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58"/>
  </p:notesMasterIdLst>
  <p:sldIdLst>
    <p:sldId id="257" r:id="rId3"/>
    <p:sldId id="260" r:id="rId4"/>
    <p:sldId id="262" r:id="rId5"/>
    <p:sldId id="261" r:id="rId6"/>
    <p:sldId id="263" r:id="rId7"/>
    <p:sldId id="264" r:id="rId8"/>
    <p:sldId id="259" r:id="rId9"/>
    <p:sldId id="265" r:id="rId10"/>
    <p:sldId id="266" r:id="rId11"/>
    <p:sldId id="267" r:id="rId12"/>
    <p:sldId id="268" r:id="rId13"/>
    <p:sldId id="269" r:id="rId14"/>
    <p:sldId id="270" r:id="rId15"/>
    <p:sldId id="271" r:id="rId16"/>
    <p:sldId id="272" r:id="rId17"/>
    <p:sldId id="273" r:id="rId18"/>
    <p:sldId id="275" r:id="rId19"/>
    <p:sldId id="274" r:id="rId20"/>
    <p:sldId id="277" r:id="rId21"/>
    <p:sldId id="279" r:id="rId22"/>
    <p:sldId id="280" r:id="rId23"/>
    <p:sldId id="281" r:id="rId24"/>
    <p:sldId id="284" r:id="rId25"/>
    <p:sldId id="283" r:id="rId26"/>
    <p:sldId id="300" r:id="rId27"/>
    <p:sldId id="282" r:id="rId28"/>
    <p:sldId id="293" r:id="rId29"/>
    <p:sldId id="285"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 id="299" r:id="rId43"/>
    <p:sldId id="309" r:id="rId44"/>
    <p:sldId id="310" r:id="rId45"/>
    <p:sldId id="311" r:id="rId46"/>
    <p:sldId id="312" r:id="rId47"/>
    <p:sldId id="313" r:id="rId48"/>
    <p:sldId id="314" r:id="rId49"/>
    <p:sldId id="316" r:id="rId50"/>
    <p:sldId id="317" r:id="rId51"/>
    <p:sldId id="318" r:id="rId52"/>
    <p:sldId id="319" r:id="rId53"/>
    <p:sldId id="322" r:id="rId54"/>
    <p:sldId id="328" r:id="rId55"/>
    <p:sldId id="329" r:id="rId56"/>
    <p:sldId id="330" r:id="rId57"/>
  </p:sldIdLst>
  <p:sldSz cx="18288000" cy="10287000"/>
  <p:notesSz cx="18288000" cy="10287000"/>
  <p:embeddedFontLst>
    <p:embeddedFont>
      <p:font typeface="Calibri" panose="020F0502020204030204" pitchFamily="34" charset="0"/>
      <p:regular r:id="rId59"/>
      <p:bold r:id="rId60"/>
      <p:italic r:id="rId61"/>
      <p:boldItalic r:id="rId62"/>
    </p:embeddedFont>
    <p:embeddedFont>
      <p:font typeface="Helvetica Neue" panose="020B0604020202020204" charset="0"/>
      <p:regular r:id="rId63"/>
      <p:bold r:id="rId64"/>
      <p:italic r:id="rId65"/>
      <p:boldItalic r:id="rId66"/>
    </p:embeddedFont>
    <p:embeddedFont>
      <p:font typeface="Montserrat" panose="020B0604020202020204" charset="0"/>
      <p:regular r:id="rId67"/>
      <p:bold r:id="rId68"/>
      <p:italic r:id="rId69"/>
      <p:boldItalic r:id="rId70"/>
    </p:embeddedFont>
    <p:embeddedFont>
      <p:font typeface="Montserrat Medium" panose="020B060402020202020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5" roundtripDataSignature="AMtx7mgRP4kEjjrKxc92P1MNpWv0/sAF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65922F-B997-4A9D-A79D-50BC973EB08F}">
  <a:tblStyle styleId="{AB65922F-B997-4A9D-A79D-50BC973EB08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45" d="100"/>
          <a:sy n="45" d="100"/>
        </p:scale>
        <p:origin x="810"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font" Target="fonts/font10.fntdata"/><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5" Type="http://schemas.openxmlformats.org/officeDocument/2006/relationships/slide" Target="slides/slide3.xml"/><Relationship Id="rId61" Type="http://schemas.openxmlformats.org/officeDocument/2006/relationships/font" Target="fonts/font3.fntdata"/><Relationship Id="rId95"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4.fntdata"/><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font" Target="fonts/font12.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9" name="Google Shape;349;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8" name="Google Shape;548;p2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8" name="Google Shape;568;p2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2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2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4" name="Google Shape;614;p2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5" name="Google Shape;865;p4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9" name="Google Shape;599;p2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0" name="Google Shape;760;p3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3" name="Google Shape;643;p2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0" name="Google Shape;650;p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5" name="Google Shape;675;p3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6" name="Google Shape;696;p3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3" name="Google Shape;703;p3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1" name="Google Shape;721;p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3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0" name="Google Shape;730;p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7" name="Google Shape;737;p3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3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5" name="Google Shape;775;p3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3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7" name="Google Shape;787;p3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4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2" name="Google Shape;812;p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4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6" name="Google Shape;826;p4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94f72d618_2_74: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g2294f72d618_2_7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4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5" name="Google Shape;835;p4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4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4" name="Google Shape;844;p4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5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2" name="Google Shape;992;p5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5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3" name="Google Shape;1003;p5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5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1" name="Google Shape;1011;p5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5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1" name="Google Shape;1031;p5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5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2" name="Google Shape;1042;p5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5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8" name="Google Shape;1058;p5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6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6" name="Google Shape;1076;p6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6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8" name="Google Shape;1088;p6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6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8" name="Google Shape;1098;p6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6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0" name="Google Shape;1110;p6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6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9" name="Google Shape;1149;p6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72: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0" name="Google Shape;1260;p7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73: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6" name="Google Shape;1276;p7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7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6" name="Google Shape;1296;p7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51c1f2a69c_0_4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51c1f2a69c_0_41:notes"/>
          <p:cNvSpPr txBox="1">
            <a:spLocks noGrp="1"/>
          </p:cNvSpPr>
          <p:nvPr>
            <p:ph type="body" idx="1"/>
          </p:nvPr>
        </p:nvSpPr>
        <p:spPr>
          <a:xfrm>
            <a:off x="1828800" y="4950619"/>
            <a:ext cx="14630400" cy="405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g251c1f2a69c_0_41:notes"/>
          <p:cNvSpPr txBox="1">
            <a:spLocks noGrp="1"/>
          </p:cNvSpPr>
          <p:nvPr>
            <p:ph type="sldNum" idx="12"/>
          </p:nvPr>
        </p:nvSpPr>
        <p:spPr>
          <a:xfrm>
            <a:off x="10358968" y="9770865"/>
            <a:ext cx="7924800" cy="516000"/>
          </a:xfrm>
          <a:prstGeom prst="rect">
            <a:avLst/>
          </a:prstGeom>
          <a:noFill/>
          <a:ln>
            <a:noFill/>
          </a:ln>
        </p:spPr>
        <p:txBody>
          <a:bodyPr spcFirstLastPara="1" wrap="square" lIns="196825" tIns="196825" rIns="196825" bIns="196825" anchor="ctr" anchorCtr="0">
            <a:noAutofit/>
          </a:bodyPr>
          <a:lstStyle/>
          <a:p>
            <a:pPr marL="0" marR="0" lvl="0" indent="0" algn="l" rtl="0">
              <a:lnSpc>
                <a:spcPct val="100000"/>
              </a:lnSpc>
              <a:spcBef>
                <a:spcPts val="0"/>
              </a:spcBef>
              <a:spcAft>
                <a:spcPts val="0"/>
              </a:spcAft>
              <a:buClr>
                <a:srgbClr val="000000"/>
              </a:buClr>
              <a:buSzPts val="3000"/>
              <a:buFont typeface="Arial"/>
              <a:buNone/>
            </a:pPr>
            <a:fld id="{00000000-1234-1234-1234-123412341234}" type="slidenum">
              <a:rPr lang="en-US" sz="3000" b="0" i="0" u="none" strike="noStrike" cap="none">
                <a:solidFill>
                  <a:srgbClr val="000000"/>
                </a:solidFill>
                <a:latin typeface="Arial"/>
                <a:ea typeface="Arial"/>
                <a:cs typeface="Arial"/>
                <a:sym typeface="Arial"/>
              </a:rPr>
              <a:t>7</a:t>
            </a:fld>
            <a:endParaRPr sz="3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7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7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g2294f72d618_2_141"/>
          <p:cNvSpPr txBox="1">
            <a:spLocks noGrp="1"/>
          </p:cNvSpPr>
          <p:nvPr>
            <p:ph type="title"/>
          </p:nvPr>
        </p:nvSpPr>
        <p:spPr>
          <a:xfrm>
            <a:off x="956312" y="622553"/>
            <a:ext cx="13178700" cy="815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5100" b="1" i="0">
                <a:solidFill>
                  <a:srgbClr val="0678D5"/>
                </a:solidFill>
                <a:latin typeface="Helvetica Neue"/>
                <a:ea typeface="Helvetica Neue"/>
                <a:cs typeface="Helvetica Neue"/>
                <a:sym typeface="Helvetica Neu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5" name="Google Shape;75;g2294f72d618_2_141"/>
          <p:cNvSpPr txBox="1">
            <a:spLocks noGrp="1"/>
          </p:cNvSpPr>
          <p:nvPr>
            <p:ph type="body" idx="1"/>
          </p:nvPr>
        </p:nvSpPr>
        <p:spPr>
          <a:xfrm>
            <a:off x="956529" y="2286762"/>
            <a:ext cx="7754400" cy="5500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2100"/>
              <a:buNone/>
              <a:defRPr sz="3300" b="1" i="0">
                <a:solidFill>
                  <a:srgbClr val="263746"/>
                </a:solidFill>
                <a:latin typeface="Helvetica Neue"/>
                <a:ea typeface="Helvetica Neue"/>
                <a:cs typeface="Helvetica Neue"/>
                <a:sym typeface="Helvetica Neue"/>
              </a:defRPr>
            </a:lvl1pPr>
            <a:lvl2pPr marL="914400" lvl="1" indent="-228600" algn="l">
              <a:lnSpc>
                <a:spcPct val="100000"/>
              </a:lnSpc>
              <a:spcBef>
                <a:spcPts val="0"/>
              </a:spcBef>
              <a:spcAft>
                <a:spcPts val="0"/>
              </a:spcAft>
              <a:buSzPts val="2100"/>
              <a:buNone/>
              <a:defRPr/>
            </a:lvl2pPr>
            <a:lvl3pPr marL="1371600" lvl="2" indent="-228600" algn="l">
              <a:lnSpc>
                <a:spcPct val="100000"/>
              </a:lnSpc>
              <a:spcBef>
                <a:spcPts val="0"/>
              </a:spcBef>
              <a:spcAft>
                <a:spcPts val="0"/>
              </a:spcAft>
              <a:buSzPts val="2100"/>
              <a:buNone/>
              <a:defRPr/>
            </a:lvl3pPr>
            <a:lvl4pPr marL="1828800" lvl="3" indent="-228600" algn="l">
              <a:lnSpc>
                <a:spcPct val="100000"/>
              </a:lnSpc>
              <a:spcBef>
                <a:spcPts val="0"/>
              </a:spcBef>
              <a:spcAft>
                <a:spcPts val="0"/>
              </a:spcAft>
              <a:buSzPts val="2100"/>
              <a:buNone/>
              <a:defRPr/>
            </a:lvl4pPr>
            <a:lvl5pPr marL="2286000" lvl="4" indent="-228600" algn="l">
              <a:lnSpc>
                <a:spcPct val="100000"/>
              </a:lnSpc>
              <a:spcBef>
                <a:spcPts val="0"/>
              </a:spcBef>
              <a:spcAft>
                <a:spcPts val="0"/>
              </a:spcAft>
              <a:buSzPts val="2100"/>
              <a:buNone/>
              <a:defRPr/>
            </a:lvl5pPr>
            <a:lvl6pPr marL="2743200" lvl="5" indent="-228600" algn="l">
              <a:lnSpc>
                <a:spcPct val="100000"/>
              </a:lnSpc>
              <a:spcBef>
                <a:spcPts val="0"/>
              </a:spcBef>
              <a:spcAft>
                <a:spcPts val="0"/>
              </a:spcAft>
              <a:buSzPts val="2100"/>
              <a:buNone/>
              <a:defRPr/>
            </a:lvl6pPr>
            <a:lvl7pPr marL="3200400" lvl="6" indent="-228600" algn="l">
              <a:lnSpc>
                <a:spcPct val="100000"/>
              </a:lnSpc>
              <a:spcBef>
                <a:spcPts val="0"/>
              </a:spcBef>
              <a:spcAft>
                <a:spcPts val="0"/>
              </a:spcAft>
              <a:buSzPts val="2100"/>
              <a:buNone/>
              <a:defRPr/>
            </a:lvl7pPr>
            <a:lvl8pPr marL="3657600" lvl="7" indent="-228600" algn="l">
              <a:lnSpc>
                <a:spcPct val="100000"/>
              </a:lnSpc>
              <a:spcBef>
                <a:spcPts val="0"/>
              </a:spcBef>
              <a:spcAft>
                <a:spcPts val="0"/>
              </a:spcAft>
              <a:buSzPts val="2100"/>
              <a:buNone/>
              <a:defRPr/>
            </a:lvl8pPr>
            <a:lvl9pPr marL="4114800" lvl="8" indent="-228600" algn="l">
              <a:lnSpc>
                <a:spcPct val="100000"/>
              </a:lnSpc>
              <a:spcBef>
                <a:spcPts val="0"/>
              </a:spcBef>
              <a:spcAft>
                <a:spcPts val="0"/>
              </a:spcAft>
              <a:buSzPts val="2100"/>
              <a:buNone/>
              <a:defRPr/>
            </a:lvl9pPr>
          </a:lstStyle>
          <a:p>
            <a:endParaRPr/>
          </a:p>
        </p:txBody>
      </p:sp>
      <p:sp>
        <p:nvSpPr>
          <p:cNvPr id="76" name="Google Shape;76;g2294f72d618_2_141"/>
          <p:cNvSpPr txBox="1">
            <a:spLocks noGrp="1"/>
          </p:cNvSpPr>
          <p:nvPr>
            <p:ph type="body" idx="2"/>
          </p:nvPr>
        </p:nvSpPr>
        <p:spPr>
          <a:xfrm>
            <a:off x="9390129" y="2277616"/>
            <a:ext cx="7830600" cy="5482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2100"/>
              <a:buNone/>
              <a:defRPr sz="3300" b="1" i="0">
                <a:solidFill>
                  <a:srgbClr val="263746"/>
                </a:solidFill>
                <a:latin typeface="Helvetica Neue"/>
                <a:ea typeface="Helvetica Neue"/>
                <a:cs typeface="Helvetica Neue"/>
                <a:sym typeface="Helvetica Neue"/>
              </a:defRPr>
            </a:lvl1pPr>
            <a:lvl2pPr marL="914400" lvl="1" indent="-228600" algn="l">
              <a:lnSpc>
                <a:spcPct val="100000"/>
              </a:lnSpc>
              <a:spcBef>
                <a:spcPts val="0"/>
              </a:spcBef>
              <a:spcAft>
                <a:spcPts val="0"/>
              </a:spcAft>
              <a:buSzPts val="2100"/>
              <a:buNone/>
              <a:defRPr/>
            </a:lvl2pPr>
            <a:lvl3pPr marL="1371600" lvl="2" indent="-228600" algn="l">
              <a:lnSpc>
                <a:spcPct val="100000"/>
              </a:lnSpc>
              <a:spcBef>
                <a:spcPts val="0"/>
              </a:spcBef>
              <a:spcAft>
                <a:spcPts val="0"/>
              </a:spcAft>
              <a:buSzPts val="2100"/>
              <a:buNone/>
              <a:defRPr/>
            </a:lvl3pPr>
            <a:lvl4pPr marL="1828800" lvl="3" indent="-228600" algn="l">
              <a:lnSpc>
                <a:spcPct val="100000"/>
              </a:lnSpc>
              <a:spcBef>
                <a:spcPts val="0"/>
              </a:spcBef>
              <a:spcAft>
                <a:spcPts val="0"/>
              </a:spcAft>
              <a:buSzPts val="2100"/>
              <a:buNone/>
              <a:defRPr/>
            </a:lvl4pPr>
            <a:lvl5pPr marL="2286000" lvl="4" indent="-228600" algn="l">
              <a:lnSpc>
                <a:spcPct val="100000"/>
              </a:lnSpc>
              <a:spcBef>
                <a:spcPts val="0"/>
              </a:spcBef>
              <a:spcAft>
                <a:spcPts val="0"/>
              </a:spcAft>
              <a:buSzPts val="2100"/>
              <a:buNone/>
              <a:defRPr/>
            </a:lvl5pPr>
            <a:lvl6pPr marL="2743200" lvl="5" indent="-228600" algn="l">
              <a:lnSpc>
                <a:spcPct val="100000"/>
              </a:lnSpc>
              <a:spcBef>
                <a:spcPts val="0"/>
              </a:spcBef>
              <a:spcAft>
                <a:spcPts val="0"/>
              </a:spcAft>
              <a:buSzPts val="2100"/>
              <a:buNone/>
              <a:defRPr/>
            </a:lvl6pPr>
            <a:lvl7pPr marL="3200400" lvl="6" indent="-228600" algn="l">
              <a:lnSpc>
                <a:spcPct val="100000"/>
              </a:lnSpc>
              <a:spcBef>
                <a:spcPts val="0"/>
              </a:spcBef>
              <a:spcAft>
                <a:spcPts val="0"/>
              </a:spcAft>
              <a:buSzPts val="2100"/>
              <a:buNone/>
              <a:defRPr/>
            </a:lvl7pPr>
            <a:lvl8pPr marL="3657600" lvl="7" indent="-228600" algn="l">
              <a:lnSpc>
                <a:spcPct val="100000"/>
              </a:lnSpc>
              <a:spcBef>
                <a:spcPts val="0"/>
              </a:spcBef>
              <a:spcAft>
                <a:spcPts val="0"/>
              </a:spcAft>
              <a:buSzPts val="2100"/>
              <a:buNone/>
              <a:defRPr/>
            </a:lvl8pPr>
            <a:lvl9pPr marL="4114800" lvl="8" indent="-228600" algn="l">
              <a:lnSpc>
                <a:spcPct val="100000"/>
              </a:lnSpc>
              <a:spcBef>
                <a:spcPts val="0"/>
              </a:spcBef>
              <a:spcAft>
                <a:spcPts val="0"/>
              </a:spcAft>
              <a:buSzPts val="2100"/>
              <a:buNone/>
              <a:defRPr/>
            </a:lvl9pPr>
          </a:lstStyle>
          <a:p>
            <a:endParaRPr/>
          </a:p>
        </p:txBody>
      </p:sp>
      <p:sp>
        <p:nvSpPr>
          <p:cNvPr id="77" name="Google Shape;77;g2294f72d618_2_141"/>
          <p:cNvSpPr txBox="1">
            <a:spLocks noGrp="1"/>
          </p:cNvSpPr>
          <p:nvPr>
            <p:ph type="ftr" idx="11"/>
          </p:nvPr>
        </p:nvSpPr>
        <p:spPr>
          <a:xfrm>
            <a:off x="1867114" y="9704790"/>
            <a:ext cx="2367000" cy="18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1200" b="0" i="0">
                <a:solidFill>
                  <a:srgbClr val="8D8D94"/>
                </a:solidFill>
                <a:latin typeface="Arial"/>
                <a:ea typeface="Arial"/>
                <a:cs typeface="Arial"/>
                <a:sym typeface="Aria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8" name="Google Shape;78;g2294f72d618_2_141"/>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a:solidFill>
                  <a:srgbClr val="888888"/>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9" name="Google Shape;79;g2294f72d618_2_141"/>
          <p:cNvSpPr txBox="1">
            <a:spLocks noGrp="1"/>
          </p:cNvSpPr>
          <p:nvPr>
            <p:ph type="sldNum" idx="12"/>
          </p:nvPr>
        </p:nvSpPr>
        <p:spPr>
          <a:xfrm>
            <a:off x="1096514" y="9663240"/>
            <a:ext cx="385800" cy="277200"/>
          </a:xfrm>
          <a:prstGeom prst="rect">
            <a:avLst/>
          </a:prstGeom>
          <a:noFill/>
          <a:ln>
            <a:noFill/>
          </a:ln>
        </p:spPr>
        <p:txBody>
          <a:bodyPr spcFirstLastPara="1" wrap="square" lIns="0" tIns="0" rIns="0" bIns="0" anchor="t" anchorCtr="0">
            <a:spAutoFit/>
          </a:bodyPr>
          <a:lstStyle>
            <a:lvl1pPr marL="63500" marR="0" lvl="0"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63500" marR="0" lvl="1"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63500" marR="0" lvl="2"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63500" marR="0" lvl="3"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63500" marR="0" lvl="4"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63500" marR="0" lvl="5"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63500" marR="0" lvl="6"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63500" marR="0" lvl="7"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63500" marR="0" lvl="8"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635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5"/>
        <p:cNvGrpSpPr/>
        <p:nvPr/>
      </p:nvGrpSpPr>
      <p:grpSpPr>
        <a:xfrm>
          <a:off x="0" y="0"/>
          <a:ext cx="0" cy="0"/>
          <a:chOff x="0" y="0"/>
          <a:chExt cx="0" cy="0"/>
        </a:xfrm>
      </p:grpSpPr>
      <p:sp>
        <p:nvSpPr>
          <p:cNvPr id="16" name="Google Shape;16;p77"/>
          <p:cNvSpPr/>
          <p:nvPr/>
        </p:nvSpPr>
        <p:spPr>
          <a:xfrm>
            <a:off x="0" y="3"/>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17;p77"/>
          <p:cNvSpPr/>
          <p:nvPr/>
        </p:nvSpPr>
        <p:spPr>
          <a:xfrm>
            <a:off x="5322093" y="1888755"/>
            <a:ext cx="7648575" cy="6515100"/>
          </a:xfrm>
          <a:custGeom>
            <a:avLst/>
            <a:gdLst/>
            <a:ahLst/>
            <a:cxnLst/>
            <a:rect l="l" t="t" r="r" b="b"/>
            <a:pathLst>
              <a:path w="7648575" h="6515100" extrusionOk="0">
                <a:moveTo>
                  <a:pt x="1126971" y="2252375"/>
                </a:moveTo>
                <a:lnTo>
                  <a:pt x="1098918" y="2222500"/>
                </a:lnTo>
                <a:lnTo>
                  <a:pt x="1038740" y="2171700"/>
                </a:lnTo>
                <a:lnTo>
                  <a:pt x="978006" y="2108200"/>
                </a:lnTo>
                <a:lnTo>
                  <a:pt x="916710" y="2057400"/>
                </a:lnTo>
                <a:lnTo>
                  <a:pt x="792418" y="1930400"/>
                </a:lnTo>
                <a:lnTo>
                  <a:pt x="665825" y="1803400"/>
                </a:lnTo>
                <a:lnTo>
                  <a:pt x="601654" y="1727200"/>
                </a:lnTo>
                <a:lnTo>
                  <a:pt x="536893" y="1663700"/>
                </a:lnTo>
                <a:lnTo>
                  <a:pt x="471538" y="1587500"/>
                </a:lnTo>
                <a:lnTo>
                  <a:pt x="405584" y="1511300"/>
                </a:lnTo>
                <a:lnTo>
                  <a:pt x="339026" y="1447800"/>
                </a:lnTo>
                <a:lnTo>
                  <a:pt x="271859" y="1371600"/>
                </a:lnTo>
                <a:lnTo>
                  <a:pt x="204079" y="1295400"/>
                </a:lnTo>
                <a:lnTo>
                  <a:pt x="135681" y="1206500"/>
                </a:lnTo>
                <a:lnTo>
                  <a:pt x="66659" y="1130300"/>
                </a:lnTo>
                <a:lnTo>
                  <a:pt x="0" y="1054100"/>
                </a:lnTo>
                <a:lnTo>
                  <a:pt x="0" y="0"/>
                </a:lnTo>
                <a:lnTo>
                  <a:pt x="226872" y="0"/>
                </a:lnTo>
                <a:lnTo>
                  <a:pt x="260010" y="38100"/>
                </a:lnTo>
                <a:lnTo>
                  <a:pt x="280373" y="88900"/>
                </a:lnTo>
                <a:lnTo>
                  <a:pt x="291187" y="127000"/>
                </a:lnTo>
                <a:lnTo>
                  <a:pt x="295680" y="165100"/>
                </a:lnTo>
                <a:lnTo>
                  <a:pt x="297078" y="203200"/>
                </a:lnTo>
                <a:lnTo>
                  <a:pt x="298609" y="254000"/>
                </a:lnTo>
                <a:lnTo>
                  <a:pt x="303500" y="292100"/>
                </a:lnTo>
                <a:lnTo>
                  <a:pt x="314976" y="330200"/>
                </a:lnTo>
                <a:lnTo>
                  <a:pt x="336265" y="368300"/>
                </a:lnTo>
                <a:lnTo>
                  <a:pt x="372548" y="381000"/>
                </a:lnTo>
                <a:lnTo>
                  <a:pt x="6545414" y="381000"/>
                </a:lnTo>
                <a:lnTo>
                  <a:pt x="4853902" y="965200"/>
                </a:lnTo>
                <a:lnTo>
                  <a:pt x="740147" y="965200"/>
                </a:lnTo>
                <a:lnTo>
                  <a:pt x="4817130" y="977900"/>
                </a:lnTo>
                <a:lnTo>
                  <a:pt x="1126971" y="2252375"/>
                </a:lnTo>
                <a:close/>
              </a:path>
              <a:path w="7648575" h="6515100" extrusionOk="0">
                <a:moveTo>
                  <a:pt x="1128090" y="381000"/>
                </a:moveTo>
                <a:lnTo>
                  <a:pt x="443562" y="381000"/>
                </a:lnTo>
                <a:lnTo>
                  <a:pt x="478293" y="368300"/>
                </a:lnTo>
                <a:lnTo>
                  <a:pt x="504028" y="342900"/>
                </a:lnTo>
                <a:lnTo>
                  <a:pt x="517765" y="304800"/>
                </a:lnTo>
                <a:lnTo>
                  <a:pt x="521709" y="279400"/>
                </a:lnTo>
                <a:lnTo>
                  <a:pt x="518060" y="241300"/>
                </a:lnTo>
                <a:lnTo>
                  <a:pt x="509023" y="215900"/>
                </a:lnTo>
                <a:lnTo>
                  <a:pt x="496798" y="177800"/>
                </a:lnTo>
                <a:lnTo>
                  <a:pt x="483590" y="152400"/>
                </a:lnTo>
                <a:lnTo>
                  <a:pt x="471599" y="114300"/>
                </a:lnTo>
                <a:lnTo>
                  <a:pt x="463030" y="76200"/>
                </a:lnTo>
                <a:lnTo>
                  <a:pt x="460084" y="38100"/>
                </a:lnTo>
                <a:lnTo>
                  <a:pt x="464962" y="0"/>
                </a:lnTo>
                <a:lnTo>
                  <a:pt x="1034912" y="0"/>
                </a:lnTo>
                <a:lnTo>
                  <a:pt x="1057787" y="50800"/>
                </a:lnTo>
                <a:lnTo>
                  <a:pt x="1068687" y="101600"/>
                </a:lnTo>
                <a:lnTo>
                  <a:pt x="1070648" y="139700"/>
                </a:lnTo>
                <a:lnTo>
                  <a:pt x="1066712" y="190500"/>
                </a:lnTo>
                <a:lnTo>
                  <a:pt x="1059915" y="241300"/>
                </a:lnTo>
                <a:lnTo>
                  <a:pt x="1053297" y="304800"/>
                </a:lnTo>
                <a:lnTo>
                  <a:pt x="1068899" y="330200"/>
                </a:lnTo>
                <a:lnTo>
                  <a:pt x="1095031" y="368300"/>
                </a:lnTo>
                <a:lnTo>
                  <a:pt x="1128090" y="381000"/>
                </a:lnTo>
                <a:close/>
              </a:path>
              <a:path w="7648575" h="6515100" extrusionOk="0">
                <a:moveTo>
                  <a:pt x="1887574" y="381000"/>
                </a:moveTo>
                <a:lnTo>
                  <a:pt x="1200574" y="381000"/>
                </a:lnTo>
                <a:lnTo>
                  <a:pt x="1232793" y="355600"/>
                </a:lnTo>
                <a:lnTo>
                  <a:pt x="1257524" y="330200"/>
                </a:lnTo>
                <a:lnTo>
                  <a:pt x="1271165" y="292100"/>
                </a:lnTo>
                <a:lnTo>
                  <a:pt x="1263666" y="241300"/>
                </a:lnTo>
                <a:lnTo>
                  <a:pt x="1257291" y="190500"/>
                </a:lnTo>
                <a:lnTo>
                  <a:pt x="1254848" y="139700"/>
                </a:lnTo>
                <a:lnTo>
                  <a:pt x="1259146" y="101600"/>
                </a:lnTo>
                <a:lnTo>
                  <a:pt x="1272995" y="50800"/>
                </a:lnTo>
                <a:lnTo>
                  <a:pt x="1299203" y="0"/>
                </a:lnTo>
                <a:lnTo>
                  <a:pt x="1816754" y="0"/>
                </a:lnTo>
                <a:lnTo>
                  <a:pt x="1833940" y="38100"/>
                </a:lnTo>
                <a:lnTo>
                  <a:pt x="1840732" y="76200"/>
                </a:lnTo>
                <a:lnTo>
                  <a:pt x="1839890" y="114300"/>
                </a:lnTo>
                <a:lnTo>
                  <a:pt x="1834176" y="152400"/>
                </a:lnTo>
                <a:lnTo>
                  <a:pt x="1826349" y="190500"/>
                </a:lnTo>
                <a:lnTo>
                  <a:pt x="1819170" y="228600"/>
                </a:lnTo>
                <a:lnTo>
                  <a:pt x="1815399" y="266700"/>
                </a:lnTo>
                <a:lnTo>
                  <a:pt x="1817798" y="304800"/>
                </a:lnTo>
                <a:lnTo>
                  <a:pt x="1829127" y="342900"/>
                </a:lnTo>
                <a:lnTo>
                  <a:pt x="1852146" y="368300"/>
                </a:lnTo>
                <a:lnTo>
                  <a:pt x="1887574" y="381000"/>
                </a:lnTo>
                <a:close/>
              </a:path>
              <a:path w="7648575" h="6515100" extrusionOk="0">
                <a:moveTo>
                  <a:pt x="2644811" y="381000"/>
                </a:moveTo>
                <a:lnTo>
                  <a:pt x="1958085" y="381000"/>
                </a:lnTo>
                <a:lnTo>
                  <a:pt x="1993254" y="368300"/>
                </a:lnTo>
                <a:lnTo>
                  <a:pt x="2015911" y="330200"/>
                </a:lnTo>
                <a:lnTo>
                  <a:pt x="2026741" y="304800"/>
                </a:lnTo>
                <a:lnTo>
                  <a:pt x="2028565" y="266700"/>
                </a:lnTo>
                <a:lnTo>
                  <a:pt x="2024201" y="228600"/>
                </a:lnTo>
                <a:lnTo>
                  <a:pt x="2016466" y="190500"/>
                </a:lnTo>
                <a:lnTo>
                  <a:pt x="2008180" y="152400"/>
                </a:lnTo>
                <a:lnTo>
                  <a:pt x="2002160" y="114300"/>
                </a:lnTo>
                <a:lnTo>
                  <a:pt x="2001226" y="76200"/>
                </a:lnTo>
                <a:lnTo>
                  <a:pt x="2008196" y="38100"/>
                </a:lnTo>
                <a:lnTo>
                  <a:pt x="2025888" y="0"/>
                </a:lnTo>
                <a:lnTo>
                  <a:pt x="2650994" y="0"/>
                </a:lnTo>
                <a:lnTo>
                  <a:pt x="2655802" y="38100"/>
                </a:lnTo>
                <a:lnTo>
                  <a:pt x="2649761" y="76200"/>
                </a:lnTo>
                <a:lnTo>
                  <a:pt x="2636184" y="114300"/>
                </a:lnTo>
                <a:lnTo>
                  <a:pt x="2618385" y="139700"/>
                </a:lnTo>
                <a:lnTo>
                  <a:pt x="2599678" y="177800"/>
                </a:lnTo>
                <a:lnTo>
                  <a:pt x="2583377" y="215900"/>
                </a:lnTo>
                <a:lnTo>
                  <a:pt x="2572796" y="254000"/>
                </a:lnTo>
                <a:lnTo>
                  <a:pt x="2571248" y="292100"/>
                </a:lnTo>
                <a:lnTo>
                  <a:pt x="2582049" y="330200"/>
                </a:lnTo>
                <a:lnTo>
                  <a:pt x="2610222" y="368300"/>
                </a:lnTo>
                <a:lnTo>
                  <a:pt x="2644811" y="381000"/>
                </a:lnTo>
                <a:close/>
              </a:path>
              <a:path w="7648575" h="6515100" extrusionOk="0">
                <a:moveTo>
                  <a:pt x="3416442" y="381000"/>
                </a:moveTo>
                <a:lnTo>
                  <a:pt x="2719078" y="381000"/>
                </a:lnTo>
                <a:lnTo>
                  <a:pt x="2751679" y="355600"/>
                </a:lnTo>
                <a:lnTo>
                  <a:pt x="2776540" y="330200"/>
                </a:lnTo>
                <a:lnTo>
                  <a:pt x="2790121" y="304800"/>
                </a:lnTo>
                <a:lnTo>
                  <a:pt x="2788885" y="254000"/>
                </a:lnTo>
                <a:lnTo>
                  <a:pt x="2777427" y="203200"/>
                </a:lnTo>
                <a:lnTo>
                  <a:pt x="2774331" y="152400"/>
                </a:lnTo>
                <a:lnTo>
                  <a:pt x="2779354" y="101600"/>
                </a:lnTo>
                <a:lnTo>
                  <a:pt x="2792253" y="50800"/>
                </a:lnTo>
                <a:lnTo>
                  <a:pt x="2812786" y="0"/>
                </a:lnTo>
                <a:lnTo>
                  <a:pt x="3376301" y="0"/>
                </a:lnTo>
                <a:lnTo>
                  <a:pt x="3381606" y="50800"/>
                </a:lnTo>
                <a:lnTo>
                  <a:pt x="3378752" y="101600"/>
                </a:lnTo>
                <a:lnTo>
                  <a:pt x="3369234" y="139700"/>
                </a:lnTo>
                <a:lnTo>
                  <a:pt x="3354545" y="177800"/>
                </a:lnTo>
                <a:lnTo>
                  <a:pt x="3336178" y="215900"/>
                </a:lnTo>
                <a:lnTo>
                  <a:pt x="3315629" y="266700"/>
                </a:lnTo>
                <a:lnTo>
                  <a:pt x="3323711" y="317500"/>
                </a:lnTo>
                <a:lnTo>
                  <a:pt x="3344892" y="342900"/>
                </a:lnTo>
                <a:lnTo>
                  <a:pt x="3376646" y="368300"/>
                </a:lnTo>
                <a:lnTo>
                  <a:pt x="3416442" y="381000"/>
                </a:lnTo>
                <a:close/>
              </a:path>
              <a:path w="7648575" h="6515100" extrusionOk="0">
                <a:moveTo>
                  <a:pt x="4168980" y="381000"/>
                </a:moveTo>
                <a:lnTo>
                  <a:pt x="3461755" y="381000"/>
                </a:lnTo>
                <a:lnTo>
                  <a:pt x="3510055" y="368300"/>
                </a:lnTo>
                <a:lnTo>
                  <a:pt x="3530962" y="330200"/>
                </a:lnTo>
                <a:lnTo>
                  <a:pt x="3540338" y="292100"/>
                </a:lnTo>
                <a:lnTo>
                  <a:pt x="3541362" y="254000"/>
                </a:lnTo>
                <a:lnTo>
                  <a:pt x="3537210" y="215900"/>
                </a:lnTo>
                <a:lnTo>
                  <a:pt x="3531060" y="177800"/>
                </a:lnTo>
                <a:lnTo>
                  <a:pt x="3526092" y="127000"/>
                </a:lnTo>
                <a:lnTo>
                  <a:pt x="3525481" y="88900"/>
                </a:lnTo>
                <a:lnTo>
                  <a:pt x="3532405" y="38100"/>
                </a:lnTo>
                <a:lnTo>
                  <a:pt x="3550044" y="0"/>
                </a:lnTo>
                <a:lnTo>
                  <a:pt x="4071272" y="0"/>
                </a:lnTo>
                <a:lnTo>
                  <a:pt x="4101025" y="38100"/>
                </a:lnTo>
                <a:lnTo>
                  <a:pt x="4115176" y="76200"/>
                </a:lnTo>
                <a:lnTo>
                  <a:pt x="4116891" y="127000"/>
                </a:lnTo>
                <a:lnTo>
                  <a:pt x="4109337" y="165100"/>
                </a:lnTo>
                <a:lnTo>
                  <a:pt x="4095679" y="215900"/>
                </a:lnTo>
                <a:lnTo>
                  <a:pt x="4079086" y="254000"/>
                </a:lnTo>
                <a:lnTo>
                  <a:pt x="4076046" y="292100"/>
                </a:lnTo>
                <a:lnTo>
                  <a:pt x="4086432" y="330200"/>
                </a:lnTo>
                <a:lnTo>
                  <a:pt x="4107328" y="355600"/>
                </a:lnTo>
                <a:lnTo>
                  <a:pt x="4135816" y="368300"/>
                </a:lnTo>
                <a:lnTo>
                  <a:pt x="4168980" y="381000"/>
                </a:lnTo>
                <a:close/>
              </a:path>
              <a:path w="7648575" h="6515100" extrusionOk="0">
                <a:moveTo>
                  <a:pt x="4920666" y="381000"/>
                </a:moveTo>
                <a:lnTo>
                  <a:pt x="4203902" y="381000"/>
                </a:lnTo>
                <a:lnTo>
                  <a:pt x="4237668" y="368300"/>
                </a:lnTo>
                <a:lnTo>
                  <a:pt x="4267359" y="355600"/>
                </a:lnTo>
                <a:lnTo>
                  <a:pt x="4290059" y="330200"/>
                </a:lnTo>
                <a:lnTo>
                  <a:pt x="4300240" y="292100"/>
                </a:lnTo>
                <a:lnTo>
                  <a:pt x="4298598" y="254000"/>
                </a:lnTo>
                <a:lnTo>
                  <a:pt x="4288564" y="203200"/>
                </a:lnTo>
                <a:lnTo>
                  <a:pt x="4273569" y="165100"/>
                </a:lnTo>
                <a:lnTo>
                  <a:pt x="4257045" y="127000"/>
                </a:lnTo>
                <a:lnTo>
                  <a:pt x="4242422" y="76200"/>
                </a:lnTo>
                <a:lnTo>
                  <a:pt x="4233131" y="38100"/>
                </a:lnTo>
                <a:lnTo>
                  <a:pt x="4232604" y="0"/>
                </a:lnTo>
                <a:lnTo>
                  <a:pt x="4853113" y="0"/>
                </a:lnTo>
                <a:lnTo>
                  <a:pt x="4873226" y="25400"/>
                </a:lnTo>
                <a:lnTo>
                  <a:pt x="4880979" y="63500"/>
                </a:lnTo>
                <a:lnTo>
                  <a:pt x="4879398" y="101600"/>
                </a:lnTo>
                <a:lnTo>
                  <a:pt x="4871514" y="139700"/>
                </a:lnTo>
                <a:lnTo>
                  <a:pt x="4860353" y="177800"/>
                </a:lnTo>
                <a:lnTo>
                  <a:pt x="4848944" y="215900"/>
                </a:lnTo>
                <a:lnTo>
                  <a:pt x="4840314" y="254000"/>
                </a:lnTo>
                <a:lnTo>
                  <a:pt x="4837493" y="279400"/>
                </a:lnTo>
                <a:lnTo>
                  <a:pt x="4843508" y="317500"/>
                </a:lnTo>
                <a:lnTo>
                  <a:pt x="4861387" y="342900"/>
                </a:lnTo>
                <a:lnTo>
                  <a:pt x="4887369" y="368300"/>
                </a:lnTo>
                <a:lnTo>
                  <a:pt x="4920666" y="381000"/>
                </a:lnTo>
                <a:close/>
              </a:path>
              <a:path w="7648575" h="6515100" extrusionOk="0">
                <a:moveTo>
                  <a:pt x="5677529" y="381000"/>
                </a:moveTo>
                <a:lnTo>
                  <a:pt x="4957388" y="381000"/>
                </a:lnTo>
                <a:lnTo>
                  <a:pt x="4993647" y="368300"/>
                </a:lnTo>
                <a:lnTo>
                  <a:pt x="5025554" y="355600"/>
                </a:lnTo>
                <a:lnTo>
                  <a:pt x="5049220" y="330200"/>
                </a:lnTo>
                <a:lnTo>
                  <a:pt x="5060756" y="292100"/>
                </a:lnTo>
                <a:lnTo>
                  <a:pt x="5056273" y="254000"/>
                </a:lnTo>
                <a:lnTo>
                  <a:pt x="5041969" y="203200"/>
                </a:lnTo>
                <a:lnTo>
                  <a:pt x="5032408" y="152400"/>
                </a:lnTo>
                <a:lnTo>
                  <a:pt x="5030460" y="101600"/>
                </a:lnTo>
                <a:lnTo>
                  <a:pt x="5038990" y="50800"/>
                </a:lnTo>
                <a:lnTo>
                  <a:pt x="5060869" y="0"/>
                </a:lnTo>
                <a:lnTo>
                  <a:pt x="5532456" y="0"/>
                </a:lnTo>
                <a:lnTo>
                  <a:pt x="5558774" y="38100"/>
                </a:lnTo>
                <a:lnTo>
                  <a:pt x="5574188" y="76200"/>
                </a:lnTo>
                <a:lnTo>
                  <a:pt x="5581757" y="127000"/>
                </a:lnTo>
                <a:lnTo>
                  <a:pt x="5584536" y="165100"/>
                </a:lnTo>
                <a:lnTo>
                  <a:pt x="5585582" y="215900"/>
                </a:lnTo>
                <a:lnTo>
                  <a:pt x="5587953" y="254000"/>
                </a:lnTo>
                <a:lnTo>
                  <a:pt x="5594704" y="292100"/>
                </a:lnTo>
                <a:lnTo>
                  <a:pt x="5608893" y="330200"/>
                </a:lnTo>
                <a:lnTo>
                  <a:pt x="5633576" y="368300"/>
                </a:lnTo>
                <a:lnTo>
                  <a:pt x="5677529" y="381000"/>
                </a:lnTo>
                <a:close/>
              </a:path>
              <a:path w="7648575" h="6515100" extrusionOk="0">
                <a:moveTo>
                  <a:pt x="6421898" y="381000"/>
                </a:moveTo>
                <a:lnTo>
                  <a:pt x="5721060" y="381000"/>
                </a:lnTo>
                <a:lnTo>
                  <a:pt x="5760608" y="368300"/>
                </a:lnTo>
                <a:lnTo>
                  <a:pt x="5792610" y="342900"/>
                </a:lnTo>
                <a:lnTo>
                  <a:pt x="5813505" y="304800"/>
                </a:lnTo>
                <a:lnTo>
                  <a:pt x="5819729" y="254000"/>
                </a:lnTo>
                <a:lnTo>
                  <a:pt x="5810258" y="215900"/>
                </a:lnTo>
                <a:lnTo>
                  <a:pt x="5787163" y="190500"/>
                </a:lnTo>
                <a:lnTo>
                  <a:pt x="5755668" y="165100"/>
                </a:lnTo>
                <a:lnTo>
                  <a:pt x="5720993" y="152400"/>
                </a:lnTo>
                <a:lnTo>
                  <a:pt x="5688360" y="127000"/>
                </a:lnTo>
                <a:lnTo>
                  <a:pt x="5662993" y="101600"/>
                </a:lnTo>
                <a:lnTo>
                  <a:pt x="5659373" y="76200"/>
                </a:lnTo>
                <a:lnTo>
                  <a:pt x="5657477" y="50800"/>
                </a:lnTo>
                <a:lnTo>
                  <a:pt x="5657305" y="25400"/>
                </a:lnTo>
                <a:lnTo>
                  <a:pt x="5658856" y="0"/>
                </a:lnTo>
                <a:lnTo>
                  <a:pt x="6372213" y="0"/>
                </a:lnTo>
                <a:lnTo>
                  <a:pt x="6395591" y="25400"/>
                </a:lnTo>
                <a:lnTo>
                  <a:pt x="6406681" y="63500"/>
                </a:lnTo>
                <a:lnTo>
                  <a:pt x="6407921" y="88900"/>
                </a:lnTo>
                <a:lnTo>
                  <a:pt x="6401749" y="127000"/>
                </a:lnTo>
                <a:lnTo>
                  <a:pt x="6390603" y="152400"/>
                </a:lnTo>
                <a:lnTo>
                  <a:pt x="6376924" y="177800"/>
                </a:lnTo>
                <a:lnTo>
                  <a:pt x="6363149" y="203200"/>
                </a:lnTo>
                <a:lnTo>
                  <a:pt x="6351716" y="228600"/>
                </a:lnTo>
                <a:lnTo>
                  <a:pt x="6345065" y="266700"/>
                </a:lnTo>
                <a:lnTo>
                  <a:pt x="6345635" y="292100"/>
                </a:lnTo>
                <a:lnTo>
                  <a:pt x="6355863" y="317500"/>
                </a:lnTo>
                <a:lnTo>
                  <a:pt x="6378188" y="355600"/>
                </a:lnTo>
                <a:lnTo>
                  <a:pt x="6421898" y="381000"/>
                </a:lnTo>
                <a:close/>
              </a:path>
              <a:path w="7648575" h="6515100" extrusionOk="0">
                <a:moveTo>
                  <a:pt x="6545414" y="381000"/>
                </a:moveTo>
                <a:lnTo>
                  <a:pt x="6466865" y="381000"/>
                </a:lnTo>
                <a:lnTo>
                  <a:pt x="6509604" y="368300"/>
                </a:lnTo>
                <a:lnTo>
                  <a:pt x="6546629" y="342900"/>
                </a:lnTo>
                <a:lnTo>
                  <a:pt x="6574453" y="304800"/>
                </a:lnTo>
                <a:lnTo>
                  <a:pt x="6561794" y="254000"/>
                </a:lnTo>
                <a:lnTo>
                  <a:pt x="6548714" y="203200"/>
                </a:lnTo>
                <a:lnTo>
                  <a:pt x="6537395" y="152400"/>
                </a:lnTo>
                <a:lnTo>
                  <a:pt x="6530022" y="101600"/>
                </a:lnTo>
                <a:lnTo>
                  <a:pt x="6528777" y="50800"/>
                </a:lnTo>
                <a:lnTo>
                  <a:pt x="6535844" y="0"/>
                </a:lnTo>
                <a:lnTo>
                  <a:pt x="7197720" y="0"/>
                </a:lnTo>
                <a:lnTo>
                  <a:pt x="7223167" y="25400"/>
                </a:lnTo>
                <a:lnTo>
                  <a:pt x="7234098" y="50800"/>
                </a:lnTo>
                <a:lnTo>
                  <a:pt x="7233062" y="76200"/>
                </a:lnTo>
                <a:lnTo>
                  <a:pt x="7222609" y="101600"/>
                </a:lnTo>
                <a:lnTo>
                  <a:pt x="7205286" y="127000"/>
                </a:lnTo>
                <a:lnTo>
                  <a:pt x="7183644" y="152400"/>
                </a:lnTo>
                <a:lnTo>
                  <a:pt x="7160230" y="165100"/>
                </a:lnTo>
                <a:lnTo>
                  <a:pt x="7155646" y="170243"/>
                </a:lnTo>
                <a:lnTo>
                  <a:pt x="6545414" y="381000"/>
                </a:lnTo>
                <a:close/>
              </a:path>
              <a:path w="7648575" h="6515100" extrusionOk="0">
                <a:moveTo>
                  <a:pt x="7309448" y="117124"/>
                </a:moveTo>
                <a:lnTo>
                  <a:pt x="7309684" y="101600"/>
                </a:lnTo>
                <a:lnTo>
                  <a:pt x="7316912" y="63500"/>
                </a:lnTo>
                <a:lnTo>
                  <a:pt x="7333298" y="25400"/>
                </a:lnTo>
                <a:lnTo>
                  <a:pt x="7361351" y="0"/>
                </a:lnTo>
                <a:lnTo>
                  <a:pt x="7648574" y="0"/>
                </a:lnTo>
                <a:lnTo>
                  <a:pt x="7309448" y="117124"/>
                </a:lnTo>
                <a:close/>
              </a:path>
              <a:path w="7648575" h="6515100" extrusionOk="0">
                <a:moveTo>
                  <a:pt x="7235197" y="381000"/>
                </a:moveTo>
                <a:lnTo>
                  <a:pt x="7194286" y="381000"/>
                </a:lnTo>
                <a:lnTo>
                  <a:pt x="7158537" y="368300"/>
                </a:lnTo>
                <a:lnTo>
                  <a:pt x="7128768" y="342900"/>
                </a:lnTo>
                <a:lnTo>
                  <a:pt x="7105793" y="304800"/>
                </a:lnTo>
                <a:lnTo>
                  <a:pt x="7099833" y="266700"/>
                </a:lnTo>
                <a:lnTo>
                  <a:pt x="7104846" y="241300"/>
                </a:lnTo>
                <a:lnTo>
                  <a:pt x="7118282" y="215900"/>
                </a:lnTo>
                <a:lnTo>
                  <a:pt x="7137593" y="190500"/>
                </a:lnTo>
                <a:lnTo>
                  <a:pt x="7155646" y="170243"/>
                </a:lnTo>
                <a:lnTo>
                  <a:pt x="7309448" y="117124"/>
                </a:lnTo>
                <a:lnTo>
                  <a:pt x="7309105" y="139700"/>
                </a:lnTo>
                <a:lnTo>
                  <a:pt x="7312666" y="177800"/>
                </a:lnTo>
                <a:lnTo>
                  <a:pt x="7317858" y="203200"/>
                </a:lnTo>
                <a:lnTo>
                  <a:pt x="7322171" y="241300"/>
                </a:lnTo>
                <a:lnTo>
                  <a:pt x="7323097" y="279400"/>
                </a:lnTo>
                <a:lnTo>
                  <a:pt x="7318125" y="317500"/>
                </a:lnTo>
                <a:lnTo>
                  <a:pt x="7304748" y="342900"/>
                </a:lnTo>
                <a:lnTo>
                  <a:pt x="7280455" y="368300"/>
                </a:lnTo>
                <a:lnTo>
                  <a:pt x="7235197" y="381000"/>
                </a:lnTo>
                <a:close/>
              </a:path>
              <a:path w="7648575" h="6515100" extrusionOk="0">
                <a:moveTo>
                  <a:pt x="5168713" y="977900"/>
                </a:moveTo>
                <a:lnTo>
                  <a:pt x="4817130" y="977900"/>
                </a:lnTo>
                <a:lnTo>
                  <a:pt x="4853902" y="965200"/>
                </a:lnTo>
                <a:lnTo>
                  <a:pt x="5779433" y="965200"/>
                </a:lnTo>
                <a:lnTo>
                  <a:pt x="5168713" y="977900"/>
                </a:lnTo>
                <a:close/>
              </a:path>
              <a:path w="7648575" h="6515100" extrusionOk="0">
                <a:moveTo>
                  <a:pt x="7648574" y="4927600"/>
                </a:moveTo>
                <a:lnTo>
                  <a:pt x="3949832" y="4927600"/>
                </a:lnTo>
                <a:lnTo>
                  <a:pt x="3987286" y="4914900"/>
                </a:lnTo>
                <a:lnTo>
                  <a:pt x="4060899" y="4914900"/>
                </a:lnTo>
                <a:lnTo>
                  <a:pt x="4097071" y="4902200"/>
                </a:lnTo>
                <a:lnTo>
                  <a:pt x="4168181" y="4902200"/>
                </a:lnTo>
                <a:lnTo>
                  <a:pt x="4203133" y="4889500"/>
                </a:lnTo>
                <a:lnTo>
                  <a:pt x="4237691" y="4889500"/>
                </a:lnTo>
                <a:lnTo>
                  <a:pt x="4305656" y="4864100"/>
                </a:lnTo>
                <a:lnTo>
                  <a:pt x="4339075" y="4864100"/>
                </a:lnTo>
                <a:lnTo>
                  <a:pt x="4404824" y="4838700"/>
                </a:lnTo>
                <a:lnTo>
                  <a:pt x="4532150" y="4787900"/>
                </a:lnTo>
                <a:lnTo>
                  <a:pt x="4654279" y="4737100"/>
                </a:lnTo>
                <a:lnTo>
                  <a:pt x="4684050" y="4711700"/>
                </a:lnTo>
                <a:lnTo>
                  <a:pt x="4771647" y="4673600"/>
                </a:lnTo>
                <a:lnTo>
                  <a:pt x="4800296" y="4648200"/>
                </a:lnTo>
                <a:lnTo>
                  <a:pt x="4828682" y="4635500"/>
                </a:lnTo>
                <a:lnTo>
                  <a:pt x="4856812" y="4610100"/>
                </a:lnTo>
                <a:lnTo>
                  <a:pt x="4884692" y="4597400"/>
                </a:lnTo>
                <a:lnTo>
                  <a:pt x="4912329" y="4572000"/>
                </a:lnTo>
                <a:lnTo>
                  <a:pt x="4939730" y="4559300"/>
                </a:lnTo>
                <a:lnTo>
                  <a:pt x="4966902" y="4533900"/>
                </a:lnTo>
                <a:lnTo>
                  <a:pt x="4993852" y="4521200"/>
                </a:lnTo>
                <a:lnTo>
                  <a:pt x="5047112" y="4470400"/>
                </a:lnTo>
                <a:lnTo>
                  <a:pt x="5073435" y="4457700"/>
                </a:lnTo>
                <a:lnTo>
                  <a:pt x="5099564" y="4432300"/>
                </a:lnTo>
                <a:lnTo>
                  <a:pt x="5151264" y="4381500"/>
                </a:lnTo>
                <a:lnTo>
                  <a:pt x="5176848" y="4368800"/>
                </a:lnTo>
                <a:lnTo>
                  <a:pt x="5227521" y="4318000"/>
                </a:lnTo>
                <a:lnTo>
                  <a:pt x="5302393" y="4241800"/>
                </a:lnTo>
                <a:lnTo>
                  <a:pt x="5376064" y="4165600"/>
                </a:lnTo>
                <a:lnTo>
                  <a:pt x="5400386" y="4152900"/>
                </a:lnTo>
                <a:lnTo>
                  <a:pt x="5496679" y="4051300"/>
                </a:lnTo>
                <a:lnTo>
                  <a:pt x="5520539" y="4013200"/>
                </a:lnTo>
                <a:lnTo>
                  <a:pt x="5544326" y="3987800"/>
                </a:lnTo>
                <a:lnTo>
                  <a:pt x="5850122" y="3657600"/>
                </a:lnTo>
                <a:lnTo>
                  <a:pt x="5873619" y="3619500"/>
                </a:lnTo>
                <a:lnTo>
                  <a:pt x="6015483" y="3467100"/>
                </a:lnTo>
                <a:lnTo>
                  <a:pt x="6135608" y="3340100"/>
                </a:lnTo>
                <a:lnTo>
                  <a:pt x="6233570" y="3238500"/>
                </a:lnTo>
                <a:lnTo>
                  <a:pt x="6258376" y="3225800"/>
                </a:lnTo>
                <a:lnTo>
                  <a:pt x="6308415" y="3175000"/>
                </a:lnTo>
                <a:lnTo>
                  <a:pt x="6384641" y="3098800"/>
                </a:lnTo>
                <a:lnTo>
                  <a:pt x="6410389" y="3086100"/>
                </a:lnTo>
                <a:lnTo>
                  <a:pt x="6462435" y="3035300"/>
                </a:lnTo>
                <a:lnTo>
                  <a:pt x="6488746" y="3022600"/>
                </a:lnTo>
                <a:lnTo>
                  <a:pt x="6541979" y="2971800"/>
                </a:lnTo>
                <a:lnTo>
                  <a:pt x="6568915" y="2959100"/>
                </a:lnTo>
                <a:lnTo>
                  <a:pt x="6596072" y="2933700"/>
                </a:lnTo>
                <a:lnTo>
                  <a:pt x="6623459" y="2921000"/>
                </a:lnTo>
                <a:lnTo>
                  <a:pt x="6651081" y="2895600"/>
                </a:lnTo>
                <a:lnTo>
                  <a:pt x="6678945" y="2882900"/>
                </a:lnTo>
                <a:lnTo>
                  <a:pt x="6707059" y="2857500"/>
                </a:lnTo>
                <a:lnTo>
                  <a:pt x="6735428" y="2844800"/>
                </a:lnTo>
                <a:lnTo>
                  <a:pt x="6764061" y="2819400"/>
                </a:lnTo>
                <a:lnTo>
                  <a:pt x="6851605" y="2781300"/>
                </a:lnTo>
                <a:lnTo>
                  <a:pt x="6881357" y="2755900"/>
                </a:lnTo>
                <a:lnTo>
                  <a:pt x="6911407" y="2743200"/>
                </a:lnTo>
                <a:lnTo>
                  <a:pt x="7034713" y="2692400"/>
                </a:lnTo>
                <a:lnTo>
                  <a:pt x="7163319" y="2641600"/>
                </a:lnTo>
                <a:lnTo>
                  <a:pt x="7196350" y="2641600"/>
                </a:lnTo>
                <a:lnTo>
                  <a:pt x="7263515" y="2616200"/>
                </a:lnTo>
                <a:lnTo>
                  <a:pt x="7297663" y="2616200"/>
                </a:lnTo>
                <a:lnTo>
                  <a:pt x="7332197" y="2603500"/>
                </a:lnTo>
                <a:lnTo>
                  <a:pt x="7367123" y="2603500"/>
                </a:lnTo>
                <a:lnTo>
                  <a:pt x="7402449" y="2590800"/>
                </a:lnTo>
                <a:lnTo>
                  <a:pt x="7474327" y="2590800"/>
                </a:lnTo>
                <a:lnTo>
                  <a:pt x="7510893" y="2578100"/>
                </a:lnTo>
                <a:lnTo>
                  <a:pt x="5198517" y="2578100"/>
                </a:lnTo>
                <a:lnTo>
                  <a:pt x="5269451" y="2514600"/>
                </a:lnTo>
                <a:lnTo>
                  <a:pt x="5297728" y="2476500"/>
                </a:lnTo>
                <a:lnTo>
                  <a:pt x="5410430" y="2374900"/>
                </a:lnTo>
                <a:lnTo>
                  <a:pt x="5438527" y="2336800"/>
                </a:lnTo>
                <a:lnTo>
                  <a:pt x="5494660" y="2286000"/>
                </a:lnTo>
                <a:lnTo>
                  <a:pt x="5634860" y="2146300"/>
                </a:lnTo>
                <a:lnTo>
                  <a:pt x="5662915" y="2120900"/>
                </a:lnTo>
                <a:lnTo>
                  <a:pt x="5690987" y="2082800"/>
                </a:lnTo>
                <a:lnTo>
                  <a:pt x="5803532" y="1981200"/>
                </a:lnTo>
                <a:lnTo>
                  <a:pt x="5831756" y="1943100"/>
                </a:lnTo>
                <a:lnTo>
                  <a:pt x="6030852" y="1765300"/>
                </a:lnTo>
                <a:lnTo>
                  <a:pt x="6059569" y="1727200"/>
                </a:lnTo>
                <a:lnTo>
                  <a:pt x="6088370" y="1701800"/>
                </a:lnTo>
                <a:lnTo>
                  <a:pt x="6263183" y="1549400"/>
                </a:lnTo>
                <a:lnTo>
                  <a:pt x="6292698" y="1536700"/>
                </a:lnTo>
                <a:lnTo>
                  <a:pt x="6442188" y="1409700"/>
                </a:lnTo>
                <a:lnTo>
                  <a:pt x="6472502" y="1397000"/>
                </a:lnTo>
                <a:lnTo>
                  <a:pt x="6533585" y="1346200"/>
                </a:lnTo>
                <a:lnTo>
                  <a:pt x="6564363" y="1333500"/>
                </a:lnTo>
                <a:lnTo>
                  <a:pt x="6595305" y="1308100"/>
                </a:lnTo>
                <a:lnTo>
                  <a:pt x="6626416" y="1295400"/>
                </a:lnTo>
                <a:lnTo>
                  <a:pt x="6657701" y="1270000"/>
                </a:lnTo>
                <a:lnTo>
                  <a:pt x="6689164" y="1257300"/>
                </a:lnTo>
                <a:lnTo>
                  <a:pt x="6720810" y="1231900"/>
                </a:lnTo>
                <a:lnTo>
                  <a:pt x="6752645" y="1219200"/>
                </a:lnTo>
                <a:lnTo>
                  <a:pt x="6784672" y="1193800"/>
                </a:lnTo>
                <a:lnTo>
                  <a:pt x="6849323" y="1168400"/>
                </a:lnTo>
                <a:lnTo>
                  <a:pt x="6881958" y="1143000"/>
                </a:lnTo>
                <a:lnTo>
                  <a:pt x="6947866" y="1117600"/>
                </a:lnTo>
                <a:lnTo>
                  <a:pt x="7185770" y="1028700"/>
                </a:lnTo>
                <a:lnTo>
                  <a:pt x="7220737" y="1028700"/>
                </a:lnTo>
                <a:lnTo>
                  <a:pt x="7291455" y="1003300"/>
                </a:lnTo>
                <a:lnTo>
                  <a:pt x="7327216" y="1003300"/>
                </a:lnTo>
                <a:lnTo>
                  <a:pt x="7363250" y="990600"/>
                </a:lnTo>
                <a:lnTo>
                  <a:pt x="7399562" y="990600"/>
                </a:lnTo>
                <a:lnTo>
                  <a:pt x="7436158" y="977900"/>
                </a:lnTo>
                <a:lnTo>
                  <a:pt x="7510220" y="977900"/>
                </a:lnTo>
                <a:lnTo>
                  <a:pt x="7547695" y="965200"/>
                </a:lnTo>
                <a:lnTo>
                  <a:pt x="7648574" y="965200"/>
                </a:lnTo>
                <a:lnTo>
                  <a:pt x="7648574" y="4927600"/>
                </a:lnTo>
                <a:close/>
              </a:path>
              <a:path w="7648575" h="6515100" extrusionOk="0">
                <a:moveTo>
                  <a:pt x="1490888" y="2578100"/>
                </a:moveTo>
                <a:lnTo>
                  <a:pt x="183859" y="2578100"/>
                </a:lnTo>
                <a:lnTo>
                  <a:pt x="1126971" y="2252375"/>
                </a:lnTo>
                <a:lnTo>
                  <a:pt x="1158544" y="2286000"/>
                </a:lnTo>
                <a:lnTo>
                  <a:pt x="1276163" y="2387600"/>
                </a:lnTo>
                <a:lnTo>
                  <a:pt x="1391633" y="2489200"/>
                </a:lnTo>
                <a:lnTo>
                  <a:pt x="1490888" y="2578100"/>
                </a:lnTo>
                <a:close/>
              </a:path>
              <a:path w="7648575" h="6515100" extrusionOk="0">
                <a:moveTo>
                  <a:pt x="0" y="2641600"/>
                </a:moveTo>
                <a:lnTo>
                  <a:pt x="0" y="2578100"/>
                </a:lnTo>
                <a:lnTo>
                  <a:pt x="183859" y="2578100"/>
                </a:lnTo>
                <a:lnTo>
                  <a:pt x="0" y="2641600"/>
                </a:lnTo>
                <a:close/>
              </a:path>
              <a:path w="7648575" h="6515100" extrusionOk="0">
                <a:moveTo>
                  <a:pt x="3872256" y="3429000"/>
                </a:moveTo>
                <a:lnTo>
                  <a:pt x="3020707" y="3429000"/>
                </a:lnTo>
                <a:lnTo>
                  <a:pt x="2759513" y="3352800"/>
                </a:lnTo>
                <a:lnTo>
                  <a:pt x="2714614" y="3327400"/>
                </a:lnTo>
                <a:lnTo>
                  <a:pt x="2623598" y="3302000"/>
                </a:lnTo>
                <a:lnTo>
                  <a:pt x="2530931" y="3251200"/>
                </a:lnTo>
                <a:lnTo>
                  <a:pt x="2483966" y="3238500"/>
                </a:lnTo>
                <a:lnTo>
                  <a:pt x="2436573" y="3213100"/>
                </a:lnTo>
                <a:lnTo>
                  <a:pt x="2242634" y="3111500"/>
                </a:lnTo>
                <a:lnTo>
                  <a:pt x="2193034" y="3073400"/>
                </a:lnTo>
                <a:lnTo>
                  <a:pt x="2092459" y="3022600"/>
                </a:lnTo>
                <a:lnTo>
                  <a:pt x="1990023" y="2946400"/>
                </a:lnTo>
                <a:lnTo>
                  <a:pt x="1938094" y="2921000"/>
                </a:lnTo>
                <a:lnTo>
                  <a:pt x="1779411" y="2806700"/>
                </a:lnTo>
                <a:lnTo>
                  <a:pt x="1725535" y="2755900"/>
                </a:lnTo>
                <a:lnTo>
                  <a:pt x="1616281" y="2679700"/>
                </a:lnTo>
                <a:lnTo>
                  <a:pt x="1560893" y="2628900"/>
                </a:lnTo>
                <a:lnTo>
                  <a:pt x="1504993" y="2590800"/>
                </a:lnTo>
                <a:lnTo>
                  <a:pt x="1490888" y="2578100"/>
                </a:lnTo>
                <a:lnTo>
                  <a:pt x="5198517" y="2578100"/>
                </a:lnTo>
                <a:lnTo>
                  <a:pt x="5069824" y="2692400"/>
                </a:lnTo>
                <a:lnTo>
                  <a:pt x="5041008" y="2730500"/>
                </a:lnTo>
                <a:lnTo>
                  <a:pt x="4866086" y="2882900"/>
                </a:lnTo>
                <a:lnTo>
                  <a:pt x="4836549" y="2895600"/>
                </a:lnTo>
                <a:lnTo>
                  <a:pt x="4686941" y="3022600"/>
                </a:lnTo>
                <a:lnTo>
                  <a:pt x="4656601" y="3035300"/>
                </a:lnTo>
                <a:lnTo>
                  <a:pt x="4595463" y="3086100"/>
                </a:lnTo>
                <a:lnTo>
                  <a:pt x="4564656" y="3098800"/>
                </a:lnTo>
                <a:lnTo>
                  <a:pt x="4502543" y="3149600"/>
                </a:lnTo>
                <a:lnTo>
                  <a:pt x="4471227" y="3162300"/>
                </a:lnTo>
                <a:lnTo>
                  <a:pt x="4439732" y="3187700"/>
                </a:lnTo>
                <a:lnTo>
                  <a:pt x="4408053" y="3200400"/>
                </a:lnTo>
                <a:lnTo>
                  <a:pt x="4376184" y="3225800"/>
                </a:lnTo>
                <a:lnTo>
                  <a:pt x="4311862" y="3251200"/>
                </a:lnTo>
                <a:lnTo>
                  <a:pt x="4279399" y="3276600"/>
                </a:lnTo>
                <a:lnTo>
                  <a:pt x="4113868" y="3340100"/>
                </a:lnTo>
                <a:lnTo>
                  <a:pt x="4080085" y="3365500"/>
                </a:lnTo>
                <a:lnTo>
                  <a:pt x="4046066" y="3378200"/>
                </a:lnTo>
                <a:lnTo>
                  <a:pt x="4011806" y="3378200"/>
                </a:lnTo>
                <a:lnTo>
                  <a:pt x="3872256" y="3429000"/>
                </a:lnTo>
                <a:close/>
              </a:path>
              <a:path w="7648575" h="6515100" extrusionOk="0">
                <a:moveTo>
                  <a:pt x="0" y="6210300"/>
                </a:moveTo>
                <a:lnTo>
                  <a:pt x="0" y="2641600"/>
                </a:lnTo>
                <a:lnTo>
                  <a:pt x="10188" y="2654300"/>
                </a:lnTo>
                <a:lnTo>
                  <a:pt x="93202" y="2730500"/>
                </a:lnTo>
                <a:lnTo>
                  <a:pt x="175317" y="2806700"/>
                </a:lnTo>
                <a:lnTo>
                  <a:pt x="256539" y="2882900"/>
                </a:lnTo>
                <a:lnTo>
                  <a:pt x="336876" y="2946400"/>
                </a:lnTo>
                <a:lnTo>
                  <a:pt x="416335" y="3022600"/>
                </a:lnTo>
                <a:lnTo>
                  <a:pt x="494922" y="3086100"/>
                </a:lnTo>
                <a:lnTo>
                  <a:pt x="572645" y="3162300"/>
                </a:lnTo>
                <a:lnTo>
                  <a:pt x="725523" y="3289300"/>
                </a:lnTo>
                <a:lnTo>
                  <a:pt x="875023" y="3416300"/>
                </a:lnTo>
                <a:lnTo>
                  <a:pt x="948524" y="3479800"/>
                </a:lnTo>
                <a:lnTo>
                  <a:pt x="1021202" y="3530600"/>
                </a:lnTo>
                <a:lnTo>
                  <a:pt x="1093062" y="3594100"/>
                </a:lnTo>
                <a:lnTo>
                  <a:pt x="1164112" y="3644900"/>
                </a:lnTo>
                <a:lnTo>
                  <a:pt x="1234359" y="3708400"/>
                </a:lnTo>
                <a:lnTo>
                  <a:pt x="1372471" y="3810000"/>
                </a:lnTo>
                <a:lnTo>
                  <a:pt x="1507452" y="3911600"/>
                </a:lnTo>
                <a:lnTo>
                  <a:pt x="1573785" y="3962400"/>
                </a:lnTo>
                <a:lnTo>
                  <a:pt x="1639356" y="4000500"/>
                </a:lnTo>
                <a:lnTo>
                  <a:pt x="1704171" y="4051300"/>
                </a:lnTo>
                <a:lnTo>
                  <a:pt x="1768238" y="4089400"/>
                </a:lnTo>
                <a:lnTo>
                  <a:pt x="1831564" y="4140200"/>
                </a:lnTo>
                <a:lnTo>
                  <a:pt x="1956016" y="4216400"/>
                </a:lnTo>
                <a:lnTo>
                  <a:pt x="2077584" y="4292600"/>
                </a:lnTo>
                <a:lnTo>
                  <a:pt x="2196321" y="4368800"/>
                </a:lnTo>
                <a:lnTo>
                  <a:pt x="2254645" y="4394200"/>
                </a:lnTo>
                <a:lnTo>
                  <a:pt x="2312283" y="4432300"/>
                </a:lnTo>
                <a:lnTo>
                  <a:pt x="2369240" y="4457700"/>
                </a:lnTo>
                <a:lnTo>
                  <a:pt x="2425523" y="4495800"/>
                </a:lnTo>
                <a:lnTo>
                  <a:pt x="2536097" y="4546600"/>
                </a:lnTo>
                <a:lnTo>
                  <a:pt x="2590402" y="4584700"/>
                </a:lnTo>
                <a:lnTo>
                  <a:pt x="2697079" y="4635500"/>
                </a:lnTo>
                <a:lnTo>
                  <a:pt x="2749466" y="4648200"/>
                </a:lnTo>
                <a:lnTo>
                  <a:pt x="2852369" y="4699000"/>
                </a:lnTo>
                <a:lnTo>
                  <a:pt x="2902900" y="4711700"/>
                </a:lnTo>
                <a:lnTo>
                  <a:pt x="2952825" y="4737100"/>
                </a:lnTo>
                <a:lnTo>
                  <a:pt x="3002153" y="4749800"/>
                </a:lnTo>
                <a:lnTo>
                  <a:pt x="3050888" y="4775200"/>
                </a:lnTo>
                <a:lnTo>
                  <a:pt x="3193616" y="4813300"/>
                </a:lnTo>
                <a:lnTo>
                  <a:pt x="3240054" y="4838700"/>
                </a:lnTo>
                <a:lnTo>
                  <a:pt x="3285936" y="4838700"/>
                </a:lnTo>
                <a:lnTo>
                  <a:pt x="3464026" y="4889500"/>
                </a:lnTo>
                <a:lnTo>
                  <a:pt x="3507223" y="4889500"/>
                </a:lnTo>
                <a:lnTo>
                  <a:pt x="3549905" y="4902200"/>
                </a:lnTo>
                <a:lnTo>
                  <a:pt x="3592077" y="4902200"/>
                </a:lnTo>
                <a:lnTo>
                  <a:pt x="3633747" y="4914900"/>
                </a:lnTo>
                <a:lnTo>
                  <a:pt x="3755809" y="4914900"/>
                </a:lnTo>
                <a:lnTo>
                  <a:pt x="3795536" y="4927600"/>
                </a:lnTo>
                <a:lnTo>
                  <a:pt x="7648574" y="4927600"/>
                </a:lnTo>
                <a:lnTo>
                  <a:pt x="7648574" y="5118100"/>
                </a:lnTo>
                <a:lnTo>
                  <a:pt x="5350549" y="5118100"/>
                </a:lnTo>
                <a:lnTo>
                  <a:pt x="5309745" y="5130800"/>
                </a:lnTo>
                <a:lnTo>
                  <a:pt x="5062771" y="5130800"/>
                </a:lnTo>
                <a:lnTo>
                  <a:pt x="5021268" y="5143500"/>
                </a:lnTo>
                <a:lnTo>
                  <a:pt x="4937986" y="5143500"/>
                </a:lnTo>
                <a:lnTo>
                  <a:pt x="4896211" y="5156200"/>
                </a:lnTo>
                <a:lnTo>
                  <a:pt x="4812403" y="5156200"/>
                </a:lnTo>
                <a:lnTo>
                  <a:pt x="4770374" y="5168900"/>
                </a:lnTo>
                <a:lnTo>
                  <a:pt x="4728263" y="5168900"/>
                </a:lnTo>
                <a:lnTo>
                  <a:pt x="4686074" y="5181600"/>
                </a:lnTo>
                <a:lnTo>
                  <a:pt x="4643807" y="5181600"/>
                </a:lnTo>
                <a:lnTo>
                  <a:pt x="4601465" y="5194300"/>
                </a:lnTo>
                <a:lnTo>
                  <a:pt x="4559049" y="5194300"/>
                </a:lnTo>
                <a:lnTo>
                  <a:pt x="4516562" y="5207000"/>
                </a:lnTo>
                <a:lnTo>
                  <a:pt x="4474005" y="5207000"/>
                </a:lnTo>
                <a:lnTo>
                  <a:pt x="4431380" y="5219700"/>
                </a:lnTo>
                <a:lnTo>
                  <a:pt x="4388689" y="5219700"/>
                </a:lnTo>
                <a:lnTo>
                  <a:pt x="4303117" y="5245100"/>
                </a:lnTo>
                <a:lnTo>
                  <a:pt x="4260239" y="5245100"/>
                </a:lnTo>
                <a:lnTo>
                  <a:pt x="4174311" y="5270500"/>
                </a:lnTo>
                <a:lnTo>
                  <a:pt x="4131264" y="5270500"/>
                </a:lnTo>
                <a:lnTo>
                  <a:pt x="4001815" y="5308600"/>
                </a:lnTo>
                <a:lnTo>
                  <a:pt x="3958568" y="5308600"/>
                </a:lnTo>
                <a:lnTo>
                  <a:pt x="3741695" y="5372100"/>
                </a:lnTo>
                <a:lnTo>
                  <a:pt x="3698206" y="5372100"/>
                </a:lnTo>
                <a:lnTo>
                  <a:pt x="3261761" y="5499100"/>
                </a:lnTo>
                <a:lnTo>
                  <a:pt x="3218003" y="5499100"/>
                </a:lnTo>
                <a:lnTo>
                  <a:pt x="1691701" y="5943600"/>
                </a:lnTo>
                <a:lnTo>
                  <a:pt x="1648661" y="5943600"/>
                </a:lnTo>
                <a:lnTo>
                  <a:pt x="1434321" y="6007100"/>
                </a:lnTo>
                <a:lnTo>
                  <a:pt x="1391639" y="6007100"/>
                </a:lnTo>
                <a:lnTo>
                  <a:pt x="1221589" y="6057900"/>
                </a:lnTo>
                <a:lnTo>
                  <a:pt x="1179256" y="6057900"/>
                </a:lnTo>
                <a:lnTo>
                  <a:pt x="1094819" y="6083300"/>
                </a:lnTo>
                <a:lnTo>
                  <a:pt x="1052719" y="6083300"/>
                </a:lnTo>
                <a:lnTo>
                  <a:pt x="968765" y="6108700"/>
                </a:lnTo>
                <a:lnTo>
                  <a:pt x="926914" y="6108700"/>
                </a:lnTo>
                <a:lnTo>
                  <a:pt x="885150" y="6121400"/>
                </a:lnTo>
                <a:lnTo>
                  <a:pt x="843475" y="6121400"/>
                </a:lnTo>
                <a:lnTo>
                  <a:pt x="760400" y="6146800"/>
                </a:lnTo>
                <a:lnTo>
                  <a:pt x="719003" y="6146800"/>
                </a:lnTo>
                <a:lnTo>
                  <a:pt x="677702" y="6159500"/>
                </a:lnTo>
                <a:lnTo>
                  <a:pt x="595397" y="6159500"/>
                </a:lnTo>
                <a:lnTo>
                  <a:pt x="554397" y="6172200"/>
                </a:lnTo>
                <a:lnTo>
                  <a:pt x="513501" y="6172200"/>
                </a:lnTo>
                <a:lnTo>
                  <a:pt x="472711" y="6184900"/>
                </a:lnTo>
                <a:lnTo>
                  <a:pt x="391455" y="6184900"/>
                </a:lnTo>
                <a:lnTo>
                  <a:pt x="350994" y="6197600"/>
                </a:lnTo>
                <a:lnTo>
                  <a:pt x="230297" y="6197600"/>
                </a:lnTo>
                <a:lnTo>
                  <a:pt x="193334" y="6209336"/>
                </a:lnTo>
                <a:lnTo>
                  <a:pt x="0" y="6210300"/>
                </a:lnTo>
                <a:close/>
              </a:path>
              <a:path w="7648575" h="6515100" extrusionOk="0">
                <a:moveTo>
                  <a:pt x="3728463" y="3454400"/>
                </a:moveTo>
                <a:lnTo>
                  <a:pt x="3146242" y="3454400"/>
                </a:lnTo>
                <a:lnTo>
                  <a:pt x="3062915" y="3429000"/>
                </a:lnTo>
                <a:lnTo>
                  <a:pt x="3836717" y="3429000"/>
                </a:lnTo>
                <a:lnTo>
                  <a:pt x="3800909" y="3441700"/>
                </a:lnTo>
                <a:lnTo>
                  <a:pt x="3764826" y="3441700"/>
                </a:lnTo>
                <a:lnTo>
                  <a:pt x="3728463" y="3454400"/>
                </a:lnTo>
                <a:close/>
              </a:path>
              <a:path w="7648575" h="6515100" extrusionOk="0">
                <a:moveTo>
                  <a:pt x="3654880" y="3467100"/>
                </a:moveTo>
                <a:lnTo>
                  <a:pt x="3228146" y="3467100"/>
                </a:lnTo>
                <a:lnTo>
                  <a:pt x="3187369" y="3454400"/>
                </a:lnTo>
                <a:lnTo>
                  <a:pt x="3691816" y="3454400"/>
                </a:lnTo>
                <a:lnTo>
                  <a:pt x="3654880" y="3467100"/>
                </a:lnTo>
                <a:close/>
              </a:path>
              <a:path w="7648575" h="6515100" extrusionOk="0">
                <a:moveTo>
                  <a:pt x="3542291" y="3479800"/>
                </a:moveTo>
                <a:lnTo>
                  <a:pt x="3387836" y="3479800"/>
                </a:lnTo>
                <a:lnTo>
                  <a:pt x="3348416" y="3467100"/>
                </a:lnTo>
                <a:lnTo>
                  <a:pt x="3580122" y="3467100"/>
                </a:lnTo>
                <a:lnTo>
                  <a:pt x="3542291" y="3479800"/>
                </a:lnTo>
                <a:close/>
              </a:path>
              <a:path w="7648575" h="6515100" extrusionOk="0">
                <a:moveTo>
                  <a:pt x="5472308" y="5130800"/>
                </a:moveTo>
                <a:lnTo>
                  <a:pt x="5309745" y="5130800"/>
                </a:lnTo>
                <a:lnTo>
                  <a:pt x="5350549" y="5118100"/>
                </a:lnTo>
                <a:lnTo>
                  <a:pt x="5431832" y="5118100"/>
                </a:lnTo>
                <a:lnTo>
                  <a:pt x="5472308" y="5130800"/>
                </a:lnTo>
                <a:close/>
              </a:path>
              <a:path w="7648575" h="6515100" extrusionOk="0">
                <a:moveTo>
                  <a:pt x="7648574" y="6172200"/>
                </a:moveTo>
                <a:lnTo>
                  <a:pt x="7625844" y="6146800"/>
                </a:lnTo>
                <a:lnTo>
                  <a:pt x="7595499" y="6108700"/>
                </a:lnTo>
                <a:lnTo>
                  <a:pt x="7534136" y="6032500"/>
                </a:lnTo>
                <a:lnTo>
                  <a:pt x="7503123" y="6007100"/>
                </a:lnTo>
                <a:lnTo>
                  <a:pt x="7440442" y="5930900"/>
                </a:lnTo>
                <a:lnTo>
                  <a:pt x="7408778" y="5905500"/>
                </a:lnTo>
                <a:lnTo>
                  <a:pt x="7376900" y="5867400"/>
                </a:lnTo>
                <a:lnTo>
                  <a:pt x="7312513" y="5816600"/>
                </a:lnTo>
                <a:lnTo>
                  <a:pt x="7280008" y="5778500"/>
                </a:lnTo>
                <a:lnTo>
                  <a:pt x="7247296" y="5753100"/>
                </a:lnTo>
                <a:lnTo>
                  <a:pt x="7114432" y="5651500"/>
                </a:lnTo>
                <a:lnTo>
                  <a:pt x="6978429" y="5549900"/>
                </a:lnTo>
                <a:lnTo>
                  <a:pt x="6943952" y="5537200"/>
                </a:lnTo>
                <a:lnTo>
                  <a:pt x="6874439" y="5486400"/>
                </a:lnTo>
                <a:lnTo>
                  <a:pt x="6839407" y="5473700"/>
                </a:lnTo>
                <a:lnTo>
                  <a:pt x="6804194" y="5448300"/>
                </a:lnTo>
                <a:lnTo>
                  <a:pt x="6768801" y="5435600"/>
                </a:lnTo>
                <a:lnTo>
                  <a:pt x="6733232" y="5410200"/>
                </a:lnTo>
                <a:lnTo>
                  <a:pt x="6661568" y="5384800"/>
                </a:lnTo>
                <a:lnTo>
                  <a:pt x="6625478" y="5359400"/>
                </a:lnTo>
                <a:lnTo>
                  <a:pt x="6179692" y="5207000"/>
                </a:lnTo>
                <a:lnTo>
                  <a:pt x="6141542" y="5207000"/>
                </a:lnTo>
                <a:lnTo>
                  <a:pt x="6064808" y="5181600"/>
                </a:lnTo>
                <a:lnTo>
                  <a:pt x="6026228" y="5181600"/>
                </a:lnTo>
                <a:lnTo>
                  <a:pt x="5987508" y="5168900"/>
                </a:lnTo>
                <a:lnTo>
                  <a:pt x="5948650" y="5168900"/>
                </a:lnTo>
                <a:lnTo>
                  <a:pt x="5909657" y="5156200"/>
                </a:lnTo>
                <a:lnTo>
                  <a:pt x="5870530" y="5156200"/>
                </a:lnTo>
                <a:lnTo>
                  <a:pt x="5831271" y="5143500"/>
                </a:lnTo>
                <a:lnTo>
                  <a:pt x="5712720" y="5143500"/>
                </a:lnTo>
                <a:lnTo>
                  <a:pt x="5672951" y="5130800"/>
                </a:lnTo>
                <a:lnTo>
                  <a:pt x="5472308" y="5130800"/>
                </a:lnTo>
                <a:lnTo>
                  <a:pt x="5431832" y="5118100"/>
                </a:lnTo>
                <a:lnTo>
                  <a:pt x="7648574" y="5118100"/>
                </a:lnTo>
                <a:lnTo>
                  <a:pt x="7648574" y="6172200"/>
                </a:lnTo>
                <a:close/>
              </a:path>
              <a:path w="7648575" h="6515100" extrusionOk="0">
                <a:moveTo>
                  <a:pt x="5712720" y="5143500"/>
                </a:moveTo>
                <a:lnTo>
                  <a:pt x="5021268" y="5143500"/>
                </a:lnTo>
                <a:lnTo>
                  <a:pt x="5062771" y="5130800"/>
                </a:lnTo>
                <a:lnTo>
                  <a:pt x="5672951" y="5130800"/>
                </a:lnTo>
                <a:lnTo>
                  <a:pt x="5712720" y="5143500"/>
                </a:lnTo>
                <a:close/>
              </a:path>
              <a:path w="7648575" h="6515100" extrusionOk="0">
                <a:moveTo>
                  <a:pt x="5870530" y="5156200"/>
                </a:moveTo>
                <a:lnTo>
                  <a:pt x="4896211" y="5156200"/>
                </a:lnTo>
                <a:lnTo>
                  <a:pt x="4937986" y="5143500"/>
                </a:lnTo>
                <a:lnTo>
                  <a:pt x="5831271" y="5143500"/>
                </a:lnTo>
                <a:lnTo>
                  <a:pt x="5870530" y="5156200"/>
                </a:lnTo>
                <a:close/>
              </a:path>
              <a:path w="7648575" h="6515100" extrusionOk="0">
                <a:moveTo>
                  <a:pt x="5948650" y="5168900"/>
                </a:moveTo>
                <a:lnTo>
                  <a:pt x="4770374" y="5168900"/>
                </a:lnTo>
                <a:lnTo>
                  <a:pt x="4812403" y="5156200"/>
                </a:lnTo>
                <a:lnTo>
                  <a:pt x="5909657" y="5156200"/>
                </a:lnTo>
                <a:lnTo>
                  <a:pt x="5948650" y="5168900"/>
                </a:lnTo>
                <a:close/>
              </a:path>
              <a:path w="7648575" h="6515100" extrusionOk="0">
                <a:moveTo>
                  <a:pt x="6026228" y="5181600"/>
                </a:moveTo>
                <a:lnTo>
                  <a:pt x="4686074" y="5181600"/>
                </a:lnTo>
                <a:lnTo>
                  <a:pt x="4728263" y="5168900"/>
                </a:lnTo>
                <a:lnTo>
                  <a:pt x="5987508" y="5168900"/>
                </a:lnTo>
                <a:lnTo>
                  <a:pt x="6026228" y="5181600"/>
                </a:lnTo>
                <a:close/>
              </a:path>
              <a:path w="7648575" h="6515100" extrusionOk="0">
                <a:moveTo>
                  <a:pt x="6141542" y="5207000"/>
                </a:moveTo>
                <a:lnTo>
                  <a:pt x="4516562" y="5207000"/>
                </a:lnTo>
                <a:lnTo>
                  <a:pt x="4559049" y="5194300"/>
                </a:lnTo>
                <a:lnTo>
                  <a:pt x="4601465" y="5194300"/>
                </a:lnTo>
                <a:lnTo>
                  <a:pt x="4643807" y="5181600"/>
                </a:lnTo>
                <a:lnTo>
                  <a:pt x="6064808" y="5181600"/>
                </a:lnTo>
                <a:lnTo>
                  <a:pt x="6141542" y="5207000"/>
                </a:lnTo>
                <a:close/>
              </a:path>
              <a:path w="7648575" h="6515100" extrusionOk="0">
                <a:moveTo>
                  <a:pt x="193334" y="6209336"/>
                </a:moveTo>
                <a:lnTo>
                  <a:pt x="230297" y="6197600"/>
                </a:lnTo>
                <a:lnTo>
                  <a:pt x="350994" y="6197600"/>
                </a:lnTo>
                <a:lnTo>
                  <a:pt x="391455" y="6184900"/>
                </a:lnTo>
                <a:lnTo>
                  <a:pt x="472711" y="6184900"/>
                </a:lnTo>
                <a:lnTo>
                  <a:pt x="513501" y="6172200"/>
                </a:lnTo>
                <a:lnTo>
                  <a:pt x="554397" y="6172200"/>
                </a:lnTo>
                <a:lnTo>
                  <a:pt x="595397" y="6159500"/>
                </a:lnTo>
                <a:lnTo>
                  <a:pt x="677702" y="6159500"/>
                </a:lnTo>
                <a:lnTo>
                  <a:pt x="719003" y="6146800"/>
                </a:lnTo>
                <a:lnTo>
                  <a:pt x="760400" y="6146800"/>
                </a:lnTo>
                <a:lnTo>
                  <a:pt x="843475" y="6121400"/>
                </a:lnTo>
                <a:lnTo>
                  <a:pt x="885150" y="6121400"/>
                </a:lnTo>
                <a:lnTo>
                  <a:pt x="926914" y="6108700"/>
                </a:lnTo>
                <a:lnTo>
                  <a:pt x="968765" y="6108700"/>
                </a:lnTo>
                <a:lnTo>
                  <a:pt x="1052719" y="6083300"/>
                </a:lnTo>
                <a:lnTo>
                  <a:pt x="1094819" y="6083300"/>
                </a:lnTo>
                <a:lnTo>
                  <a:pt x="1179256" y="6057900"/>
                </a:lnTo>
                <a:lnTo>
                  <a:pt x="1221589" y="6057900"/>
                </a:lnTo>
                <a:lnTo>
                  <a:pt x="1391639" y="6007100"/>
                </a:lnTo>
                <a:lnTo>
                  <a:pt x="1434321" y="6007100"/>
                </a:lnTo>
                <a:lnTo>
                  <a:pt x="1648661" y="5943600"/>
                </a:lnTo>
                <a:lnTo>
                  <a:pt x="1691701" y="5943600"/>
                </a:lnTo>
                <a:lnTo>
                  <a:pt x="3218003" y="5499100"/>
                </a:lnTo>
                <a:lnTo>
                  <a:pt x="3261761" y="5499100"/>
                </a:lnTo>
                <a:lnTo>
                  <a:pt x="3698206" y="5372100"/>
                </a:lnTo>
                <a:lnTo>
                  <a:pt x="3741695" y="5372100"/>
                </a:lnTo>
                <a:lnTo>
                  <a:pt x="3958568" y="5308600"/>
                </a:lnTo>
                <a:lnTo>
                  <a:pt x="4001815" y="5308600"/>
                </a:lnTo>
                <a:lnTo>
                  <a:pt x="4131264" y="5270500"/>
                </a:lnTo>
                <a:lnTo>
                  <a:pt x="4174311" y="5270500"/>
                </a:lnTo>
                <a:lnTo>
                  <a:pt x="4260239" y="5245100"/>
                </a:lnTo>
                <a:lnTo>
                  <a:pt x="4303117" y="5245100"/>
                </a:lnTo>
                <a:lnTo>
                  <a:pt x="4388689" y="5219700"/>
                </a:lnTo>
                <a:lnTo>
                  <a:pt x="4431380" y="5219700"/>
                </a:lnTo>
                <a:lnTo>
                  <a:pt x="4474005" y="5207000"/>
                </a:lnTo>
                <a:lnTo>
                  <a:pt x="6179692" y="5207000"/>
                </a:lnTo>
                <a:lnTo>
                  <a:pt x="6625478" y="5359400"/>
                </a:lnTo>
                <a:lnTo>
                  <a:pt x="6661568" y="5384800"/>
                </a:lnTo>
                <a:lnTo>
                  <a:pt x="6733232" y="5410200"/>
                </a:lnTo>
                <a:lnTo>
                  <a:pt x="6768801" y="5435600"/>
                </a:lnTo>
                <a:lnTo>
                  <a:pt x="6804194" y="5448300"/>
                </a:lnTo>
                <a:lnTo>
                  <a:pt x="6839407" y="5473700"/>
                </a:lnTo>
                <a:lnTo>
                  <a:pt x="6874439" y="5486400"/>
                </a:lnTo>
                <a:lnTo>
                  <a:pt x="6943952" y="5537200"/>
                </a:lnTo>
                <a:lnTo>
                  <a:pt x="6978429" y="5549900"/>
                </a:lnTo>
                <a:lnTo>
                  <a:pt x="7097577" y="5638800"/>
                </a:lnTo>
                <a:lnTo>
                  <a:pt x="5447729" y="5638800"/>
                </a:lnTo>
                <a:lnTo>
                  <a:pt x="5410147" y="5651500"/>
                </a:lnTo>
                <a:lnTo>
                  <a:pt x="5257945" y="5651500"/>
                </a:lnTo>
                <a:lnTo>
                  <a:pt x="5219440" y="5664200"/>
                </a:lnTo>
                <a:lnTo>
                  <a:pt x="5141906" y="5664200"/>
                </a:lnTo>
                <a:lnTo>
                  <a:pt x="5102883" y="5676900"/>
                </a:lnTo>
                <a:lnTo>
                  <a:pt x="5063694" y="5676900"/>
                </a:lnTo>
                <a:lnTo>
                  <a:pt x="5024340" y="5689600"/>
                </a:lnTo>
                <a:lnTo>
                  <a:pt x="4984826" y="5689600"/>
                </a:lnTo>
                <a:lnTo>
                  <a:pt x="4905326" y="5715000"/>
                </a:lnTo>
                <a:lnTo>
                  <a:pt x="4865347" y="5715000"/>
                </a:lnTo>
                <a:lnTo>
                  <a:pt x="4744528" y="5753100"/>
                </a:lnTo>
                <a:lnTo>
                  <a:pt x="4703971" y="5753100"/>
                </a:lnTo>
                <a:lnTo>
                  <a:pt x="4207455" y="5905500"/>
                </a:lnTo>
                <a:lnTo>
                  <a:pt x="4165349" y="5930900"/>
                </a:lnTo>
                <a:lnTo>
                  <a:pt x="4038454" y="5969000"/>
                </a:lnTo>
                <a:lnTo>
                  <a:pt x="3995974" y="5994400"/>
                </a:lnTo>
                <a:lnTo>
                  <a:pt x="3910756" y="6019800"/>
                </a:lnTo>
                <a:lnTo>
                  <a:pt x="3868025" y="6045200"/>
                </a:lnTo>
                <a:lnTo>
                  <a:pt x="3782333" y="6070600"/>
                </a:lnTo>
                <a:lnTo>
                  <a:pt x="3739379" y="6096000"/>
                </a:lnTo>
                <a:lnTo>
                  <a:pt x="3696356" y="6108700"/>
                </a:lnTo>
                <a:lnTo>
                  <a:pt x="3653267" y="6134100"/>
                </a:lnTo>
                <a:lnTo>
                  <a:pt x="3610116" y="6146800"/>
                </a:lnTo>
                <a:lnTo>
                  <a:pt x="3566906" y="6172200"/>
                </a:lnTo>
                <a:lnTo>
                  <a:pt x="3523638" y="6184900"/>
                </a:lnTo>
                <a:lnTo>
                  <a:pt x="3510139" y="6192814"/>
                </a:lnTo>
                <a:lnTo>
                  <a:pt x="193334" y="6209336"/>
                </a:lnTo>
                <a:close/>
              </a:path>
              <a:path w="7648575" h="6515100" extrusionOk="0">
                <a:moveTo>
                  <a:pt x="5596089" y="5651500"/>
                </a:moveTo>
                <a:lnTo>
                  <a:pt x="5410147" y="5651500"/>
                </a:lnTo>
                <a:lnTo>
                  <a:pt x="5447729" y="5638800"/>
                </a:lnTo>
                <a:lnTo>
                  <a:pt x="5559300" y="5638800"/>
                </a:lnTo>
                <a:lnTo>
                  <a:pt x="5596089" y="5651500"/>
                </a:lnTo>
                <a:close/>
              </a:path>
              <a:path w="7648575" h="6515100" extrusionOk="0">
                <a:moveTo>
                  <a:pt x="6751579" y="6176668"/>
                </a:moveTo>
                <a:lnTo>
                  <a:pt x="6732982" y="6159500"/>
                </a:lnTo>
                <a:lnTo>
                  <a:pt x="6705157" y="6134100"/>
                </a:lnTo>
                <a:lnTo>
                  <a:pt x="6677026" y="6096000"/>
                </a:lnTo>
                <a:lnTo>
                  <a:pt x="6648591" y="6070600"/>
                </a:lnTo>
                <a:lnTo>
                  <a:pt x="6590821" y="6019800"/>
                </a:lnTo>
                <a:lnTo>
                  <a:pt x="6531872" y="5969000"/>
                </a:lnTo>
                <a:lnTo>
                  <a:pt x="6501962" y="5956300"/>
                </a:lnTo>
                <a:lnTo>
                  <a:pt x="6441289" y="5905500"/>
                </a:lnTo>
                <a:lnTo>
                  <a:pt x="6410531" y="5892800"/>
                </a:lnTo>
                <a:lnTo>
                  <a:pt x="6379495" y="5867400"/>
                </a:lnTo>
                <a:lnTo>
                  <a:pt x="6348186" y="5854700"/>
                </a:lnTo>
                <a:lnTo>
                  <a:pt x="6316606" y="5829300"/>
                </a:lnTo>
                <a:lnTo>
                  <a:pt x="6187634" y="5778500"/>
                </a:lnTo>
                <a:lnTo>
                  <a:pt x="5952188" y="5689600"/>
                </a:lnTo>
                <a:lnTo>
                  <a:pt x="5917588" y="5689600"/>
                </a:lnTo>
                <a:lnTo>
                  <a:pt x="5882755" y="5676900"/>
                </a:lnTo>
                <a:lnTo>
                  <a:pt x="5847693" y="5676900"/>
                </a:lnTo>
                <a:lnTo>
                  <a:pt x="5812405" y="5664200"/>
                </a:lnTo>
                <a:lnTo>
                  <a:pt x="5776893" y="5664200"/>
                </a:lnTo>
                <a:lnTo>
                  <a:pt x="5741161" y="5651500"/>
                </a:lnTo>
                <a:lnTo>
                  <a:pt x="5596089" y="5651500"/>
                </a:lnTo>
                <a:lnTo>
                  <a:pt x="5559300" y="5638800"/>
                </a:lnTo>
                <a:lnTo>
                  <a:pt x="7097577" y="5638800"/>
                </a:lnTo>
                <a:lnTo>
                  <a:pt x="7214381" y="5727700"/>
                </a:lnTo>
                <a:lnTo>
                  <a:pt x="7280008" y="5778500"/>
                </a:lnTo>
                <a:lnTo>
                  <a:pt x="7312513" y="5816600"/>
                </a:lnTo>
                <a:lnTo>
                  <a:pt x="7376900" y="5867400"/>
                </a:lnTo>
                <a:lnTo>
                  <a:pt x="7408778" y="5905500"/>
                </a:lnTo>
                <a:lnTo>
                  <a:pt x="7440442" y="5930900"/>
                </a:lnTo>
                <a:lnTo>
                  <a:pt x="7503123" y="6007100"/>
                </a:lnTo>
                <a:lnTo>
                  <a:pt x="7534136" y="6032500"/>
                </a:lnTo>
                <a:lnTo>
                  <a:pt x="7595499" y="6108700"/>
                </a:lnTo>
                <a:lnTo>
                  <a:pt x="7625844" y="6146800"/>
                </a:lnTo>
                <a:lnTo>
                  <a:pt x="7648574" y="6172200"/>
                </a:lnTo>
                <a:lnTo>
                  <a:pt x="6751579" y="6176668"/>
                </a:lnTo>
                <a:close/>
              </a:path>
              <a:path w="7648575" h="6515100" extrusionOk="0">
                <a:moveTo>
                  <a:pt x="5776893" y="5664200"/>
                </a:moveTo>
                <a:lnTo>
                  <a:pt x="5219440" y="5664200"/>
                </a:lnTo>
                <a:lnTo>
                  <a:pt x="5257945" y="5651500"/>
                </a:lnTo>
                <a:lnTo>
                  <a:pt x="5741161" y="5651500"/>
                </a:lnTo>
                <a:lnTo>
                  <a:pt x="5776893" y="5664200"/>
                </a:lnTo>
                <a:close/>
              </a:path>
              <a:path w="7648575" h="6515100" extrusionOk="0">
                <a:moveTo>
                  <a:pt x="5847693" y="5676900"/>
                </a:moveTo>
                <a:lnTo>
                  <a:pt x="5102883" y="5676900"/>
                </a:lnTo>
                <a:lnTo>
                  <a:pt x="5141906" y="5664200"/>
                </a:lnTo>
                <a:lnTo>
                  <a:pt x="5812405" y="5664200"/>
                </a:lnTo>
                <a:lnTo>
                  <a:pt x="5847693" y="5676900"/>
                </a:lnTo>
                <a:close/>
              </a:path>
              <a:path w="7648575" h="6515100" extrusionOk="0">
                <a:moveTo>
                  <a:pt x="5917588" y="5689600"/>
                </a:moveTo>
                <a:lnTo>
                  <a:pt x="5024340" y="5689600"/>
                </a:lnTo>
                <a:lnTo>
                  <a:pt x="5063694" y="5676900"/>
                </a:lnTo>
                <a:lnTo>
                  <a:pt x="5882755" y="5676900"/>
                </a:lnTo>
                <a:lnTo>
                  <a:pt x="5917588" y="5689600"/>
                </a:lnTo>
                <a:close/>
              </a:path>
              <a:path w="7648575" h="6515100" extrusionOk="0">
                <a:moveTo>
                  <a:pt x="3510139" y="6192814"/>
                </a:moveTo>
                <a:lnTo>
                  <a:pt x="3523638" y="6184900"/>
                </a:lnTo>
                <a:lnTo>
                  <a:pt x="3566906" y="6172200"/>
                </a:lnTo>
                <a:lnTo>
                  <a:pt x="3610116" y="6146800"/>
                </a:lnTo>
                <a:lnTo>
                  <a:pt x="3653267" y="6134100"/>
                </a:lnTo>
                <a:lnTo>
                  <a:pt x="3696356" y="6108700"/>
                </a:lnTo>
                <a:lnTo>
                  <a:pt x="3739379" y="6096000"/>
                </a:lnTo>
                <a:lnTo>
                  <a:pt x="3782333" y="6070600"/>
                </a:lnTo>
                <a:lnTo>
                  <a:pt x="3868025" y="6045200"/>
                </a:lnTo>
                <a:lnTo>
                  <a:pt x="3910756" y="6019800"/>
                </a:lnTo>
                <a:lnTo>
                  <a:pt x="3995974" y="5994400"/>
                </a:lnTo>
                <a:lnTo>
                  <a:pt x="4038454" y="5969000"/>
                </a:lnTo>
                <a:lnTo>
                  <a:pt x="4165349" y="5930900"/>
                </a:lnTo>
                <a:lnTo>
                  <a:pt x="4207455" y="5905500"/>
                </a:lnTo>
                <a:lnTo>
                  <a:pt x="4703971" y="5753100"/>
                </a:lnTo>
                <a:lnTo>
                  <a:pt x="4744528" y="5753100"/>
                </a:lnTo>
                <a:lnTo>
                  <a:pt x="4865347" y="5715000"/>
                </a:lnTo>
                <a:lnTo>
                  <a:pt x="4905326" y="5715000"/>
                </a:lnTo>
                <a:lnTo>
                  <a:pt x="4984826" y="5689600"/>
                </a:lnTo>
                <a:lnTo>
                  <a:pt x="5952188" y="5689600"/>
                </a:lnTo>
                <a:lnTo>
                  <a:pt x="6187634" y="5778500"/>
                </a:lnTo>
                <a:lnTo>
                  <a:pt x="6316606" y="5829300"/>
                </a:lnTo>
                <a:lnTo>
                  <a:pt x="6348186" y="5854700"/>
                </a:lnTo>
                <a:lnTo>
                  <a:pt x="6379495" y="5867400"/>
                </a:lnTo>
                <a:lnTo>
                  <a:pt x="6410531" y="5892800"/>
                </a:lnTo>
                <a:lnTo>
                  <a:pt x="6441289" y="5905500"/>
                </a:lnTo>
                <a:lnTo>
                  <a:pt x="6501962" y="5956300"/>
                </a:lnTo>
                <a:lnTo>
                  <a:pt x="6590821" y="6019800"/>
                </a:lnTo>
                <a:lnTo>
                  <a:pt x="6648591" y="6070600"/>
                </a:lnTo>
                <a:lnTo>
                  <a:pt x="6677026" y="6096000"/>
                </a:lnTo>
                <a:lnTo>
                  <a:pt x="6705157" y="6134100"/>
                </a:lnTo>
                <a:lnTo>
                  <a:pt x="6732982" y="6159500"/>
                </a:lnTo>
                <a:lnTo>
                  <a:pt x="6751579" y="6176668"/>
                </a:lnTo>
                <a:lnTo>
                  <a:pt x="3510139" y="6192814"/>
                </a:lnTo>
                <a:close/>
              </a:path>
              <a:path w="7648575" h="6515100" extrusionOk="0">
                <a:moveTo>
                  <a:pt x="7439407" y="6210300"/>
                </a:moveTo>
                <a:lnTo>
                  <a:pt x="6778631" y="6210300"/>
                </a:lnTo>
                <a:lnTo>
                  <a:pt x="6760497" y="6184900"/>
                </a:lnTo>
                <a:lnTo>
                  <a:pt x="6751579" y="6176668"/>
                </a:lnTo>
                <a:lnTo>
                  <a:pt x="7648574" y="6172200"/>
                </a:lnTo>
                <a:lnTo>
                  <a:pt x="7648574" y="6197600"/>
                </a:lnTo>
                <a:lnTo>
                  <a:pt x="7439407" y="6210300"/>
                </a:lnTo>
                <a:close/>
              </a:path>
              <a:path w="7648575" h="6515100" extrusionOk="0">
                <a:moveTo>
                  <a:pt x="7004323" y="6515100"/>
                </a:moveTo>
                <a:lnTo>
                  <a:pt x="2784273" y="6515100"/>
                </a:lnTo>
                <a:lnTo>
                  <a:pt x="2869865" y="6477000"/>
                </a:lnTo>
                <a:lnTo>
                  <a:pt x="2913624" y="6464300"/>
                </a:lnTo>
                <a:lnTo>
                  <a:pt x="2957370" y="6438900"/>
                </a:lnTo>
                <a:lnTo>
                  <a:pt x="3001102" y="6426200"/>
                </a:lnTo>
                <a:lnTo>
                  <a:pt x="3088509" y="6375400"/>
                </a:lnTo>
                <a:lnTo>
                  <a:pt x="3132179" y="6362700"/>
                </a:lnTo>
                <a:lnTo>
                  <a:pt x="3175821" y="6337300"/>
                </a:lnTo>
                <a:lnTo>
                  <a:pt x="3219434" y="6324600"/>
                </a:lnTo>
                <a:lnTo>
                  <a:pt x="3263014" y="6299200"/>
                </a:lnTo>
                <a:lnTo>
                  <a:pt x="3306558" y="6286500"/>
                </a:lnTo>
                <a:lnTo>
                  <a:pt x="3350063" y="6261100"/>
                </a:lnTo>
                <a:lnTo>
                  <a:pt x="3393527" y="6248400"/>
                </a:lnTo>
                <a:lnTo>
                  <a:pt x="3436946" y="6223000"/>
                </a:lnTo>
                <a:lnTo>
                  <a:pt x="3480318" y="6210300"/>
                </a:lnTo>
                <a:lnTo>
                  <a:pt x="3510139" y="6192814"/>
                </a:lnTo>
                <a:lnTo>
                  <a:pt x="6751579" y="6176668"/>
                </a:lnTo>
                <a:lnTo>
                  <a:pt x="6760497" y="6184900"/>
                </a:lnTo>
                <a:lnTo>
                  <a:pt x="6787699" y="6223000"/>
                </a:lnTo>
                <a:lnTo>
                  <a:pt x="6814585" y="6248400"/>
                </a:lnTo>
                <a:lnTo>
                  <a:pt x="6841153" y="6286500"/>
                </a:lnTo>
                <a:lnTo>
                  <a:pt x="6867399" y="6324600"/>
                </a:lnTo>
                <a:lnTo>
                  <a:pt x="6893320" y="6350000"/>
                </a:lnTo>
                <a:lnTo>
                  <a:pt x="6918914" y="6388100"/>
                </a:lnTo>
                <a:lnTo>
                  <a:pt x="6944177" y="6426200"/>
                </a:lnTo>
                <a:lnTo>
                  <a:pt x="6969107" y="6464300"/>
                </a:lnTo>
                <a:lnTo>
                  <a:pt x="6993700" y="6502400"/>
                </a:lnTo>
                <a:lnTo>
                  <a:pt x="7004323" y="6515100"/>
                </a:lnTo>
                <a:close/>
              </a:path>
              <a:path w="7648575" h="6515100" extrusionOk="0">
                <a:moveTo>
                  <a:pt x="3480318" y="6210300"/>
                </a:moveTo>
                <a:lnTo>
                  <a:pt x="190301" y="6210300"/>
                </a:lnTo>
                <a:lnTo>
                  <a:pt x="193334" y="6209336"/>
                </a:lnTo>
                <a:lnTo>
                  <a:pt x="3510139" y="6192814"/>
                </a:lnTo>
                <a:lnTo>
                  <a:pt x="3480318" y="62103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18;p77"/>
          <p:cNvSpPr/>
          <p:nvPr/>
        </p:nvSpPr>
        <p:spPr>
          <a:xfrm>
            <a:off x="11688195" y="6448287"/>
            <a:ext cx="2552700" cy="2552700"/>
          </a:xfrm>
          <a:custGeom>
            <a:avLst/>
            <a:gdLst/>
            <a:ahLst/>
            <a:cxnLst/>
            <a:rect l="l" t="t" r="r" b="b"/>
            <a:pathLst>
              <a:path w="2552700" h="2552700" extrusionOk="0">
                <a:moveTo>
                  <a:pt x="2064478" y="2552699"/>
                </a:moveTo>
                <a:lnTo>
                  <a:pt x="0" y="2552699"/>
                </a:lnTo>
                <a:lnTo>
                  <a:pt x="0" y="0"/>
                </a:lnTo>
                <a:lnTo>
                  <a:pt x="2552699" y="0"/>
                </a:lnTo>
                <a:lnTo>
                  <a:pt x="2552699" y="2064478"/>
                </a:lnTo>
                <a:lnTo>
                  <a:pt x="2064478" y="2552699"/>
                </a:lnTo>
                <a:close/>
              </a:path>
            </a:pathLst>
          </a:custGeom>
          <a:solidFill>
            <a:srgbClr val="F2B9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 name="Google Shape;19;p77"/>
          <p:cNvSpPr/>
          <p:nvPr/>
        </p:nvSpPr>
        <p:spPr>
          <a:xfrm>
            <a:off x="13752743" y="8512836"/>
            <a:ext cx="488315" cy="488315"/>
          </a:xfrm>
          <a:custGeom>
            <a:avLst/>
            <a:gdLst/>
            <a:ahLst/>
            <a:cxnLst/>
            <a:rect l="l" t="t" r="r" b="b"/>
            <a:pathLst>
              <a:path w="488315" h="488315" extrusionOk="0">
                <a:moveTo>
                  <a:pt x="0" y="488151"/>
                </a:moveTo>
                <a:lnTo>
                  <a:pt x="0" y="0"/>
                </a:lnTo>
                <a:lnTo>
                  <a:pt x="488151" y="0"/>
                </a:lnTo>
                <a:lnTo>
                  <a:pt x="0" y="488151"/>
                </a:lnTo>
                <a:close/>
              </a:path>
            </a:pathLst>
          </a:custGeom>
          <a:solidFill>
            <a:srgbClr val="C79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20;p77"/>
          <p:cNvSpPr txBox="1">
            <a:spLocks noGrp="1"/>
          </p:cNvSpPr>
          <p:nvPr>
            <p:ph type="title"/>
          </p:nvPr>
        </p:nvSpPr>
        <p:spPr>
          <a:xfrm>
            <a:off x="1172022" y="956238"/>
            <a:ext cx="15943954" cy="113474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50" b="1" i="0">
                <a:solidFill>
                  <a:srgbClr val="333333"/>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78"/>
          <p:cNvSpPr txBox="1">
            <a:spLocks noGrp="1"/>
          </p:cNvSpPr>
          <p:nvPr>
            <p:ph type="title"/>
          </p:nvPr>
        </p:nvSpPr>
        <p:spPr>
          <a:xfrm>
            <a:off x="1172022" y="956238"/>
            <a:ext cx="15943954" cy="113474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50" b="1" i="0">
                <a:solidFill>
                  <a:srgbClr val="333333"/>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8"/>
          <p:cNvSpPr txBox="1">
            <a:spLocks noGrp="1"/>
          </p:cNvSpPr>
          <p:nvPr>
            <p:ph type="body" idx="1"/>
          </p:nvPr>
        </p:nvSpPr>
        <p:spPr>
          <a:xfrm>
            <a:off x="1171380" y="4854922"/>
            <a:ext cx="14786610" cy="347535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7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79"/>
          <p:cNvSpPr txBox="1">
            <a:spLocks noGrp="1"/>
          </p:cNvSpPr>
          <p:nvPr>
            <p:ph type="title"/>
          </p:nvPr>
        </p:nvSpPr>
        <p:spPr>
          <a:xfrm>
            <a:off x="1172022" y="956238"/>
            <a:ext cx="15943954" cy="113474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50" b="1" i="0">
                <a:solidFill>
                  <a:srgbClr val="333333"/>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9"/>
          <p:cNvSpPr txBox="1">
            <a:spLocks noGrp="1"/>
          </p:cNvSpPr>
          <p:nvPr>
            <p:ph type="body" idx="1"/>
          </p:nvPr>
        </p:nvSpPr>
        <p:spPr>
          <a:xfrm>
            <a:off x="969574" y="2547823"/>
            <a:ext cx="7110095" cy="65913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6250" b="1" i="0">
                <a:solidFill>
                  <a:schemeClr val="lt1"/>
                </a:solidFill>
                <a:latin typeface="Montserrat"/>
                <a:ea typeface="Montserrat"/>
                <a:cs typeface="Montserrat"/>
                <a:sym typeface="Montserrat"/>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3" name="Google Shape;33;p79"/>
          <p:cNvSpPr txBox="1">
            <a:spLocks noGrp="1"/>
          </p:cNvSpPr>
          <p:nvPr>
            <p:ph type="body" idx="2"/>
          </p:nvPr>
        </p:nvSpPr>
        <p:spPr>
          <a:xfrm>
            <a:off x="9678614" y="2508650"/>
            <a:ext cx="7463155" cy="565277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3100" b="1" i="0">
                <a:solidFill>
                  <a:schemeClr val="lt1"/>
                </a:solidFill>
                <a:latin typeface="Montserrat"/>
                <a:ea typeface="Montserrat"/>
                <a:cs typeface="Montserrat"/>
                <a:sym typeface="Montserrat"/>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7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
        <p:cNvGrpSpPr/>
        <p:nvPr/>
      </p:nvGrpSpPr>
      <p:grpSpPr>
        <a:xfrm>
          <a:off x="0" y="0"/>
          <a:ext cx="0" cy="0"/>
          <a:chOff x="0" y="0"/>
          <a:chExt cx="0" cy="0"/>
        </a:xfrm>
      </p:grpSpPr>
      <p:sp>
        <p:nvSpPr>
          <p:cNvPr id="38" name="Google Shape;38;p80"/>
          <p:cNvSpPr txBox="1">
            <a:spLocks noGrp="1"/>
          </p:cNvSpPr>
          <p:nvPr>
            <p:ph type="ctrTitle"/>
          </p:nvPr>
        </p:nvSpPr>
        <p:spPr>
          <a:xfrm>
            <a:off x="1016000" y="835736"/>
            <a:ext cx="1221105" cy="210756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7250" b="1" i="0">
                <a:solidFill>
                  <a:srgbClr val="333333"/>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0"/>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
        <p:cNvGrpSpPr/>
        <p:nvPr/>
      </p:nvGrpSpPr>
      <p:grpSpPr>
        <a:xfrm>
          <a:off x="0" y="0"/>
          <a:ext cx="0" cy="0"/>
          <a:chOff x="0" y="0"/>
          <a:chExt cx="0" cy="0"/>
        </a:xfrm>
      </p:grpSpPr>
      <p:sp>
        <p:nvSpPr>
          <p:cNvPr id="53" name="Google Shape;53;g2294f72d618_2_124"/>
          <p:cNvSpPr txBox="1">
            <a:spLocks noGrp="1"/>
          </p:cNvSpPr>
          <p:nvPr>
            <p:ph type="title"/>
          </p:nvPr>
        </p:nvSpPr>
        <p:spPr>
          <a:xfrm>
            <a:off x="956312" y="622553"/>
            <a:ext cx="13178700" cy="815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5100" b="1" i="0">
                <a:solidFill>
                  <a:srgbClr val="0678D5"/>
                </a:solidFill>
                <a:latin typeface="Helvetica Neue"/>
                <a:ea typeface="Helvetica Neue"/>
                <a:cs typeface="Helvetica Neue"/>
                <a:sym typeface="Helvetica Neu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4" name="Google Shape;54;g2294f72d618_2_124"/>
          <p:cNvSpPr txBox="1">
            <a:spLocks noGrp="1"/>
          </p:cNvSpPr>
          <p:nvPr>
            <p:ph type="body" idx="1"/>
          </p:nvPr>
        </p:nvSpPr>
        <p:spPr>
          <a:xfrm>
            <a:off x="2560104" y="2759874"/>
            <a:ext cx="13145400" cy="4424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2100"/>
              <a:buNone/>
              <a:defRPr sz="4200" b="0" i="0">
                <a:solidFill>
                  <a:srgbClr val="263746"/>
                </a:solidFill>
                <a:latin typeface="Arial"/>
                <a:ea typeface="Arial"/>
                <a:cs typeface="Arial"/>
                <a:sym typeface="Arial"/>
              </a:defRPr>
            </a:lvl1pPr>
            <a:lvl2pPr marL="914400" lvl="1" indent="-228600" algn="l">
              <a:lnSpc>
                <a:spcPct val="100000"/>
              </a:lnSpc>
              <a:spcBef>
                <a:spcPts val="0"/>
              </a:spcBef>
              <a:spcAft>
                <a:spcPts val="0"/>
              </a:spcAft>
              <a:buSzPts val="2100"/>
              <a:buNone/>
              <a:defRPr/>
            </a:lvl2pPr>
            <a:lvl3pPr marL="1371600" lvl="2" indent="-228600" algn="l">
              <a:lnSpc>
                <a:spcPct val="100000"/>
              </a:lnSpc>
              <a:spcBef>
                <a:spcPts val="0"/>
              </a:spcBef>
              <a:spcAft>
                <a:spcPts val="0"/>
              </a:spcAft>
              <a:buSzPts val="2100"/>
              <a:buNone/>
              <a:defRPr/>
            </a:lvl3pPr>
            <a:lvl4pPr marL="1828800" lvl="3" indent="-228600" algn="l">
              <a:lnSpc>
                <a:spcPct val="100000"/>
              </a:lnSpc>
              <a:spcBef>
                <a:spcPts val="0"/>
              </a:spcBef>
              <a:spcAft>
                <a:spcPts val="0"/>
              </a:spcAft>
              <a:buSzPts val="2100"/>
              <a:buNone/>
              <a:defRPr/>
            </a:lvl4pPr>
            <a:lvl5pPr marL="2286000" lvl="4" indent="-228600" algn="l">
              <a:lnSpc>
                <a:spcPct val="100000"/>
              </a:lnSpc>
              <a:spcBef>
                <a:spcPts val="0"/>
              </a:spcBef>
              <a:spcAft>
                <a:spcPts val="0"/>
              </a:spcAft>
              <a:buSzPts val="2100"/>
              <a:buNone/>
              <a:defRPr/>
            </a:lvl5pPr>
            <a:lvl6pPr marL="2743200" lvl="5" indent="-228600" algn="l">
              <a:lnSpc>
                <a:spcPct val="100000"/>
              </a:lnSpc>
              <a:spcBef>
                <a:spcPts val="0"/>
              </a:spcBef>
              <a:spcAft>
                <a:spcPts val="0"/>
              </a:spcAft>
              <a:buSzPts val="2100"/>
              <a:buNone/>
              <a:defRPr/>
            </a:lvl6pPr>
            <a:lvl7pPr marL="3200400" lvl="6" indent="-228600" algn="l">
              <a:lnSpc>
                <a:spcPct val="100000"/>
              </a:lnSpc>
              <a:spcBef>
                <a:spcPts val="0"/>
              </a:spcBef>
              <a:spcAft>
                <a:spcPts val="0"/>
              </a:spcAft>
              <a:buSzPts val="2100"/>
              <a:buNone/>
              <a:defRPr/>
            </a:lvl7pPr>
            <a:lvl8pPr marL="3657600" lvl="7" indent="-228600" algn="l">
              <a:lnSpc>
                <a:spcPct val="100000"/>
              </a:lnSpc>
              <a:spcBef>
                <a:spcPts val="0"/>
              </a:spcBef>
              <a:spcAft>
                <a:spcPts val="0"/>
              </a:spcAft>
              <a:buSzPts val="2100"/>
              <a:buNone/>
              <a:defRPr/>
            </a:lvl8pPr>
            <a:lvl9pPr marL="4114800" lvl="8" indent="-228600" algn="l">
              <a:lnSpc>
                <a:spcPct val="100000"/>
              </a:lnSpc>
              <a:spcBef>
                <a:spcPts val="0"/>
              </a:spcBef>
              <a:spcAft>
                <a:spcPts val="0"/>
              </a:spcAft>
              <a:buSzPts val="2100"/>
              <a:buNone/>
              <a:defRPr/>
            </a:lvl9pPr>
          </a:lstStyle>
          <a:p>
            <a:endParaRPr/>
          </a:p>
        </p:txBody>
      </p:sp>
      <p:sp>
        <p:nvSpPr>
          <p:cNvPr id="55" name="Google Shape;55;g2294f72d618_2_124"/>
          <p:cNvSpPr txBox="1">
            <a:spLocks noGrp="1"/>
          </p:cNvSpPr>
          <p:nvPr>
            <p:ph type="ftr" idx="11"/>
          </p:nvPr>
        </p:nvSpPr>
        <p:spPr>
          <a:xfrm>
            <a:off x="1867114" y="9704790"/>
            <a:ext cx="2367000" cy="18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1200" b="0" i="0">
                <a:solidFill>
                  <a:srgbClr val="8D8D94"/>
                </a:solidFill>
                <a:latin typeface="Arial"/>
                <a:ea typeface="Arial"/>
                <a:cs typeface="Arial"/>
                <a:sym typeface="Aria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6" name="Google Shape;56;g2294f72d618_2_124"/>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a:solidFill>
                  <a:srgbClr val="888888"/>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7" name="Google Shape;57;g2294f72d618_2_124"/>
          <p:cNvSpPr txBox="1">
            <a:spLocks noGrp="1"/>
          </p:cNvSpPr>
          <p:nvPr>
            <p:ph type="sldNum" idx="12"/>
          </p:nvPr>
        </p:nvSpPr>
        <p:spPr>
          <a:xfrm>
            <a:off x="1096514" y="9663240"/>
            <a:ext cx="385800" cy="277200"/>
          </a:xfrm>
          <a:prstGeom prst="rect">
            <a:avLst/>
          </a:prstGeom>
          <a:noFill/>
          <a:ln>
            <a:noFill/>
          </a:ln>
        </p:spPr>
        <p:txBody>
          <a:bodyPr spcFirstLastPara="1" wrap="square" lIns="0" tIns="0" rIns="0" bIns="0" anchor="t" anchorCtr="0">
            <a:spAutoFit/>
          </a:bodyPr>
          <a:lstStyle>
            <a:lvl1pPr marL="63500" marR="0" lvl="0"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63500" marR="0" lvl="1"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63500" marR="0" lvl="2"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63500" marR="0" lvl="3"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63500" marR="0" lvl="4"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63500" marR="0" lvl="5"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63500" marR="0" lvl="6"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63500" marR="0" lvl="7"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63500" marR="0" lvl="8"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635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58"/>
        <p:cNvGrpSpPr/>
        <p:nvPr/>
      </p:nvGrpSpPr>
      <p:grpSpPr>
        <a:xfrm>
          <a:off x="0" y="0"/>
          <a:ext cx="0" cy="0"/>
          <a:chOff x="0" y="0"/>
          <a:chExt cx="0" cy="0"/>
        </a:xfrm>
      </p:grpSpPr>
      <p:sp>
        <p:nvSpPr>
          <p:cNvPr id="59" name="Google Shape;59;g2294f72d618_2_120"/>
          <p:cNvSpPr txBox="1">
            <a:spLocks noGrp="1"/>
          </p:cNvSpPr>
          <p:nvPr>
            <p:ph type="ftr" idx="11"/>
          </p:nvPr>
        </p:nvSpPr>
        <p:spPr>
          <a:xfrm>
            <a:off x="1867114" y="9704790"/>
            <a:ext cx="2367000" cy="18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1200" b="0" i="0">
                <a:solidFill>
                  <a:srgbClr val="8D8D94"/>
                </a:solidFill>
                <a:latin typeface="Arial"/>
                <a:ea typeface="Arial"/>
                <a:cs typeface="Arial"/>
                <a:sym typeface="Aria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0" name="Google Shape;60;g2294f72d618_2_120"/>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a:solidFill>
                  <a:srgbClr val="888888"/>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1" name="Google Shape;61;g2294f72d618_2_120"/>
          <p:cNvSpPr txBox="1">
            <a:spLocks noGrp="1"/>
          </p:cNvSpPr>
          <p:nvPr>
            <p:ph type="sldNum" idx="12"/>
          </p:nvPr>
        </p:nvSpPr>
        <p:spPr>
          <a:xfrm>
            <a:off x="1096514" y="9663240"/>
            <a:ext cx="385800" cy="277200"/>
          </a:xfrm>
          <a:prstGeom prst="rect">
            <a:avLst/>
          </a:prstGeom>
          <a:noFill/>
          <a:ln>
            <a:noFill/>
          </a:ln>
        </p:spPr>
        <p:txBody>
          <a:bodyPr spcFirstLastPara="1" wrap="square" lIns="0" tIns="0" rIns="0" bIns="0" anchor="t" anchorCtr="0">
            <a:spAutoFit/>
          </a:bodyPr>
          <a:lstStyle>
            <a:lvl1pPr marL="63500" marR="0" lvl="0"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63500" marR="0" lvl="1"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63500" marR="0" lvl="2"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63500" marR="0" lvl="3"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63500" marR="0" lvl="4"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63500" marR="0" lvl="5"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63500" marR="0" lvl="6"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63500" marR="0" lvl="7"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63500" marR="0" lvl="8"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635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2"/>
        <p:cNvGrpSpPr/>
        <p:nvPr/>
      </p:nvGrpSpPr>
      <p:grpSpPr>
        <a:xfrm>
          <a:off x="0" y="0"/>
          <a:ext cx="0" cy="0"/>
          <a:chOff x="0" y="0"/>
          <a:chExt cx="0" cy="0"/>
        </a:xfrm>
      </p:grpSpPr>
      <p:sp>
        <p:nvSpPr>
          <p:cNvPr id="63" name="Google Shape;63;g2294f72d618_2_130"/>
          <p:cNvSpPr txBox="1">
            <a:spLocks noGrp="1"/>
          </p:cNvSpPr>
          <p:nvPr>
            <p:ph type="ctrTitle"/>
          </p:nvPr>
        </p:nvSpPr>
        <p:spPr>
          <a:xfrm>
            <a:off x="2021456" y="2398014"/>
            <a:ext cx="6190200" cy="1940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5100" b="1" i="0">
                <a:solidFill>
                  <a:srgbClr val="0678D5"/>
                </a:solidFill>
                <a:latin typeface="Helvetica Neue"/>
                <a:ea typeface="Helvetica Neue"/>
                <a:cs typeface="Helvetica Neue"/>
                <a:sym typeface="Helvetica Neu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4" name="Google Shape;64;g2294f72d618_2_130"/>
          <p:cNvSpPr txBox="1">
            <a:spLocks noGrp="1"/>
          </p:cNvSpPr>
          <p:nvPr>
            <p:ph type="subTitle" idx="1"/>
          </p:nvPr>
        </p:nvSpPr>
        <p:spPr>
          <a:xfrm>
            <a:off x="2743200" y="5760720"/>
            <a:ext cx="12801600" cy="2571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4200" b="0" i="0">
                <a:solidFill>
                  <a:srgbClr val="263746"/>
                </a:solidFill>
                <a:latin typeface="Arial"/>
                <a:ea typeface="Arial"/>
                <a:cs typeface="Arial"/>
                <a:sym typeface="Aria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5" name="Google Shape;65;g2294f72d618_2_130"/>
          <p:cNvSpPr txBox="1">
            <a:spLocks noGrp="1"/>
          </p:cNvSpPr>
          <p:nvPr>
            <p:ph type="ftr" idx="11"/>
          </p:nvPr>
        </p:nvSpPr>
        <p:spPr>
          <a:xfrm>
            <a:off x="1867114" y="9704790"/>
            <a:ext cx="2367000" cy="18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1200" b="0" i="0">
                <a:solidFill>
                  <a:srgbClr val="8D8D94"/>
                </a:solidFill>
                <a:latin typeface="Arial"/>
                <a:ea typeface="Arial"/>
                <a:cs typeface="Arial"/>
                <a:sym typeface="Aria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6" name="Google Shape;66;g2294f72d618_2_130"/>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a:solidFill>
                  <a:srgbClr val="888888"/>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7" name="Google Shape;67;g2294f72d618_2_130"/>
          <p:cNvSpPr txBox="1">
            <a:spLocks noGrp="1"/>
          </p:cNvSpPr>
          <p:nvPr>
            <p:ph type="sldNum" idx="12"/>
          </p:nvPr>
        </p:nvSpPr>
        <p:spPr>
          <a:xfrm>
            <a:off x="1096514" y="9663240"/>
            <a:ext cx="385800" cy="277200"/>
          </a:xfrm>
          <a:prstGeom prst="rect">
            <a:avLst/>
          </a:prstGeom>
          <a:noFill/>
          <a:ln>
            <a:noFill/>
          </a:ln>
        </p:spPr>
        <p:txBody>
          <a:bodyPr spcFirstLastPara="1" wrap="square" lIns="0" tIns="0" rIns="0" bIns="0" anchor="t" anchorCtr="0">
            <a:spAutoFit/>
          </a:bodyPr>
          <a:lstStyle>
            <a:lvl1pPr marL="63500" marR="0" lvl="0"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63500" marR="0" lvl="1"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63500" marR="0" lvl="2"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63500" marR="0" lvl="3"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63500" marR="0" lvl="4"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63500" marR="0" lvl="5"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63500" marR="0" lvl="6"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63500" marR="0" lvl="7"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63500" marR="0" lvl="8"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635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68"/>
        <p:cNvGrpSpPr/>
        <p:nvPr/>
      </p:nvGrpSpPr>
      <p:grpSpPr>
        <a:xfrm>
          <a:off x="0" y="0"/>
          <a:ext cx="0" cy="0"/>
          <a:chOff x="0" y="0"/>
          <a:chExt cx="0" cy="0"/>
        </a:xfrm>
      </p:grpSpPr>
      <p:sp>
        <p:nvSpPr>
          <p:cNvPr id="69" name="Google Shape;69;g2294f72d618_2_136"/>
          <p:cNvSpPr txBox="1">
            <a:spLocks noGrp="1"/>
          </p:cNvSpPr>
          <p:nvPr>
            <p:ph type="title"/>
          </p:nvPr>
        </p:nvSpPr>
        <p:spPr>
          <a:xfrm>
            <a:off x="956312" y="622553"/>
            <a:ext cx="13178700" cy="8154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5100" b="1" i="0">
                <a:solidFill>
                  <a:srgbClr val="0678D5"/>
                </a:solidFill>
                <a:latin typeface="Helvetica Neue"/>
                <a:ea typeface="Helvetica Neue"/>
                <a:cs typeface="Helvetica Neue"/>
                <a:sym typeface="Helvetica Neu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0" name="Google Shape;70;g2294f72d618_2_136"/>
          <p:cNvSpPr txBox="1">
            <a:spLocks noGrp="1"/>
          </p:cNvSpPr>
          <p:nvPr>
            <p:ph type="ftr" idx="11"/>
          </p:nvPr>
        </p:nvSpPr>
        <p:spPr>
          <a:xfrm>
            <a:off x="1867114" y="9704790"/>
            <a:ext cx="2367000" cy="18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sz="1200" b="0" i="0">
                <a:solidFill>
                  <a:srgbClr val="8D8D94"/>
                </a:solidFill>
                <a:latin typeface="Arial"/>
                <a:ea typeface="Arial"/>
                <a:cs typeface="Arial"/>
                <a:sym typeface="Aria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1" name="Google Shape;71;g2294f72d618_2_136"/>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2100"/>
              <a:buNone/>
              <a:defRPr>
                <a:solidFill>
                  <a:srgbClr val="888888"/>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2" name="Google Shape;72;g2294f72d618_2_136"/>
          <p:cNvSpPr txBox="1">
            <a:spLocks noGrp="1"/>
          </p:cNvSpPr>
          <p:nvPr>
            <p:ph type="sldNum" idx="12"/>
          </p:nvPr>
        </p:nvSpPr>
        <p:spPr>
          <a:xfrm>
            <a:off x="1096514" y="9663240"/>
            <a:ext cx="385800" cy="277200"/>
          </a:xfrm>
          <a:prstGeom prst="rect">
            <a:avLst/>
          </a:prstGeom>
          <a:noFill/>
          <a:ln>
            <a:noFill/>
          </a:ln>
        </p:spPr>
        <p:txBody>
          <a:bodyPr spcFirstLastPara="1" wrap="square" lIns="0" tIns="0" rIns="0" bIns="0" anchor="t" anchorCtr="0">
            <a:spAutoFit/>
          </a:bodyPr>
          <a:lstStyle>
            <a:lvl1pPr marL="63500" marR="0" lvl="0"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63500" marR="0" lvl="1"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63500" marR="0" lvl="2"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63500" marR="0" lvl="3"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63500" marR="0" lvl="4"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63500" marR="0" lvl="5"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63500" marR="0" lvl="6"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63500" marR="0" lvl="7"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63500" marR="0" lvl="8" indent="0" algn="l">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635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5"/>
          <p:cNvSpPr txBox="1">
            <a:spLocks noGrp="1"/>
          </p:cNvSpPr>
          <p:nvPr>
            <p:ph type="title"/>
          </p:nvPr>
        </p:nvSpPr>
        <p:spPr>
          <a:xfrm>
            <a:off x="1172022" y="956238"/>
            <a:ext cx="15943954" cy="1134745"/>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50" b="1" i="0" u="none" strike="noStrike" cap="none">
                <a:solidFill>
                  <a:srgbClr val="333333"/>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5"/>
          <p:cNvSpPr txBox="1">
            <a:spLocks noGrp="1"/>
          </p:cNvSpPr>
          <p:nvPr>
            <p:ph type="body" idx="1"/>
          </p:nvPr>
        </p:nvSpPr>
        <p:spPr>
          <a:xfrm>
            <a:off x="1171380" y="4854922"/>
            <a:ext cx="14786610" cy="347535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7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7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7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pic>
        <p:nvPicPr>
          <p:cNvPr id="44" name="Google Shape;44;g2294f72d618_2_111"/>
          <p:cNvPicPr preferRelativeResize="0"/>
          <p:nvPr/>
        </p:nvPicPr>
        <p:blipFill rotWithShape="1">
          <a:blip r:embed="rId7">
            <a:alphaModFix/>
          </a:blip>
          <a:srcRect/>
          <a:stretch/>
        </p:blipFill>
        <p:spPr>
          <a:xfrm>
            <a:off x="9486900" y="2167127"/>
            <a:ext cx="8796528" cy="8119872"/>
          </a:xfrm>
          <a:prstGeom prst="rect">
            <a:avLst/>
          </a:prstGeom>
          <a:noFill/>
          <a:ln>
            <a:noFill/>
          </a:ln>
        </p:spPr>
      </p:pic>
      <p:pic>
        <p:nvPicPr>
          <p:cNvPr id="45" name="Google Shape;45;g2294f72d618_2_111"/>
          <p:cNvPicPr preferRelativeResize="0"/>
          <p:nvPr/>
        </p:nvPicPr>
        <p:blipFill rotWithShape="1">
          <a:blip r:embed="rId8">
            <a:alphaModFix/>
          </a:blip>
          <a:srcRect/>
          <a:stretch/>
        </p:blipFill>
        <p:spPr>
          <a:xfrm>
            <a:off x="14412061" y="594369"/>
            <a:ext cx="3543218" cy="947489"/>
          </a:xfrm>
          <a:prstGeom prst="rect">
            <a:avLst/>
          </a:prstGeom>
          <a:noFill/>
          <a:ln>
            <a:noFill/>
          </a:ln>
        </p:spPr>
      </p:pic>
      <p:sp>
        <p:nvSpPr>
          <p:cNvPr id="46" name="Google Shape;46;g2294f72d618_2_111"/>
          <p:cNvSpPr/>
          <p:nvPr/>
        </p:nvSpPr>
        <p:spPr>
          <a:xfrm>
            <a:off x="1594067" y="9528785"/>
            <a:ext cx="0" cy="547688"/>
          </a:xfrm>
          <a:custGeom>
            <a:avLst/>
            <a:gdLst/>
            <a:ahLst/>
            <a:cxnLst/>
            <a:rect l="l" t="t" r="r" b="b"/>
            <a:pathLst>
              <a:path w="120000" h="365125" extrusionOk="0">
                <a:moveTo>
                  <a:pt x="0" y="0"/>
                </a:moveTo>
                <a:lnTo>
                  <a:pt x="0" y="365125"/>
                </a:lnTo>
              </a:path>
            </a:pathLst>
          </a:custGeom>
          <a:noFill/>
          <a:ln w="9525" cap="flat" cmpd="sng">
            <a:solidFill>
              <a:srgbClr val="0678D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47" name="Google Shape;47;g2294f72d618_2_111"/>
          <p:cNvSpPr txBox="1">
            <a:spLocks noGrp="1"/>
          </p:cNvSpPr>
          <p:nvPr>
            <p:ph type="title"/>
          </p:nvPr>
        </p:nvSpPr>
        <p:spPr>
          <a:xfrm>
            <a:off x="956312" y="622553"/>
            <a:ext cx="13178700" cy="8154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2100"/>
              <a:buFont typeface="Arial"/>
              <a:buNone/>
              <a:defRPr sz="5100" b="1" i="0" u="none" strike="noStrike" cap="none">
                <a:solidFill>
                  <a:srgbClr val="0678D5"/>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48" name="Google Shape;48;g2294f72d618_2_111"/>
          <p:cNvSpPr txBox="1">
            <a:spLocks noGrp="1"/>
          </p:cNvSpPr>
          <p:nvPr>
            <p:ph type="body" idx="1"/>
          </p:nvPr>
        </p:nvSpPr>
        <p:spPr>
          <a:xfrm>
            <a:off x="2560104" y="2759874"/>
            <a:ext cx="13145400" cy="44244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2100"/>
              <a:buFont typeface="Arial"/>
              <a:buNone/>
              <a:defRPr sz="4200" b="0" i="0" u="none" strike="noStrike" cap="none">
                <a:solidFill>
                  <a:srgbClr val="263746"/>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Calibri"/>
                <a:ea typeface="Calibri"/>
                <a:cs typeface="Calibri"/>
                <a:sym typeface="Calibri"/>
              </a:defRPr>
            </a:lvl9pPr>
          </a:lstStyle>
          <a:p>
            <a:endParaRPr/>
          </a:p>
        </p:txBody>
      </p:sp>
      <p:sp>
        <p:nvSpPr>
          <p:cNvPr id="49" name="Google Shape;49;g2294f72d618_2_111"/>
          <p:cNvSpPr txBox="1">
            <a:spLocks noGrp="1"/>
          </p:cNvSpPr>
          <p:nvPr>
            <p:ph type="ftr" idx="11"/>
          </p:nvPr>
        </p:nvSpPr>
        <p:spPr>
          <a:xfrm>
            <a:off x="1867114" y="9704790"/>
            <a:ext cx="2367000" cy="1845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2100"/>
              <a:buFont typeface="Arial"/>
              <a:buNone/>
              <a:defRPr sz="1200" b="0" i="0" u="none" strike="noStrike" cap="none">
                <a:solidFill>
                  <a:srgbClr val="8D8D94"/>
                </a:solidFill>
                <a:latin typeface="Arial"/>
                <a:ea typeface="Arial"/>
                <a:cs typeface="Arial"/>
                <a:sym typeface="Arial"/>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50" name="Google Shape;50;g2294f72d618_2_111"/>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2100"/>
              <a:buFont typeface="Arial"/>
              <a:buNone/>
              <a:defRPr sz="2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51" name="Google Shape;51;g2294f72d618_2_111"/>
          <p:cNvSpPr txBox="1">
            <a:spLocks noGrp="1"/>
          </p:cNvSpPr>
          <p:nvPr>
            <p:ph type="sldNum" idx="12"/>
          </p:nvPr>
        </p:nvSpPr>
        <p:spPr>
          <a:xfrm>
            <a:off x="1096514" y="9663240"/>
            <a:ext cx="385800" cy="277200"/>
          </a:xfrm>
          <a:prstGeom prst="rect">
            <a:avLst/>
          </a:prstGeom>
          <a:noFill/>
          <a:ln>
            <a:noFill/>
          </a:ln>
        </p:spPr>
        <p:txBody>
          <a:bodyPr spcFirstLastPara="1" wrap="square" lIns="0" tIns="0" rIns="0" bIns="0" anchor="t" anchorCtr="0">
            <a:spAutoFit/>
          </a:bodyPr>
          <a:lstStyle>
            <a:lvl1pPr marL="63500" marR="0" lvl="0" indent="0" algn="l" rtl="0">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63500" marR="0" lvl="1" indent="0" algn="l" rtl="0">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63500" marR="0" lvl="2" indent="0" algn="l" rtl="0">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63500" marR="0" lvl="3" indent="0" algn="l" rtl="0">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63500" marR="0" lvl="4" indent="0" algn="l" rtl="0">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63500" marR="0" lvl="5" indent="0" algn="l" rtl="0">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63500" marR="0" lvl="6" indent="0" algn="l" rtl="0">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63500" marR="0" lvl="7" indent="0" algn="l" rtl="0">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63500" marR="0" lvl="8" indent="0" algn="l" rtl="0">
              <a:lnSpc>
                <a:spcPct val="11875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635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youtube.com/TRSOFTEXA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www.tcgservices.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www.region10rams.org/documents" TargetMode="Externa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region10rams.org/document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tcgservices.com/"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hyperlink" Target="https://bit.ly/21K26Z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www.region10rams.org/enrol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hyperlink" Target="http://www.tcgservices.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3" Type="http://schemas.openxmlformats.org/officeDocument/2006/relationships/hyperlink" Target="http://www.tcgservices.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43.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www.trs.texas.gov/"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www.ssa.go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hyperlink" Target="http://www.tcgservices.com/telewealth"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hyperlink" Target="http://www.tcgservices.com/" TargetMode="External"/><Relationship Id="rId4" Type="http://schemas.openxmlformats.org/officeDocument/2006/relationships/hyperlink" Target="mailto:advisors@tcgservices.com"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tcgservices.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grpSp>
        <p:nvGrpSpPr>
          <p:cNvPr id="182" name="Google Shape;182;p2"/>
          <p:cNvGrpSpPr/>
          <p:nvPr/>
        </p:nvGrpSpPr>
        <p:grpSpPr>
          <a:xfrm>
            <a:off x="0" y="6124773"/>
            <a:ext cx="18287999" cy="4162226"/>
            <a:chOff x="0" y="6124773"/>
            <a:chExt cx="18287999" cy="4162226"/>
          </a:xfrm>
        </p:grpSpPr>
        <p:pic>
          <p:nvPicPr>
            <p:cNvPr id="183" name="Google Shape;183;p2"/>
            <p:cNvPicPr preferRelativeResize="0"/>
            <p:nvPr/>
          </p:nvPicPr>
          <p:blipFill rotWithShape="1">
            <a:blip r:embed="rId3">
              <a:alphaModFix/>
            </a:blip>
            <a:srcRect/>
            <a:stretch/>
          </p:blipFill>
          <p:spPr>
            <a:xfrm>
              <a:off x="0" y="7422934"/>
              <a:ext cx="18287999" cy="2864065"/>
            </a:xfrm>
            <a:prstGeom prst="rect">
              <a:avLst/>
            </a:prstGeom>
            <a:noFill/>
            <a:ln>
              <a:noFill/>
            </a:ln>
          </p:spPr>
        </p:pic>
        <p:sp>
          <p:nvSpPr>
            <p:cNvPr id="184" name="Google Shape;184;p2"/>
            <p:cNvSpPr/>
            <p:nvPr/>
          </p:nvSpPr>
          <p:spPr>
            <a:xfrm>
              <a:off x="14662980" y="6124773"/>
              <a:ext cx="2596515" cy="2596515"/>
            </a:xfrm>
            <a:custGeom>
              <a:avLst/>
              <a:gdLst/>
              <a:ahLst/>
              <a:cxnLst/>
              <a:rect l="l" t="t" r="r" b="b"/>
              <a:pathLst>
                <a:path w="2596515" h="2596515" extrusionOk="0">
                  <a:moveTo>
                    <a:pt x="1298162" y="2596320"/>
                  </a:moveTo>
                  <a:lnTo>
                    <a:pt x="1249491" y="2595425"/>
                  </a:lnTo>
                  <a:lnTo>
                    <a:pt x="1201276" y="2592759"/>
                  </a:lnTo>
                  <a:lnTo>
                    <a:pt x="1153544" y="2588356"/>
                  </a:lnTo>
                  <a:lnTo>
                    <a:pt x="1106326" y="2582245"/>
                  </a:lnTo>
                  <a:lnTo>
                    <a:pt x="1059655" y="2574458"/>
                  </a:lnTo>
                  <a:lnTo>
                    <a:pt x="1013562" y="2565027"/>
                  </a:lnTo>
                  <a:lnTo>
                    <a:pt x="968077" y="2553983"/>
                  </a:lnTo>
                  <a:lnTo>
                    <a:pt x="923233" y="2541357"/>
                  </a:lnTo>
                  <a:lnTo>
                    <a:pt x="879061" y="2527181"/>
                  </a:lnTo>
                  <a:lnTo>
                    <a:pt x="835591" y="2511487"/>
                  </a:lnTo>
                  <a:lnTo>
                    <a:pt x="792857" y="2494304"/>
                  </a:lnTo>
                  <a:lnTo>
                    <a:pt x="750887" y="2475666"/>
                  </a:lnTo>
                  <a:lnTo>
                    <a:pt x="709716" y="2455603"/>
                  </a:lnTo>
                  <a:lnTo>
                    <a:pt x="669372" y="2434146"/>
                  </a:lnTo>
                  <a:lnTo>
                    <a:pt x="629889" y="2411328"/>
                  </a:lnTo>
                  <a:lnTo>
                    <a:pt x="591297" y="2387178"/>
                  </a:lnTo>
                  <a:lnTo>
                    <a:pt x="553628" y="2361730"/>
                  </a:lnTo>
                  <a:lnTo>
                    <a:pt x="516913" y="2335014"/>
                  </a:lnTo>
                  <a:lnTo>
                    <a:pt x="481183" y="2307061"/>
                  </a:lnTo>
                  <a:lnTo>
                    <a:pt x="446471" y="2277903"/>
                  </a:lnTo>
                  <a:lnTo>
                    <a:pt x="412806" y="2247572"/>
                  </a:lnTo>
                  <a:lnTo>
                    <a:pt x="380221" y="2216098"/>
                  </a:lnTo>
                  <a:lnTo>
                    <a:pt x="348747" y="2183513"/>
                  </a:lnTo>
                  <a:lnTo>
                    <a:pt x="318416" y="2149848"/>
                  </a:lnTo>
                  <a:lnTo>
                    <a:pt x="289258" y="2115136"/>
                  </a:lnTo>
                  <a:lnTo>
                    <a:pt x="261305" y="2079406"/>
                  </a:lnTo>
                  <a:lnTo>
                    <a:pt x="234589" y="2042691"/>
                  </a:lnTo>
                  <a:lnTo>
                    <a:pt x="209140" y="2005022"/>
                  </a:lnTo>
                  <a:lnTo>
                    <a:pt x="184991" y="1966430"/>
                  </a:lnTo>
                  <a:lnTo>
                    <a:pt x="162173" y="1926947"/>
                  </a:lnTo>
                  <a:lnTo>
                    <a:pt x="140716" y="1886603"/>
                  </a:lnTo>
                  <a:lnTo>
                    <a:pt x="120653" y="1845432"/>
                  </a:lnTo>
                  <a:lnTo>
                    <a:pt x="102015" y="1803463"/>
                  </a:lnTo>
                  <a:lnTo>
                    <a:pt x="84832" y="1760728"/>
                  </a:lnTo>
                  <a:lnTo>
                    <a:pt x="69137" y="1717258"/>
                  </a:lnTo>
                  <a:lnTo>
                    <a:pt x="54962" y="1673086"/>
                  </a:lnTo>
                  <a:lnTo>
                    <a:pt x="42336" y="1628242"/>
                  </a:lnTo>
                  <a:lnTo>
                    <a:pt x="31292" y="1582757"/>
                  </a:lnTo>
                  <a:lnTo>
                    <a:pt x="21861" y="1536664"/>
                  </a:lnTo>
                  <a:lnTo>
                    <a:pt x="14074" y="1489993"/>
                  </a:lnTo>
                  <a:lnTo>
                    <a:pt x="7963" y="1442775"/>
                  </a:lnTo>
                  <a:lnTo>
                    <a:pt x="3559" y="1395043"/>
                  </a:lnTo>
                  <a:lnTo>
                    <a:pt x="894" y="1346828"/>
                  </a:lnTo>
                  <a:lnTo>
                    <a:pt x="0" y="1298114"/>
                  </a:lnTo>
                  <a:lnTo>
                    <a:pt x="894" y="1249492"/>
                  </a:lnTo>
                  <a:lnTo>
                    <a:pt x="3559" y="1201277"/>
                  </a:lnTo>
                  <a:lnTo>
                    <a:pt x="7963" y="1153545"/>
                  </a:lnTo>
                  <a:lnTo>
                    <a:pt x="14074" y="1106327"/>
                  </a:lnTo>
                  <a:lnTo>
                    <a:pt x="21861" y="1059656"/>
                  </a:lnTo>
                  <a:lnTo>
                    <a:pt x="31292" y="1013563"/>
                  </a:lnTo>
                  <a:lnTo>
                    <a:pt x="42336" y="968078"/>
                  </a:lnTo>
                  <a:lnTo>
                    <a:pt x="54962" y="923234"/>
                  </a:lnTo>
                  <a:lnTo>
                    <a:pt x="69137" y="879062"/>
                  </a:lnTo>
                  <a:lnTo>
                    <a:pt x="84832" y="835592"/>
                  </a:lnTo>
                  <a:lnTo>
                    <a:pt x="102015" y="792857"/>
                  </a:lnTo>
                  <a:lnTo>
                    <a:pt x="120653" y="750888"/>
                  </a:lnTo>
                  <a:lnTo>
                    <a:pt x="140716" y="709717"/>
                  </a:lnTo>
                  <a:lnTo>
                    <a:pt x="162173" y="669373"/>
                  </a:lnTo>
                  <a:lnTo>
                    <a:pt x="184991" y="629890"/>
                  </a:lnTo>
                  <a:lnTo>
                    <a:pt x="209140" y="591298"/>
                  </a:lnTo>
                  <a:lnTo>
                    <a:pt x="234589" y="553629"/>
                  </a:lnTo>
                  <a:lnTo>
                    <a:pt x="261305" y="516914"/>
                  </a:lnTo>
                  <a:lnTo>
                    <a:pt x="289258" y="481184"/>
                  </a:lnTo>
                  <a:lnTo>
                    <a:pt x="318416" y="446471"/>
                  </a:lnTo>
                  <a:lnTo>
                    <a:pt x="348747" y="412807"/>
                  </a:lnTo>
                  <a:lnTo>
                    <a:pt x="380221" y="380222"/>
                  </a:lnTo>
                  <a:lnTo>
                    <a:pt x="412806" y="348748"/>
                  </a:lnTo>
                  <a:lnTo>
                    <a:pt x="446471" y="318417"/>
                  </a:lnTo>
                  <a:lnTo>
                    <a:pt x="481183" y="289259"/>
                  </a:lnTo>
                  <a:lnTo>
                    <a:pt x="516913" y="261306"/>
                  </a:lnTo>
                  <a:lnTo>
                    <a:pt x="553628" y="234590"/>
                  </a:lnTo>
                  <a:lnTo>
                    <a:pt x="591297" y="209141"/>
                  </a:lnTo>
                  <a:lnTo>
                    <a:pt x="629889" y="184992"/>
                  </a:lnTo>
                  <a:lnTo>
                    <a:pt x="669372" y="162174"/>
                  </a:lnTo>
                  <a:lnTo>
                    <a:pt x="709716" y="140717"/>
                  </a:lnTo>
                  <a:lnTo>
                    <a:pt x="750887" y="120654"/>
                  </a:lnTo>
                  <a:lnTo>
                    <a:pt x="792857" y="102015"/>
                  </a:lnTo>
                  <a:lnTo>
                    <a:pt x="835591" y="84833"/>
                  </a:lnTo>
                  <a:lnTo>
                    <a:pt x="879061" y="69138"/>
                  </a:lnTo>
                  <a:lnTo>
                    <a:pt x="923233" y="54962"/>
                  </a:lnTo>
                  <a:lnTo>
                    <a:pt x="968077" y="42337"/>
                  </a:lnTo>
                  <a:lnTo>
                    <a:pt x="1013562" y="31293"/>
                  </a:lnTo>
                  <a:lnTo>
                    <a:pt x="1059655" y="21862"/>
                  </a:lnTo>
                  <a:lnTo>
                    <a:pt x="1106326" y="14075"/>
                  </a:lnTo>
                  <a:lnTo>
                    <a:pt x="1153544" y="7964"/>
                  </a:lnTo>
                  <a:lnTo>
                    <a:pt x="1201276" y="3560"/>
                  </a:lnTo>
                  <a:lnTo>
                    <a:pt x="1249491" y="895"/>
                  </a:lnTo>
                  <a:lnTo>
                    <a:pt x="1298159" y="0"/>
                  </a:lnTo>
                  <a:lnTo>
                    <a:pt x="1346827" y="895"/>
                  </a:lnTo>
                  <a:lnTo>
                    <a:pt x="1395042" y="3560"/>
                  </a:lnTo>
                  <a:lnTo>
                    <a:pt x="1442774" y="7964"/>
                  </a:lnTo>
                  <a:lnTo>
                    <a:pt x="1489992" y="14075"/>
                  </a:lnTo>
                  <a:lnTo>
                    <a:pt x="1536663" y="21862"/>
                  </a:lnTo>
                  <a:lnTo>
                    <a:pt x="1582756" y="31293"/>
                  </a:lnTo>
                  <a:lnTo>
                    <a:pt x="1628241" y="42337"/>
                  </a:lnTo>
                  <a:lnTo>
                    <a:pt x="1673085" y="54962"/>
                  </a:lnTo>
                  <a:lnTo>
                    <a:pt x="1717257" y="69138"/>
                  </a:lnTo>
                  <a:lnTo>
                    <a:pt x="1760727" y="84833"/>
                  </a:lnTo>
                  <a:lnTo>
                    <a:pt x="1803462" y="102015"/>
                  </a:lnTo>
                  <a:lnTo>
                    <a:pt x="1845431" y="120654"/>
                  </a:lnTo>
                  <a:lnTo>
                    <a:pt x="1886603" y="140717"/>
                  </a:lnTo>
                  <a:lnTo>
                    <a:pt x="1926946" y="162174"/>
                  </a:lnTo>
                  <a:lnTo>
                    <a:pt x="1966429" y="184992"/>
                  </a:lnTo>
                  <a:lnTo>
                    <a:pt x="2005021" y="209141"/>
                  </a:lnTo>
                  <a:lnTo>
                    <a:pt x="2042690" y="234590"/>
                  </a:lnTo>
                  <a:lnTo>
                    <a:pt x="2079405" y="261306"/>
                  </a:lnTo>
                  <a:lnTo>
                    <a:pt x="2115135" y="289259"/>
                  </a:lnTo>
                  <a:lnTo>
                    <a:pt x="2149848" y="318417"/>
                  </a:lnTo>
                  <a:lnTo>
                    <a:pt x="2183512" y="348748"/>
                  </a:lnTo>
                  <a:lnTo>
                    <a:pt x="2216097" y="380222"/>
                  </a:lnTo>
                  <a:lnTo>
                    <a:pt x="2247571" y="412807"/>
                  </a:lnTo>
                  <a:lnTo>
                    <a:pt x="2277903" y="446471"/>
                  </a:lnTo>
                  <a:lnTo>
                    <a:pt x="2307061" y="481184"/>
                  </a:lnTo>
                  <a:lnTo>
                    <a:pt x="2335013" y="516914"/>
                  </a:lnTo>
                  <a:lnTo>
                    <a:pt x="2361730" y="553629"/>
                  </a:lnTo>
                  <a:lnTo>
                    <a:pt x="2387178" y="591298"/>
                  </a:lnTo>
                  <a:lnTo>
                    <a:pt x="2411327" y="629890"/>
                  </a:lnTo>
                  <a:lnTo>
                    <a:pt x="2434146" y="669373"/>
                  </a:lnTo>
                  <a:lnTo>
                    <a:pt x="2455602" y="709717"/>
                  </a:lnTo>
                  <a:lnTo>
                    <a:pt x="2475665" y="750888"/>
                  </a:lnTo>
                  <a:lnTo>
                    <a:pt x="2494304" y="792857"/>
                  </a:lnTo>
                  <a:lnTo>
                    <a:pt x="2511486" y="835592"/>
                  </a:lnTo>
                  <a:lnTo>
                    <a:pt x="2527181" y="879062"/>
                  </a:lnTo>
                  <a:lnTo>
                    <a:pt x="2541357" y="923234"/>
                  </a:lnTo>
                  <a:lnTo>
                    <a:pt x="2553983" y="968078"/>
                  </a:lnTo>
                  <a:lnTo>
                    <a:pt x="2565027" y="1013563"/>
                  </a:lnTo>
                  <a:lnTo>
                    <a:pt x="2574458" y="1059656"/>
                  </a:lnTo>
                  <a:lnTo>
                    <a:pt x="2582244" y="1106327"/>
                  </a:lnTo>
                  <a:lnTo>
                    <a:pt x="2588355" y="1153545"/>
                  </a:lnTo>
                  <a:lnTo>
                    <a:pt x="2592759" y="1201277"/>
                  </a:lnTo>
                  <a:lnTo>
                    <a:pt x="2595424" y="1249492"/>
                  </a:lnTo>
                  <a:lnTo>
                    <a:pt x="2596318" y="1298160"/>
                  </a:lnTo>
                  <a:lnTo>
                    <a:pt x="2595424" y="1346828"/>
                  </a:lnTo>
                  <a:lnTo>
                    <a:pt x="2592759" y="1395043"/>
                  </a:lnTo>
                  <a:lnTo>
                    <a:pt x="2588355" y="1442775"/>
                  </a:lnTo>
                  <a:lnTo>
                    <a:pt x="2582244" y="1489993"/>
                  </a:lnTo>
                  <a:lnTo>
                    <a:pt x="2574458" y="1536664"/>
                  </a:lnTo>
                  <a:lnTo>
                    <a:pt x="2565027" y="1582757"/>
                  </a:lnTo>
                  <a:lnTo>
                    <a:pt x="2553983" y="1628242"/>
                  </a:lnTo>
                  <a:lnTo>
                    <a:pt x="2541357" y="1673086"/>
                  </a:lnTo>
                  <a:lnTo>
                    <a:pt x="2527181" y="1717258"/>
                  </a:lnTo>
                  <a:lnTo>
                    <a:pt x="2511486" y="1760728"/>
                  </a:lnTo>
                  <a:lnTo>
                    <a:pt x="2494304" y="1803463"/>
                  </a:lnTo>
                  <a:lnTo>
                    <a:pt x="2475665" y="1845432"/>
                  </a:lnTo>
                  <a:lnTo>
                    <a:pt x="2455602" y="1886603"/>
                  </a:lnTo>
                  <a:lnTo>
                    <a:pt x="2434146" y="1926947"/>
                  </a:lnTo>
                  <a:lnTo>
                    <a:pt x="2411327" y="1966430"/>
                  </a:lnTo>
                  <a:lnTo>
                    <a:pt x="2387178" y="2005022"/>
                  </a:lnTo>
                  <a:lnTo>
                    <a:pt x="2361730" y="2042691"/>
                  </a:lnTo>
                  <a:lnTo>
                    <a:pt x="2335013" y="2079406"/>
                  </a:lnTo>
                  <a:lnTo>
                    <a:pt x="2307061" y="2115136"/>
                  </a:lnTo>
                  <a:lnTo>
                    <a:pt x="2277903" y="2149848"/>
                  </a:lnTo>
                  <a:lnTo>
                    <a:pt x="2247571" y="2183513"/>
                  </a:lnTo>
                  <a:lnTo>
                    <a:pt x="2216097" y="2216098"/>
                  </a:lnTo>
                  <a:lnTo>
                    <a:pt x="2183512" y="2247572"/>
                  </a:lnTo>
                  <a:lnTo>
                    <a:pt x="2149848" y="2277903"/>
                  </a:lnTo>
                  <a:lnTo>
                    <a:pt x="2115135" y="2307061"/>
                  </a:lnTo>
                  <a:lnTo>
                    <a:pt x="2079405" y="2335014"/>
                  </a:lnTo>
                  <a:lnTo>
                    <a:pt x="2042690" y="2361730"/>
                  </a:lnTo>
                  <a:lnTo>
                    <a:pt x="2005021" y="2387178"/>
                  </a:lnTo>
                  <a:lnTo>
                    <a:pt x="1966429" y="2411328"/>
                  </a:lnTo>
                  <a:lnTo>
                    <a:pt x="1926946" y="2434146"/>
                  </a:lnTo>
                  <a:lnTo>
                    <a:pt x="1886603" y="2455603"/>
                  </a:lnTo>
                  <a:lnTo>
                    <a:pt x="1845431" y="2475666"/>
                  </a:lnTo>
                  <a:lnTo>
                    <a:pt x="1803462" y="2494304"/>
                  </a:lnTo>
                  <a:lnTo>
                    <a:pt x="1760727" y="2511487"/>
                  </a:lnTo>
                  <a:lnTo>
                    <a:pt x="1717257" y="2527181"/>
                  </a:lnTo>
                  <a:lnTo>
                    <a:pt x="1673085" y="2541357"/>
                  </a:lnTo>
                  <a:lnTo>
                    <a:pt x="1628241" y="2553983"/>
                  </a:lnTo>
                  <a:lnTo>
                    <a:pt x="1582756" y="2565027"/>
                  </a:lnTo>
                  <a:lnTo>
                    <a:pt x="1536663" y="2574458"/>
                  </a:lnTo>
                  <a:lnTo>
                    <a:pt x="1489992" y="2582245"/>
                  </a:lnTo>
                  <a:lnTo>
                    <a:pt x="1442774" y="2588356"/>
                  </a:lnTo>
                  <a:lnTo>
                    <a:pt x="1395042" y="2592759"/>
                  </a:lnTo>
                  <a:lnTo>
                    <a:pt x="1346827" y="2595425"/>
                  </a:lnTo>
                  <a:lnTo>
                    <a:pt x="1298162" y="259632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185" name="Google Shape;185;p2"/>
          <p:cNvPicPr preferRelativeResize="0"/>
          <p:nvPr/>
        </p:nvPicPr>
        <p:blipFill rotWithShape="1">
          <a:blip r:embed="rId4">
            <a:alphaModFix/>
          </a:blip>
          <a:srcRect/>
          <a:stretch/>
        </p:blipFill>
        <p:spPr>
          <a:xfrm>
            <a:off x="1028700" y="1042390"/>
            <a:ext cx="5257799" cy="1400174"/>
          </a:xfrm>
          <a:prstGeom prst="rect">
            <a:avLst/>
          </a:prstGeom>
          <a:noFill/>
          <a:ln>
            <a:noFill/>
          </a:ln>
        </p:spPr>
      </p:pic>
      <p:pic>
        <p:nvPicPr>
          <p:cNvPr id="186" name="Google Shape;186;p2"/>
          <p:cNvPicPr preferRelativeResize="0"/>
          <p:nvPr/>
        </p:nvPicPr>
        <p:blipFill rotWithShape="1">
          <a:blip r:embed="rId5">
            <a:alphaModFix/>
          </a:blip>
          <a:srcRect/>
          <a:stretch/>
        </p:blipFill>
        <p:spPr>
          <a:xfrm>
            <a:off x="6849668" y="1185791"/>
            <a:ext cx="2000249" cy="1114424"/>
          </a:xfrm>
          <a:prstGeom prst="rect">
            <a:avLst/>
          </a:prstGeom>
          <a:noFill/>
          <a:ln>
            <a:noFill/>
          </a:ln>
        </p:spPr>
      </p:pic>
      <p:sp>
        <p:nvSpPr>
          <p:cNvPr id="187" name="Google Shape;187;p2"/>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8" name="Google Shape;188;p2"/>
          <p:cNvPicPr preferRelativeResize="0"/>
          <p:nvPr/>
        </p:nvPicPr>
        <p:blipFill rotWithShape="1">
          <a:blip r:embed="rId6">
            <a:alphaModFix/>
          </a:blip>
          <a:srcRect/>
          <a:stretch/>
        </p:blipFill>
        <p:spPr>
          <a:xfrm>
            <a:off x="15227782" y="6689576"/>
            <a:ext cx="1466850" cy="1466850"/>
          </a:xfrm>
          <a:prstGeom prst="rect">
            <a:avLst/>
          </a:prstGeom>
          <a:noFill/>
          <a:ln>
            <a:noFill/>
          </a:ln>
        </p:spPr>
      </p:pic>
      <p:sp>
        <p:nvSpPr>
          <p:cNvPr id="189" name="Google Shape;189;p2"/>
          <p:cNvSpPr txBox="1">
            <a:spLocks noGrp="1"/>
          </p:cNvSpPr>
          <p:nvPr>
            <p:ph type="title"/>
          </p:nvPr>
        </p:nvSpPr>
        <p:spPr>
          <a:xfrm>
            <a:off x="1016000" y="3073866"/>
            <a:ext cx="14211782" cy="2762408"/>
          </a:xfrm>
          <a:prstGeom prst="rect">
            <a:avLst/>
          </a:prstGeom>
          <a:noFill/>
          <a:ln>
            <a:noFill/>
          </a:ln>
        </p:spPr>
        <p:txBody>
          <a:bodyPr spcFirstLastPara="1" wrap="square" lIns="0" tIns="231125" rIns="0" bIns="0" anchor="t" anchorCtr="0">
            <a:spAutoFit/>
          </a:bodyPr>
          <a:lstStyle/>
          <a:p>
            <a:pPr marL="12700" marR="5080" lvl="0" indent="0" algn="l" rtl="0">
              <a:lnSpc>
                <a:spcPct val="99397"/>
              </a:lnSpc>
              <a:spcBef>
                <a:spcPts val="0"/>
              </a:spcBef>
              <a:spcAft>
                <a:spcPts val="0"/>
              </a:spcAft>
              <a:buSzPts val="1400"/>
              <a:buNone/>
            </a:pPr>
            <a:r>
              <a:rPr lang="en-US" sz="8300" dirty="0">
                <a:solidFill>
                  <a:srgbClr val="0578D5"/>
                </a:solidFill>
                <a:latin typeface="Arial"/>
                <a:ea typeface="Arial"/>
                <a:cs typeface="Arial"/>
                <a:sym typeface="Arial"/>
              </a:rPr>
              <a:t>Retirement Planning Strategies for Educators</a:t>
            </a:r>
            <a:endParaRPr sz="8300"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325" name="Google Shape;325;p11"/>
          <p:cNvSpPr/>
          <p:nvPr/>
        </p:nvSpPr>
        <p:spPr>
          <a:xfrm>
            <a:off x="0" y="9372771"/>
            <a:ext cx="18288000" cy="116839"/>
          </a:xfrm>
          <a:custGeom>
            <a:avLst/>
            <a:gdLst/>
            <a:ahLst/>
            <a:cxnLst/>
            <a:rect l="l" t="t" r="r" b="b"/>
            <a:pathLst>
              <a:path w="18288000" h="116840" extrusionOk="0">
                <a:moveTo>
                  <a:pt x="0" y="116674"/>
                </a:moveTo>
                <a:lnTo>
                  <a:pt x="18287999" y="116674"/>
                </a:lnTo>
                <a:lnTo>
                  <a:pt x="18287999" y="0"/>
                </a:lnTo>
                <a:lnTo>
                  <a:pt x="0" y="0"/>
                </a:lnTo>
                <a:lnTo>
                  <a:pt x="0" y="116674"/>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26" name="Google Shape;326;p11"/>
          <p:cNvGrpSpPr/>
          <p:nvPr/>
        </p:nvGrpSpPr>
        <p:grpSpPr>
          <a:xfrm>
            <a:off x="0" y="4833548"/>
            <a:ext cx="18288000" cy="4539449"/>
            <a:chOff x="0" y="4833548"/>
            <a:chExt cx="18288000" cy="4539449"/>
          </a:xfrm>
        </p:grpSpPr>
        <p:sp>
          <p:nvSpPr>
            <p:cNvPr id="327" name="Google Shape;327;p11"/>
            <p:cNvSpPr/>
            <p:nvPr/>
          </p:nvSpPr>
          <p:spPr>
            <a:xfrm>
              <a:off x="0" y="4833548"/>
              <a:ext cx="18288000" cy="116839"/>
            </a:xfrm>
            <a:custGeom>
              <a:avLst/>
              <a:gdLst/>
              <a:ahLst/>
              <a:cxnLst/>
              <a:rect l="l" t="t" r="r" b="b"/>
              <a:pathLst>
                <a:path w="18288000" h="116839" extrusionOk="0">
                  <a:moveTo>
                    <a:pt x="0" y="116674"/>
                  </a:moveTo>
                  <a:lnTo>
                    <a:pt x="18287999" y="116674"/>
                  </a:lnTo>
                  <a:lnTo>
                    <a:pt x="18287999" y="0"/>
                  </a:lnTo>
                  <a:lnTo>
                    <a:pt x="0" y="0"/>
                  </a:lnTo>
                  <a:lnTo>
                    <a:pt x="0" y="116674"/>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28" name="Google Shape;328;p11"/>
            <p:cNvSpPr/>
            <p:nvPr/>
          </p:nvSpPr>
          <p:spPr>
            <a:xfrm>
              <a:off x="0" y="4950222"/>
              <a:ext cx="18288000" cy="4422775"/>
            </a:xfrm>
            <a:custGeom>
              <a:avLst/>
              <a:gdLst/>
              <a:ahLst/>
              <a:cxnLst/>
              <a:rect l="l" t="t" r="r" b="b"/>
              <a:pathLst>
                <a:path w="18288000" h="4422775" extrusionOk="0">
                  <a:moveTo>
                    <a:pt x="18288000" y="4422548"/>
                  </a:moveTo>
                  <a:lnTo>
                    <a:pt x="0" y="4422548"/>
                  </a:lnTo>
                  <a:lnTo>
                    <a:pt x="0" y="0"/>
                  </a:lnTo>
                  <a:lnTo>
                    <a:pt x="18288000" y="0"/>
                  </a:lnTo>
                  <a:lnTo>
                    <a:pt x="18288000" y="4422548"/>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29" name="Google Shape;329;p11"/>
            <p:cNvPicPr preferRelativeResize="0"/>
            <p:nvPr/>
          </p:nvPicPr>
          <p:blipFill rotWithShape="1">
            <a:blip r:embed="rId3">
              <a:alphaModFix/>
            </a:blip>
            <a:srcRect/>
            <a:stretch/>
          </p:blipFill>
          <p:spPr>
            <a:xfrm>
              <a:off x="7821218" y="5203053"/>
              <a:ext cx="9867899" cy="3914775"/>
            </a:xfrm>
            <a:prstGeom prst="rect">
              <a:avLst/>
            </a:prstGeom>
            <a:noFill/>
            <a:ln>
              <a:noFill/>
            </a:ln>
          </p:spPr>
        </p:pic>
      </p:grpSp>
      <p:sp>
        <p:nvSpPr>
          <p:cNvPr id="330" name="Google Shape;330;p11"/>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1" name="Google Shape;331;p11"/>
          <p:cNvSpPr txBox="1">
            <a:spLocks noGrp="1"/>
          </p:cNvSpPr>
          <p:nvPr>
            <p:ph type="title"/>
          </p:nvPr>
        </p:nvSpPr>
        <p:spPr>
          <a:xfrm>
            <a:off x="1016000" y="1006464"/>
            <a:ext cx="16127730" cy="1141095"/>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SzPts val="1400"/>
              <a:buNone/>
            </a:pPr>
            <a:r>
              <a:rPr lang="en-US" sz="7300">
                <a:latin typeface="Arial"/>
                <a:ea typeface="Arial"/>
                <a:cs typeface="Arial"/>
                <a:sym typeface="Arial"/>
              </a:rPr>
              <a:t>Texas Teacher Retirement System</a:t>
            </a:r>
            <a:endParaRPr sz="7300">
              <a:latin typeface="Arial"/>
              <a:ea typeface="Arial"/>
              <a:cs typeface="Arial"/>
              <a:sym typeface="Arial"/>
            </a:endParaRPr>
          </a:p>
        </p:txBody>
      </p:sp>
      <p:sp>
        <p:nvSpPr>
          <p:cNvPr id="332" name="Google Shape;332;p11"/>
          <p:cNvSpPr txBox="1"/>
          <p:nvPr/>
        </p:nvSpPr>
        <p:spPr>
          <a:xfrm>
            <a:off x="1131681" y="2696803"/>
            <a:ext cx="13662005" cy="1587500"/>
          </a:xfrm>
          <a:prstGeom prst="rect">
            <a:avLst/>
          </a:prstGeom>
          <a:noFill/>
          <a:ln>
            <a:noFill/>
          </a:ln>
        </p:spPr>
        <p:txBody>
          <a:bodyPr spcFirstLastPara="1" wrap="square" lIns="0" tIns="12700" rIns="0" bIns="0" anchor="t" anchorCtr="0">
            <a:spAutoFit/>
          </a:bodyPr>
          <a:lstStyle/>
          <a:p>
            <a:pPr marL="355600" marR="5080" lvl="0" indent="-342900" algn="l" rtl="0">
              <a:lnSpc>
                <a:spcPct val="116500"/>
              </a:lnSpc>
              <a:spcBef>
                <a:spcPts val="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TRS administers a pension trust fund that has been serving the needs of Texas public education employees for over 80 years.</a:t>
            </a:r>
            <a:endParaRPr sz="2200" b="0" i="0" u="none" strike="noStrike" cap="none">
              <a:solidFill>
                <a:srgbClr val="000000"/>
              </a:solidFill>
              <a:latin typeface="Arial"/>
              <a:ea typeface="Arial"/>
              <a:cs typeface="Arial"/>
              <a:sym typeface="Arial"/>
            </a:endParaRPr>
          </a:p>
          <a:p>
            <a:pPr marL="355600" marR="2457450" lvl="0" indent="-342900" algn="l" rtl="0">
              <a:lnSpc>
                <a:spcPct val="116500"/>
              </a:lnSpc>
              <a:spcBef>
                <a:spcPts val="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You become a TRS member on the first day of eligible employment </a:t>
            </a:r>
            <a:endParaRPr sz="1400" b="0" i="0" u="none" strike="noStrike" cap="none">
              <a:solidFill>
                <a:srgbClr val="000000"/>
              </a:solidFill>
              <a:latin typeface="Arial"/>
              <a:ea typeface="Arial"/>
              <a:cs typeface="Arial"/>
              <a:sym typeface="Arial"/>
            </a:endParaRPr>
          </a:p>
          <a:p>
            <a:pPr marL="355600" marR="2457450" lvl="0" indent="-342900" algn="l" rtl="0">
              <a:lnSpc>
                <a:spcPct val="116500"/>
              </a:lnSpc>
              <a:spcBef>
                <a:spcPts val="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TRS is a Defined Benefit Plan</a:t>
            </a:r>
            <a:endParaRPr sz="2200" b="0" i="0" u="none" strike="noStrike" cap="none">
              <a:solidFill>
                <a:srgbClr val="000000"/>
              </a:solidFill>
              <a:latin typeface="Arial"/>
              <a:ea typeface="Arial"/>
              <a:cs typeface="Arial"/>
              <a:sym typeface="Arial"/>
            </a:endParaRPr>
          </a:p>
        </p:txBody>
      </p:sp>
      <p:sp>
        <p:nvSpPr>
          <p:cNvPr id="333" name="Google Shape;333;p11"/>
          <p:cNvSpPr txBox="1"/>
          <p:nvPr/>
        </p:nvSpPr>
        <p:spPr>
          <a:xfrm>
            <a:off x="0" y="4950222"/>
            <a:ext cx="18288000" cy="44227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Times New Roman"/>
              <a:ea typeface="Times New Roman"/>
              <a:cs typeface="Times New Roman"/>
              <a:sym typeface="Times New Roman"/>
            </a:endParaRPr>
          </a:p>
          <a:p>
            <a:pPr marL="1470660" marR="11654155" lvl="0" indent="0" algn="l" rtl="0">
              <a:lnSpc>
                <a:spcPct val="116500"/>
              </a:lnSpc>
              <a:spcBef>
                <a:spcPts val="1675"/>
              </a:spcBef>
              <a:spcAft>
                <a:spcPts val="0"/>
              </a:spcAft>
              <a:buClr>
                <a:srgbClr val="000000"/>
              </a:buClr>
              <a:buSzPts val="2200"/>
              <a:buFont typeface="Arial"/>
              <a:buNone/>
            </a:pPr>
            <a:r>
              <a:rPr lang="en-US" sz="2200" b="0" i="0" u="none" strike="noStrike" cap="none">
                <a:solidFill>
                  <a:srgbClr val="FFFFFF"/>
                </a:solidFill>
                <a:latin typeface="Montserrat Medium"/>
                <a:ea typeface="Montserrat Medium"/>
                <a:cs typeface="Montserrat Medium"/>
                <a:sym typeface="Montserrat Medium"/>
              </a:rPr>
              <a:t>Additionally, you also contribute 0.65% of your salary and the District contributes 0.75% of your salary towards TRS–Care, the retiree group health benefits program.</a:t>
            </a:r>
            <a:endParaRPr sz="2200" b="0" i="0" u="none" strike="noStrike" cap="none">
              <a:solidFill>
                <a:srgbClr val="000000"/>
              </a:solidFill>
              <a:latin typeface="Montserrat Medium"/>
              <a:ea typeface="Montserrat Medium"/>
              <a:cs typeface="Montserrat Medium"/>
              <a:sym typeface="Montserrat Medium"/>
            </a:endParaRPr>
          </a:p>
        </p:txBody>
      </p:sp>
      <p:pic>
        <p:nvPicPr>
          <p:cNvPr id="334" name="Google Shape;334;p11" descr="A screenshot of a graph&#10;&#10;Description automatically generated"/>
          <p:cNvPicPr preferRelativeResize="0"/>
          <p:nvPr/>
        </p:nvPicPr>
        <p:blipFill rotWithShape="1">
          <a:blip r:embed="rId4">
            <a:alphaModFix/>
          </a:blip>
          <a:srcRect/>
          <a:stretch/>
        </p:blipFill>
        <p:spPr>
          <a:xfrm>
            <a:off x="6487698" y="4672798"/>
            <a:ext cx="11983476" cy="4979800"/>
          </a:xfrm>
          <a:prstGeom prst="rect">
            <a:avLst/>
          </a:prstGeom>
          <a:noFill/>
          <a:ln>
            <a:noFill/>
          </a:ln>
        </p:spPr>
      </p:pic>
      <p:sp>
        <p:nvSpPr>
          <p:cNvPr id="335" name="Google Shape;335;p11"/>
          <p:cNvSpPr/>
          <p:nvPr/>
        </p:nvSpPr>
        <p:spPr>
          <a:xfrm>
            <a:off x="6898105" y="8646695"/>
            <a:ext cx="11165306" cy="47113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39"/>
        <p:cNvGrpSpPr/>
        <p:nvPr/>
      </p:nvGrpSpPr>
      <p:grpSpPr>
        <a:xfrm>
          <a:off x="0" y="0"/>
          <a:ext cx="0" cy="0"/>
          <a:chOff x="0" y="0"/>
          <a:chExt cx="0" cy="0"/>
        </a:xfrm>
      </p:grpSpPr>
      <p:grpSp>
        <p:nvGrpSpPr>
          <p:cNvPr id="340" name="Google Shape;340;p12"/>
          <p:cNvGrpSpPr/>
          <p:nvPr/>
        </p:nvGrpSpPr>
        <p:grpSpPr>
          <a:xfrm>
            <a:off x="1028700" y="823515"/>
            <a:ext cx="6252845" cy="8640445"/>
            <a:chOff x="1028700" y="823515"/>
            <a:chExt cx="6252845" cy="8640445"/>
          </a:xfrm>
        </p:grpSpPr>
        <p:sp>
          <p:nvSpPr>
            <p:cNvPr id="341" name="Google Shape;341;p12"/>
            <p:cNvSpPr/>
            <p:nvPr/>
          </p:nvSpPr>
          <p:spPr>
            <a:xfrm>
              <a:off x="1028700" y="823515"/>
              <a:ext cx="6252845" cy="8640445"/>
            </a:xfrm>
            <a:custGeom>
              <a:avLst/>
              <a:gdLst/>
              <a:ahLst/>
              <a:cxnLst/>
              <a:rect l="l" t="t" r="r" b="b"/>
              <a:pathLst>
                <a:path w="6252845" h="8640445" extrusionOk="0">
                  <a:moveTo>
                    <a:pt x="0" y="8639969"/>
                  </a:moveTo>
                  <a:lnTo>
                    <a:pt x="0" y="0"/>
                  </a:lnTo>
                  <a:lnTo>
                    <a:pt x="6252650" y="0"/>
                  </a:lnTo>
                  <a:lnTo>
                    <a:pt x="6252650" y="8639969"/>
                  </a:lnTo>
                  <a:lnTo>
                    <a:pt x="0" y="863996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42" name="Google Shape;342;p12"/>
            <p:cNvPicPr preferRelativeResize="0"/>
            <p:nvPr/>
          </p:nvPicPr>
          <p:blipFill rotWithShape="1">
            <a:blip r:embed="rId3">
              <a:alphaModFix/>
            </a:blip>
            <a:srcRect/>
            <a:stretch/>
          </p:blipFill>
          <p:spPr>
            <a:xfrm>
              <a:off x="1377898" y="1135993"/>
              <a:ext cx="5553074" cy="8010524"/>
            </a:xfrm>
            <a:prstGeom prst="rect">
              <a:avLst/>
            </a:prstGeom>
            <a:noFill/>
            <a:ln>
              <a:noFill/>
            </a:ln>
          </p:spPr>
        </p:pic>
      </p:grpSp>
      <p:sp>
        <p:nvSpPr>
          <p:cNvPr id="343" name="Google Shape;343;p12"/>
          <p:cNvSpPr txBox="1">
            <a:spLocks noGrp="1"/>
          </p:cNvSpPr>
          <p:nvPr>
            <p:ph type="title"/>
          </p:nvPr>
        </p:nvSpPr>
        <p:spPr>
          <a:xfrm>
            <a:off x="8399235" y="1739487"/>
            <a:ext cx="8653145" cy="2553904"/>
          </a:xfrm>
          <a:prstGeom prst="rect">
            <a:avLst/>
          </a:prstGeom>
          <a:noFill/>
          <a:ln>
            <a:noFill/>
          </a:ln>
        </p:spPr>
        <p:txBody>
          <a:bodyPr spcFirstLastPara="1" wrap="square" lIns="0" tIns="212725" rIns="0" bIns="0" anchor="t" anchorCtr="0">
            <a:spAutoFit/>
          </a:bodyPr>
          <a:lstStyle/>
          <a:p>
            <a:pPr marL="12700" marR="5080" lvl="0" indent="0" algn="l" rtl="0">
              <a:lnSpc>
                <a:spcPct val="99605"/>
              </a:lnSpc>
              <a:spcBef>
                <a:spcPts val="0"/>
              </a:spcBef>
              <a:spcAft>
                <a:spcPts val="0"/>
              </a:spcAft>
              <a:buSzPts val="1400"/>
              <a:buNone/>
            </a:pPr>
            <a:r>
              <a:rPr lang="en-US" sz="7600">
                <a:latin typeface="Arial"/>
                <a:ea typeface="Arial"/>
                <a:cs typeface="Arial"/>
                <a:sym typeface="Arial"/>
              </a:rPr>
              <a:t>TRS Financial Awareness Series</a:t>
            </a:r>
            <a:endParaRPr sz="7600">
              <a:latin typeface="Arial"/>
              <a:ea typeface="Arial"/>
              <a:cs typeface="Arial"/>
              <a:sym typeface="Arial"/>
            </a:endParaRPr>
          </a:p>
        </p:txBody>
      </p:sp>
      <p:sp>
        <p:nvSpPr>
          <p:cNvPr id="344" name="Google Shape;344;p12"/>
          <p:cNvSpPr txBox="1"/>
          <p:nvPr/>
        </p:nvSpPr>
        <p:spPr>
          <a:xfrm>
            <a:off x="8399235" y="4799307"/>
            <a:ext cx="7731759" cy="4347210"/>
          </a:xfrm>
          <a:prstGeom prst="rect">
            <a:avLst/>
          </a:prstGeom>
          <a:noFill/>
          <a:ln>
            <a:noFill/>
          </a:ln>
        </p:spPr>
        <p:txBody>
          <a:bodyPr spcFirstLastPara="1" wrap="square" lIns="0" tIns="12700" rIns="0" bIns="0" anchor="t" anchorCtr="0">
            <a:spAutoFit/>
          </a:bodyPr>
          <a:lstStyle/>
          <a:p>
            <a:pPr marL="829944" marR="529590" lvl="0" indent="-342900" algn="l" rtl="0">
              <a:lnSpc>
                <a:spcPct val="116500"/>
              </a:lnSpc>
              <a:spcBef>
                <a:spcPts val="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TRS has begun an initiative focused on Financial Awareness for educators</a:t>
            </a:r>
            <a:endParaRPr sz="2200" b="0" i="0" u="none" strike="noStrike" cap="none">
              <a:solidFill>
                <a:srgbClr val="000000"/>
              </a:solidFill>
              <a:latin typeface="Arial"/>
              <a:ea typeface="Arial"/>
              <a:cs typeface="Arial"/>
              <a:sym typeface="Arial"/>
            </a:endParaRPr>
          </a:p>
          <a:p>
            <a:pPr marL="962025" marR="4657090" lvl="0" indent="-474980" algn="l" rtl="0">
              <a:lnSpc>
                <a:spcPct val="116500"/>
              </a:lnSpc>
              <a:spcBef>
                <a:spcPts val="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Topics include </a:t>
            </a:r>
            <a:endParaRPr sz="1400" b="0" i="0" u="none" strike="noStrike" cap="none">
              <a:solidFill>
                <a:srgbClr val="000000"/>
              </a:solidFill>
              <a:latin typeface="Arial"/>
              <a:ea typeface="Arial"/>
              <a:cs typeface="Arial"/>
              <a:sym typeface="Arial"/>
            </a:endParaRPr>
          </a:p>
          <a:p>
            <a:pPr marL="962025" marR="4657090" lvl="0" indent="-474980" algn="l" rtl="0">
              <a:lnSpc>
                <a:spcPct val="116500"/>
              </a:lnSpc>
              <a:spcBef>
                <a:spcPts val="0"/>
              </a:spcBef>
              <a:spcAft>
                <a:spcPts val="0"/>
              </a:spcAft>
              <a:buClr>
                <a:srgbClr val="000000"/>
              </a:buClr>
              <a:buSzPts val="2200"/>
              <a:buFont typeface="Arial"/>
              <a:buNone/>
            </a:pPr>
            <a:r>
              <a:rPr lang="en-US" sz="2200" b="1" i="0" u="none" strike="noStrike" cap="none">
                <a:solidFill>
                  <a:srgbClr val="333333"/>
                </a:solidFill>
                <a:latin typeface="Arial"/>
                <a:ea typeface="Arial"/>
                <a:cs typeface="Arial"/>
                <a:sym typeface="Arial"/>
              </a:rPr>
              <a:t>	What you have</a:t>
            </a:r>
            <a:endParaRPr sz="2200" b="1" i="0" u="none" strike="noStrike" cap="none">
              <a:solidFill>
                <a:srgbClr val="000000"/>
              </a:solidFill>
              <a:latin typeface="Arial"/>
              <a:ea typeface="Arial"/>
              <a:cs typeface="Arial"/>
              <a:sym typeface="Arial"/>
            </a:endParaRPr>
          </a:p>
          <a:p>
            <a:pPr marL="962025" marR="2103755" lvl="0" indent="474980" algn="l" rtl="0">
              <a:lnSpc>
                <a:spcPct val="116500"/>
              </a:lnSpc>
              <a:spcBef>
                <a:spcPts val="0"/>
              </a:spcBef>
              <a:spcAft>
                <a:spcPts val="0"/>
              </a:spcAft>
              <a:buClr>
                <a:srgbClr val="000000"/>
              </a:buClr>
              <a:buSzPts val="2200"/>
              <a:buFont typeface="Arial"/>
              <a:buNone/>
            </a:pPr>
            <a:r>
              <a:rPr lang="en-US" sz="2200" b="0" i="0" u="none" strike="noStrike" cap="none">
                <a:solidFill>
                  <a:srgbClr val="333333"/>
                </a:solidFill>
                <a:latin typeface="Arial"/>
                <a:ea typeface="Arial"/>
                <a:cs typeface="Arial"/>
                <a:sym typeface="Arial"/>
              </a:rPr>
              <a:t>- Your TRS defined benefit plan  </a:t>
            </a:r>
            <a:r>
              <a:rPr lang="en-US" sz="2200" b="1" i="0" u="none" strike="noStrike" cap="none">
                <a:solidFill>
                  <a:srgbClr val="333333"/>
                </a:solidFill>
                <a:latin typeface="Arial"/>
                <a:ea typeface="Arial"/>
                <a:cs typeface="Arial"/>
                <a:sym typeface="Arial"/>
              </a:rPr>
              <a:t>What you need</a:t>
            </a:r>
            <a:endParaRPr sz="2200" b="1" i="0" u="none" strike="noStrike" cap="none">
              <a:solidFill>
                <a:srgbClr val="000000"/>
              </a:solidFill>
              <a:latin typeface="Arial"/>
              <a:ea typeface="Arial"/>
              <a:cs typeface="Arial"/>
              <a:sym typeface="Arial"/>
            </a:endParaRPr>
          </a:p>
          <a:p>
            <a:pPr marL="962025" marR="4402455" lvl="0" indent="474980" algn="l" rtl="0">
              <a:lnSpc>
                <a:spcPct val="116500"/>
              </a:lnSpc>
              <a:spcBef>
                <a:spcPts val="0"/>
              </a:spcBef>
              <a:spcAft>
                <a:spcPts val="0"/>
              </a:spcAft>
              <a:buClr>
                <a:srgbClr val="000000"/>
              </a:buClr>
              <a:buSzPts val="2200"/>
              <a:buFont typeface="Arial"/>
              <a:buNone/>
            </a:pPr>
            <a:r>
              <a:rPr lang="en-US" sz="2200" b="0" i="0" u="none" strike="noStrike" cap="none">
                <a:solidFill>
                  <a:srgbClr val="333333"/>
                </a:solidFill>
                <a:latin typeface="Arial"/>
                <a:ea typeface="Arial"/>
                <a:cs typeface="Arial"/>
                <a:sym typeface="Arial"/>
              </a:rPr>
              <a:t>- To save more </a:t>
            </a:r>
            <a:r>
              <a:rPr lang="en-US" sz="2200" b="1" i="0" u="none" strike="noStrike" cap="none">
                <a:solidFill>
                  <a:srgbClr val="333333"/>
                </a:solidFill>
                <a:latin typeface="Arial"/>
                <a:ea typeface="Arial"/>
                <a:cs typeface="Arial"/>
                <a:sym typeface="Arial"/>
              </a:rPr>
              <a:t>How to get it</a:t>
            </a:r>
            <a:endParaRPr sz="2200" b="1" i="0" u="none" strike="noStrike" cap="none">
              <a:solidFill>
                <a:srgbClr val="000000"/>
              </a:solidFill>
              <a:latin typeface="Arial"/>
              <a:ea typeface="Arial"/>
              <a:cs typeface="Arial"/>
              <a:sym typeface="Arial"/>
            </a:endParaRPr>
          </a:p>
          <a:p>
            <a:pPr marL="1437005" marR="0" lvl="0" indent="0" algn="l" rtl="0">
              <a:lnSpc>
                <a:spcPct val="100000"/>
              </a:lnSpc>
              <a:spcBef>
                <a:spcPts val="430"/>
              </a:spcBef>
              <a:spcAft>
                <a:spcPts val="0"/>
              </a:spcAft>
              <a:buClr>
                <a:srgbClr val="000000"/>
              </a:buClr>
              <a:buSzPts val="2200"/>
              <a:buFont typeface="Arial"/>
              <a:buNone/>
            </a:pPr>
            <a:r>
              <a:rPr lang="en-US" sz="2200" b="0" i="0" u="none" strike="noStrike" cap="none">
                <a:solidFill>
                  <a:srgbClr val="333333"/>
                </a:solidFill>
                <a:latin typeface="Arial"/>
                <a:ea typeface="Arial"/>
                <a:cs typeface="Arial"/>
                <a:sym typeface="Arial"/>
              </a:rPr>
              <a:t>- By saving smart</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40"/>
              </a:spcBef>
              <a:spcAft>
                <a:spcPts val="0"/>
              </a:spcAft>
              <a:buClr>
                <a:srgbClr val="000000"/>
              </a:buClr>
              <a:buSzPts val="2450"/>
              <a:buFont typeface="Arial"/>
              <a:buNone/>
            </a:pPr>
            <a:endParaRPr sz="2450" b="0" i="0" u="none" strike="noStrike" cap="none">
              <a:solidFill>
                <a:srgbClr val="000000"/>
              </a:solidFill>
              <a:latin typeface="Arial"/>
              <a:ea typeface="Arial"/>
              <a:cs typeface="Arial"/>
              <a:sym typeface="Arial"/>
            </a:endParaRPr>
          </a:p>
          <a:p>
            <a:pPr marL="12700" marR="0" lvl="0" indent="0" algn="l" rtl="0">
              <a:lnSpc>
                <a:spcPct val="100000"/>
              </a:lnSpc>
              <a:spcBef>
                <a:spcPts val="5"/>
              </a:spcBef>
              <a:spcAft>
                <a:spcPts val="0"/>
              </a:spcAft>
              <a:buClr>
                <a:srgbClr val="000000"/>
              </a:buClr>
              <a:buSzPts val="2400"/>
              <a:buFont typeface="Arial"/>
              <a:buNone/>
            </a:pPr>
            <a:r>
              <a:rPr lang="en-US" sz="2400" b="1" i="0" u="none" strike="noStrike" cap="none">
                <a:solidFill>
                  <a:srgbClr val="0578D5"/>
                </a:solidFill>
                <a:latin typeface="Arial"/>
                <a:ea typeface="Arial"/>
                <a:cs typeface="Arial"/>
                <a:sym typeface="Arial"/>
              </a:rPr>
              <a:t>WATCH AT: </a:t>
            </a:r>
            <a:r>
              <a:rPr lang="en-US" sz="2400" b="1" i="0" u="sng" strike="noStrike" cap="none">
                <a:solidFill>
                  <a:srgbClr val="0578D5"/>
                </a:solidFill>
                <a:latin typeface="Arial"/>
                <a:ea typeface="Arial"/>
                <a:cs typeface="Arial"/>
                <a:sym typeface="Arial"/>
                <a:hlinkClick r:id="rId4">
                  <a:extLst>
                    <a:ext uri="{A12FA001-AC4F-418D-AE19-62706E023703}">
                      <ahyp:hlinkClr xmlns:ahyp="http://schemas.microsoft.com/office/drawing/2018/hyperlinkcolor" val="tx"/>
                    </a:ext>
                  </a:extLst>
                </a:hlinkClick>
              </a:rPr>
              <a:t>WWW.YOUTUBE.COM/TRSOFTEXAS</a:t>
            </a:r>
            <a:endParaRPr sz="2400" b="1" i="0" u="none" strike="noStrike" cap="none">
              <a:solidFill>
                <a:srgbClr val="000000"/>
              </a:solidFill>
              <a:latin typeface="Arial"/>
              <a:ea typeface="Arial"/>
              <a:cs typeface="Arial"/>
              <a:sym typeface="Arial"/>
            </a:endParaRPr>
          </a:p>
        </p:txBody>
      </p:sp>
      <p:sp>
        <p:nvSpPr>
          <p:cNvPr id="345" name="Google Shape;345;p12"/>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6" name="Google Shape;346;p12"/>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50"/>
        <p:cNvGrpSpPr/>
        <p:nvPr/>
      </p:nvGrpSpPr>
      <p:grpSpPr>
        <a:xfrm>
          <a:off x="0" y="0"/>
          <a:ext cx="0" cy="0"/>
          <a:chOff x="0" y="0"/>
          <a:chExt cx="0" cy="0"/>
        </a:xfrm>
      </p:grpSpPr>
      <p:sp>
        <p:nvSpPr>
          <p:cNvPr id="351" name="Google Shape;351;p13"/>
          <p:cNvSpPr txBox="1">
            <a:spLocks noGrp="1"/>
          </p:cNvSpPr>
          <p:nvPr>
            <p:ph type="title"/>
          </p:nvPr>
        </p:nvSpPr>
        <p:spPr>
          <a:xfrm>
            <a:off x="1016000" y="2544827"/>
            <a:ext cx="6392545" cy="2764839"/>
          </a:xfrm>
          <a:prstGeom prst="rect">
            <a:avLst/>
          </a:prstGeom>
          <a:noFill/>
          <a:ln>
            <a:noFill/>
          </a:ln>
        </p:spPr>
        <p:txBody>
          <a:bodyPr spcFirstLastPara="1" wrap="square" lIns="0" tIns="223500" rIns="0" bIns="0" anchor="t" anchorCtr="0">
            <a:spAutoFit/>
          </a:bodyPr>
          <a:lstStyle/>
          <a:p>
            <a:pPr marL="12700" marR="5080" lvl="0" indent="0" algn="l" rtl="0">
              <a:lnSpc>
                <a:spcPct val="100000"/>
              </a:lnSpc>
              <a:spcBef>
                <a:spcPts val="0"/>
              </a:spcBef>
              <a:spcAft>
                <a:spcPts val="0"/>
              </a:spcAft>
              <a:buSzPts val="1400"/>
              <a:buNone/>
            </a:pPr>
            <a:r>
              <a:rPr lang="en-US" sz="8250">
                <a:latin typeface="Arial"/>
                <a:ea typeface="Arial"/>
                <a:cs typeface="Arial"/>
                <a:sym typeface="Arial"/>
              </a:rPr>
              <a:t>TRS Service Credit</a:t>
            </a:r>
            <a:endParaRPr sz="8250">
              <a:latin typeface="Arial"/>
              <a:ea typeface="Arial"/>
              <a:cs typeface="Arial"/>
              <a:sym typeface="Arial"/>
            </a:endParaRPr>
          </a:p>
        </p:txBody>
      </p:sp>
      <p:sp>
        <p:nvSpPr>
          <p:cNvPr id="352" name="Google Shape;352;p13"/>
          <p:cNvSpPr/>
          <p:nvPr/>
        </p:nvSpPr>
        <p:spPr>
          <a:xfrm>
            <a:off x="6575642" y="6007582"/>
            <a:ext cx="5133975" cy="2295525"/>
          </a:xfrm>
          <a:custGeom>
            <a:avLst/>
            <a:gdLst/>
            <a:ahLst/>
            <a:cxnLst/>
            <a:rect l="l" t="t" r="r" b="b"/>
            <a:pathLst>
              <a:path w="5133975" h="2295525" extrusionOk="0">
                <a:moveTo>
                  <a:pt x="0" y="0"/>
                </a:moveTo>
                <a:lnTo>
                  <a:pt x="5133968" y="0"/>
                </a:lnTo>
                <a:lnTo>
                  <a:pt x="5133968" y="2295525"/>
                </a:lnTo>
                <a:lnTo>
                  <a:pt x="0" y="2295525"/>
                </a:lnTo>
                <a:lnTo>
                  <a:pt x="0" y="0"/>
                </a:lnTo>
              </a:path>
            </a:pathLst>
          </a:custGeom>
          <a:noFill/>
          <a:ln w="76200" cap="flat" cmpd="sng">
            <a:solidFill>
              <a:srgbClr val="0578D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3" name="Google Shape;353;p13"/>
          <p:cNvSpPr txBox="1"/>
          <p:nvPr/>
        </p:nvSpPr>
        <p:spPr>
          <a:xfrm>
            <a:off x="1028700" y="6007582"/>
            <a:ext cx="5135880" cy="2291080"/>
          </a:xfrm>
          <a:prstGeom prst="rect">
            <a:avLst/>
          </a:prstGeom>
          <a:solidFill>
            <a:srgbClr val="3DBD3D"/>
          </a:solidFill>
          <a:ln>
            <a:noFill/>
          </a:ln>
        </p:spPr>
        <p:txBody>
          <a:bodyPr spcFirstLastPara="1" wrap="square" lIns="0" tIns="154925" rIns="0" bIns="0" anchor="t" anchorCtr="0">
            <a:spAutoFit/>
          </a:bodyPr>
          <a:lstStyle/>
          <a:p>
            <a:pPr marL="436244" marR="57150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The school year begins on September 1 each year for all TRS members. This means that TRS service and compensation credit for all members is determined based on the following dates:</a:t>
            </a:r>
            <a:endParaRPr sz="1800" b="0" i="0" u="none" strike="noStrike" cap="none">
              <a:solidFill>
                <a:srgbClr val="000000"/>
              </a:solidFill>
              <a:latin typeface="Arial"/>
              <a:ea typeface="Arial"/>
              <a:cs typeface="Arial"/>
              <a:sym typeface="Arial"/>
            </a:endParaRPr>
          </a:p>
        </p:txBody>
      </p:sp>
      <p:sp>
        <p:nvSpPr>
          <p:cNvPr id="354" name="Google Shape;354;p13"/>
          <p:cNvSpPr txBox="1"/>
          <p:nvPr/>
        </p:nvSpPr>
        <p:spPr>
          <a:xfrm>
            <a:off x="12088283" y="6007582"/>
            <a:ext cx="5135880" cy="2291080"/>
          </a:xfrm>
          <a:prstGeom prst="rect">
            <a:avLst/>
          </a:prstGeom>
          <a:solidFill>
            <a:srgbClr val="F2F2F2"/>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45"/>
              </a:spcBef>
              <a:spcAft>
                <a:spcPts val="0"/>
              </a:spcAft>
              <a:buClr>
                <a:srgbClr val="000000"/>
              </a:buClr>
              <a:buSzPts val="2450"/>
              <a:buFont typeface="Arial"/>
              <a:buNone/>
            </a:pPr>
            <a:endParaRPr sz="2450" b="0" i="0" u="none" strike="noStrike" cap="none">
              <a:solidFill>
                <a:srgbClr val="000000"/>
              </a:solidFill>
              <a:latin typeface="Times New Roman"/>
              <a:ea typeface="Times New Roman"/>
              <a:cs typeface="Times New Roman"/>
              <a:sym typeface="Times New Roman"/>
            </a:endParaRPr>
          </a:p>
          <a:p>
            <a:pPr marL="436244" marR="46355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Regardless of the dates of the individuals contract work agreement, or employers' calendar.</a:t>
            </a:r>
            <a:endParaRPr sz="1800" b="0" i="0" u="none" strike="noStrike" cap="none">
              <a:solidFill>
                <a:srgbClr val="000000"/>
              </a:solidFill>
              <a:latin typeface="Arial"/>
              <a:ea typeface="Arial"/>
              <a:cs typeface="Arial"/>
              <a:sym typeface="Arial"/>
            </a:endParaRPr>
          </a:p>
        </p:txBody>
      </p:sp>
      <p:grpSp>
        <p:nvGrpSpPr>
          <p:cNvPr id="355" name="Google Shape;355;p13"/>
          <p:cNvGrpSpPr/>
          <p:nvPr/>
        </p:nvGrpSpPr>
        <p:grpSpPr>
          <a:xfrm>
            <a:off x="8732858" y="2096858"/>
            <a:ext cx="8918677" cy="3500514"/>
            <a:chOff x="8732858" y="2096858"/>
            <a:chExt cx="8918677" cy="3500514"/>
          </a:xfrm>
        </p:grpSpPr>
        <p:pic>
          <p:nvPicPr>
            <p:cNvPr id="356" name="Google Shape;356;p13"/>
            <p:cNvPicPr preferRelativeResize="0"/>
            <p:nvPr/>
          </p:nvPicPr>
          <p:blipFill rotWithShape="1">
            <a:blip r:embed="rId3">
              <a:alphaModFix/>
            </a:blip>
            <a:srcRect/>
            <a:stretch/>
          </p:blipFill>
          <p:spPr>
            <a:xfrm>
              <a:off x="8732858" y="2673198"/>
              <a:ext cx="8524874" cy="2924174"/>
            </a:xfrm>
            <a:prstGeom prst="rect">
              <a:avLst/>
            </a:prstGeom>
            <a:noFill/>
            <a:ln>
              <a:noFill/>
            </a:ln>
          </p:spPr>
        </p:pic>
        <p:sp>
          <p:nvSpPr>
            <p:cNvPr id="357" name="Google Shape;357;p13"/>
            <p:cNvSpPr/>
            <p:nvPr/>
          </p:nvSpPr>
          <p:spPr>
            <a:xfrm>
              <a:off x="16498375" y="2096858"/>
              <a:ext cx="1153160" cy="1153160"/>
            </a:xfrm>
            <a:custGeom>
              <a:avLst/>
              <a:gdLst/>
              <a:ahLst/>
              <a:cxnLst/>
              <a:rect l="l" t="t" r="r" b="b"/>
              <a:pathLst>
                <a:path w="1153159" h="1153160" extrusionOk="0">
                  <a:moveTo>
                    <a:pt x="576338" y="1152677"/>
                  </a:moveTo>
                  <a:lnTo>
                    <a:pt x="529069" y="1150767"/>
                  </a:lnTo>
                  <a:lnTo>
                    <a:pt x="482853" y="1145134"/>
                  </a:lnTo>
                  <a:lnTo>
                    <a:pt x="437837" y="1135927"/>
                  </a:lnTo>
                  <a:lnTo>
                    <a:pt x="394170" y="1123295"/>
                  </a:lnTo>
                  <a:lnTo>
                    <a:pt x="352001" y="1107386"/>
                  </a:lnTo>
                  <a:lnTo>
                    <a:pt x="311477" y="1088347"/>
                  </a:lnTo>
                  <a:lnTo>
                    <a:pt x="272747" y="1066329"/>
                  </a:lnTo>
                  <a:lnTo>
                    <a:pt x="235960" y="1041477"/>
                  </a:lnTo>
                  <a:lnTo>
                    <a:pt x="201263" y="1013942"/>
                  </a:lnTo>
                  <a:lnTo>
                    <a:pt x="168805" y="983872"/>
                  </a:lnTo>
                  <a:lnTo>
                    <a:pt x="138734" y="951414"/>
                  </a:lnTo>
                  <a:lnTo>
                    <a:pt x="111199" y="916717"/>
                  </a:lnTo>
                  <a:lnTo>
                    <a:pt x="86348" y="879929"/>
                  </a:lnTo>
                  <a:lnTo>
                    <a:pt x="64329" y="841199"/>
                  </a:lnTo>
                  <a:lnTo>
                    <a:pt x="45291" y="800675"/>
                  </a:lnTo>
                  <a:lnTo>
                    <a:pt x="29381" y="758506"/>
                  </a:lnTo>
                  <a:lnTo>
                    <a:pt x="16749" y="714839"/>
                  </a:lnTo>
                  <a:lnTo>
                    <a:pt x="7543" y="669823"/>
                  </a:lnTo>
                  <a:lnTo>
                    <a:pt x="1910" y="623607"/>
                  </a:lnTo>
                  <a:lnTo>
                    <a:pt x="0" y="576343"/>
                  </a:lnTo>
                  <a:lnTo>
                    <a:pt x="1910" y="529070"/>
                  </a:lnTo>
                  <a:lnTo>
                    <a:pt x="7543" y="482853"/>
                  </a:lnTo>
                  <a:lnTo>
                    <a:pt x="16749" y="437837"/>
                  </a:lnTo>
                  <a:lnTo>
                    <a:pt x="29381" y="394171"/>
                  </a:lnTo>
                  <a:lnTo>
                    <a:pt x="45291" y="352001"/>
                  </a:lnTo>
                  <a:lnTo>
                    <a:pt x="64329" y="311477"/>
                  </a:lnTo>
                  <a:lnTo>
                    <a:pt x="86348" y="272747"/>
                  </a:lnTo>
                  <a:lnTo>
                    <a:pt x="111199" y="235960"/>
                  </a:lnTo>
                  <a:lnTo>
                    <a:pt x="138734" y="201263"/>
                  </a:lnTo>
                  <a:lnTo>
                    <a:pt x="168805" y="168805"/>
                  </a:lnTo>
                  <a:lnTo>
                    <a:pt x="201263" y="138734"/>
                  </a:lnTo>
                  <a:lnTo>
                    <a:pt x="235960" y="111199"/>
                  </a:lnTo>
                  <a:lnTo>
                    <a:pt x="272747" y="86348"/>
                  </a:lnTo>
                  <a:lnTo>
                    <a:pt x="311477" y="64329"/>
                  </a:lnTo>
                  <a:lnTo>
                    <a:pt x="352001" y="45291"/>
                  </a:lnTo>
                  <a:lnTo>
                    <a:pt x="394170" y="29381"/>
                  </a:lnTo>
                  <a:lnTo>
                    <a:pt x="437837" y="16749"/>
                  </a:lnTo>
                  <a:lnTo>
                    <a:pt x="482853" y="7542"/>
                  </a:lnTo>
                  <a:lnTo>
                    <a:pt x="529069" y="1910"/>
                  </a:lnTo>
                  <a:lnTo>
                    <a:pt x="576330" y="0"/>
                  </a:lnTo>
                  <a:lnTo>
                    <a:pt x="623607" y="1910"/>
                  </a:lnTo>
                  <a:lnTo>
                    <a:pt x="669823" y="7542"/>
                  </a:lnTo>
                  <a:lnTo>
                    <a:pt x="714839" y="16749"/>
                  </a:lnTo>
                  <a:lnTo>
                    <a:pt x="758506" y="29381"/>
                  </a:lnTo>
                  <a:lnTo>
                    <a:pt x="800676" y="45291"/>
                  </a:lnTo>
                  <a:lnTo>
                    <a:pt x="841200" y="64329"/>
                  </a:lnTo>
                  <a:lnTo>
                    <a:pt x="879929" y="86348"/>
                  </a:lnTo>
                  <a:lnTo>
                    <a:pt x="916717" y="111199"/>
                  </a:lnTo>
                  <a:lnTo>
                    <a:pt x="951414" y="138734"/>
                  </a:lnTo>
                  <a:lnTo>
                    <a:pt x="983872" y="168805"/>
                  </a:lnTo>
                  <a:lnTo>
                    <a:pt x="1013943" y="201263"/>
                  </a:lnTo>
                  <a:lnTo>
                    <a:pt x="1041478" y="235960"/>
                  </a:lnTo>
                  <a:lnTo>
                    <a:pt x="1066329" y="272747"/>
                  </a:lnTo>
                  <a:lnTo>
                    <a:pt x="1088348" y="311477"/>
                  </a:lnTo>
                  <a:lnTo>
                    <a:pt x="1107386" y="352001"/>
                  </a:lnTo>
                  <a:lnTo>
                    <a:pt x="1123296" y="394171"/>
                  </a:lnTo>
                  <a:lnTo>
                    <a:pt x="1135928" y="437837"/>
                  </a:lnTo>
                  <a:lnTo>
                    <a:pt x="1145134" y="482853"/>
                  </a:lnTo>
                  <a:lnTo>
                    <a:pt x="1150767" y="529070"/>
                  </a:lnTo>
                  <a:lnTo>
                    <a:pt x="1152677" y="576343"/>
                  </a:lnTo>
                  <a:lnTo>
                    <a:pt x="1150767" y="623607"/>
                  </a:lnTo>
                  <a:lnTo>
                    <a:pt x="1145134" y="669823"/>
                  </a:lnTo>
                  <a:lnTo>
                    <a:pt x="1135928" y="714839"/>
                  </a:lnTo>
                  <a:lnTo>
                    <a:pt x="1123296" y="758506"/>
                  </a:lnTo>
                  <a:lnTo>
                    <a:pt x="1107386" y="800675"/>
                  </a:lnTo>
                  <a:lnTo>
                    <a:pt x="1088348" y="841199"/>
                  </a:lnTo>
                  <a:lnTo>
                    <a:pt x="1066329" y="879929"/>
                  </a:lnTo>
                  <a:lnTo>
                    <a:pt x="1041478" y="916717"/>
                  </a:lnTo>
                  <a:lnTo>
                    <a:pt x="1013943" y="951414"/>
                  </a:lnTo>
                  <a:lnTo>
                    <a:pt x="983872" y="983872"/>
                  </a:lnTo>
                  <a:lnTo>
                    <a:pt x="951414" y="1013942"/>
                  </a:lnTo>
                  <a:lnTo>
                    <a:pt x="916717" y="1041477"/>
                  </a:lnTo>
                  <a:lnTo>
                    <a:pt x="879929" y="1066329"/>
                  </a:lnTo>
                  <a:lnTo>
                    <a:pt x="841200" y="1088347"/>
                  </a:lnTo>
                  <a:lnTo>
                    <a:pt x="800676" y="1107386"/>
                  </a:lnTo>
                  <a:lnTo>
                    <a:pt x="758506" y="1123295"/>
                  </a:lnTo>
                  <a:lnTo>
                    <a:pt x="714839" y="1135927"/>
                  </a:lnTo>
                  <a:lnTo>
                    <a:pt x="669823" y="1145134"/>
                  </a:lnTo>
                  <a:lnTo>
                    <a:pt x="623607" y="1150767"/>
                  </a:lnTo>
                  <a:lnTo>
                    <a:pt x="576338" y="1152677"/>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58" name="Google Shape;358;p13"/>
          <p:cNvSpPr txBox="1"/>
          <p:nvPr/>
        </p:nvSpPr>
        <p:spPr>
          <a:xfrm>
            <a:off x="7800868" y="6183253"/>
            <a:ext cx="2686685" cy="1768475"/>
          </a:xfrm>
          <a:prstGeom prst="rect">
            <a:avLst/>
          </a:prstGeom>
          <a:noFill/>
          <a:ln>
            <a:noFill/>
          </a:ln>
        </p:spPr>
        <p:txBody>
          <a:bodyPr spcFirstLastPara="1" wrap="square" lIns="0" tIns="12700" rIns="0" bIns="0" anchor="t" anchorCtr="0">
            <a:spAutoFit/>
          </a:bodyPr>
          <a:lstStyle/>
          <a:p>
            <a:pPr marL="12700" marR="5080" lvl="0" indent="0" algn="ctr" rtl="0">
              <a:lnSpc>
                <a:spcPct val="115500"/>
              </a:lnSpc>
              <a:spcBef>
                <a:spcPts val="0"/>
              </a:spcBef>
              <a:spcAft>
                <a:spcPts val="0"/>
              </a:spcAft>
              <a:buClr>
                <a:srgbClr val="000000"/>
              </a:buClr>
              <a:buSzPts val="3300"/>
              <a:buFont typeface="Arial"/>
              <a:buNone/>
            </a:pPr>
            <a:r>
              <a:rPr lang="en-US" sz="3300" b="1" i="0" u="none" strike="noStrike" cap="none">
                <a:solidFill>
                  <a:srgbClr val="333333"/>
                </a:solidFill>
                <a:latin typeface="Arial"/>
                <a:ea typeface="Arial"/>
                <a:cs typeface="Arial"/>
                <a:sym typeface="Arial"/>
              </a:rPr>
              <a:t>September 1 through August 31</a:t>
            </a:r>
            <a:endParaRPr sz="3300" b="1" i="0" u="none" strike="noStrike" cap="none">
              <a:solidFill>
                <a:srgbClr val="000000"/>
              </a:solidFill>
              <a:latin typeface="Arial"/>
              <a:ea typeface="Arial"/>
              <a:cs typeface="Arial"/>
              <a:sym typeface="Arial"/>
            </a:endParaRPr>
          </a:p>
        </p:txBody>
      </p:sp>
      <p:sp>
        <p:nvSpPr>
          <p:cNvPr id="359" name="Google Shape;359;p13"/>
          <p:cNvSpPr/>
          <p:nvPr/>
        </p:nvSpPr>
        <p:spPr>
          <a:xfrm>
            <a:off x="0" y="1"/>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0" name="Google Shape;360;p13"/>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64"/>
        <p:cNvGrpSpPr/>
        <p:nvPr/>
      </p:nvGrpSpPr>
      <p:grpSpPr>
        <a:xfrm>
          <a:off x="0" y="0"/>
          <a:ext cx="0" cy="0"/>
          <a:chOff x="0" y="0"/>
          <a:chExt cx="0" cy="0"/>
        </a:xfrm>
      </p:grpSpPr>
      <p:sp>
        <p:nvSpPr>
          <p:cNvPr id="365" name="Google Shape;365;p14"/>
          <p:cNvSpPr/>
          <p:nvPr/>
        </p:nvSpPr>
        <p:spPr>
          <a:xfrm>
            <a:off x="1184722" y="2636168"/>
            <a:ext cx="2025650" cy="2025650"/>
          </a:xfrm>
          <a:custGeom>
            <a:avLst/>
            <a:gdLst/>
            <a:ahLst/>
            <a:cxnLst/>
            <a:rect l="l" t="t" r="r" b="b"/>
            <a:pathLst>
              <a:path w="2025650" h="2025650" extrusionOk="0">
                <a:moveTo>
                  <a:pt x="1012666" y="2025309"/>
                </a:moveTo>
                <a:lnTo>
                  <a:pt x="964984" y="2024207"/>
                </a:lnTo>
                <a:lnTo>
                  <a:pt x="917881" y="2020933"/>
                </a:lnTo>
                <a:lnTo>
                  <a:pt x="871394" y="2015535"/>
                </a:lnTo>
                <a:lnTo>
                  <a:pt x="825571" y="2008063"/>
                </a:lnTo>
                <a:lnTo>
                  <a:pt x="780462" y="1998564"/>
                </a:lnTo>
                <a:lnTo>
                  <a:pt x="736114" y="1987088"/>
                </a:lnTo>
                <a:lnTo>
                  <a:pt x="692577" y="1973683"/>
                </a:lnTo>
                <a:lnTo>
                  <a:pt x="649899" y="1958398"/>
                </a:lnTo>
                <a:lnTo>
                  <a:pt x="608128" y="1941281"/>
                </a:lnTo>
                <a:lnTo>
                  <a:pt x="567314" y="1922382"/>
                </a:lnTo>
                <a:lnTo>
                  <a:pt x="527505" y="1901748"/>
                </a:lnTo>
                <a:lnTo>
                  <a:pt x="488749" y="1879428"/>
                </a:lnTo>
                <a:lnTo>
                  <a:pt x="451096" y="1855471"/>
                </a:lnTo>
                <a:lnTo>
                  <a:pt x="414593" y="1829925"/>
                </a:lnTo>
                <a:lnTo>
                  <a:pt x="379290" y="1802840"/>
                </a:lnTo>
                <a:lnTo>
                  <a:pt x="345235" y="1774264"/>
                </a:lnTo>
                <a:lnTo>
                  <a:pt x="312477" y="1744245"/>
                </a:lnTo>
                <a:lnTo>
                  <a:pt x="281064" y="1712832"/>
                </a:lnTo>
                <a:lnTo>
                  <a:pt x="251045" y="1680073"/>
                </a:lnTo>
                <a:lnTo>
                  <a:pt x="222468" y="1646018"/>
                </a:lnTo>
                <a:lnTo>
                  <a:pt x="195383" y="1610715"/>
                </a:lnTo>
                <a:lnTo>
                  <a:pt x="169838" y="1574212"/>
                </a:lnTo>
                <a:lnTo>
                  <a:pt x="145881" y="1536559"/>
                </a:lnTo>
                <a:lnTo>
                  <a:pt x="123561" y="1497803"/>
                </a:lnTo>
                <a:lnTo>
                  <a:pt x="102927" y="1457994"/>
                </a:lnTo>
                <a:lnTo>
                  <a:pt x="84027" y="1417180"/>
                </a:lnTo>
                <a:lnTo>
                  <a:pt x="66910" y="1375410"/>
                </a:lnTo>
                <a:lnTo>
                  <a:pt x="51625" y="1332731"/>
                </a:lnTo>
                <a:lnTo>
                  <a:pt x="38220" y="1289194"/>
                </a:lnTo>
                <a:lnTo>
                  <a:pt x="26744" y="1244847"/>
                </a:lnTo>
                <a:lnTo>
                  <a:pt x="17246" y="1199737"/>
                </a:lnTo>
                <a:lnTo>
                  <a:pt x="9773" y="1153915"/>
                </a:lnTo>
                <a:lnTo>
                  <a:pt x="4376" y="1107428"/>
                </a:lnTo>
                <a:lnTo>
                  <a:pt x="1102" y="1060325"/>
                </a:lnTo>
                <a:lnTo>
                  <a:pt x="0" y="1012650"/>
                </a:lnTo>
                <a:lnTo>
                  <a:pt x="1102" y="964984"/>
                </a:lnTo>
                <a:lnTo>
                  <a:pt x="4376" y="917881"/>
                </a:lnTo>
                <a:lnTo>
                  <a:pt x="9773" y="871394"/>
                </a:lnTo>
                <a:lnTo>
                  <a:pt x="17246" y="825571"/>
                </a:lnTo>
                <a:lnTo>
                  <a:pt x="26744" y="780462"/>
                </a:lnTo>
                <a:lnTo>
                  <a:pt x="38220" y="736114"/>
                </a:lnTo>
                <a:lnTo>
                  <a:pt x="51625" y="692577"/>
                </a:lnTo>
                <a:lnTo>
                  <a:pt x="66910" y="649899"/>
                </a:lnTo>
                <a:lnTo>
                  <a:pt x="84027" y="608129"/>
                </a:lnTo>
                <a:lnTo>
                  <a:pt x="102927" y="567314"/>
                </a:lnTo>
                <a:lnTo>
                  <a:pt x="123561" y="527505"/>
                </a:lnTo>
                <a:lnTo>
                  <a:pt x="145881" y="488750"/>
                </a:lnTo>
                <a:lnTo>
                  <a:pt x="169838" y="451096"/>
                </a:lnTo>
                <a:lnTo>
                  <a:pt x="195383" y="414594"/>
                </a:lnTo>
                <a:lnTo>
                  <a:pt x="222468" y="379290"/>
                </a:lnTo>
                <a:lnTo>
                  <a:pt x="251045" y="345235"/>
                </a:lnTo>
                <a:lnTo>
                  <a:pt x="281064" y="312477"/>
                </a:lnTo>
                <a:lnTo>
                  <a:pt x="312477" y="281064"/>
                </a:lnTo>
                <a:lnTo>
                  <a:pt x="345235" y="251045"/>
                </a:lnTo>
                <a:lnTo>
                  <a:pt x="379290" y="222468"/>
                </a:lnTo>
                <a:lnTo>
                  <a:pt x="414593" y="195383"/>
                </a:lnTo>
                <a:lnTo>
                  <a:pt x="451096" y="169838"/>
                </a:lnTo>
                <a:lnTo>
                  <a:pt x="488749" y="145881"/>
                </a:lnTo>
                <a:lnTo>
                  <a:pt x="527505" y="123561"/>
                </a:lnTo>
                <a:lnTo>
                  <a:pt x="567314" y="102927"/>
                </a:lnTo>
                <a:lnTo>
                  <a:pt x="608128" y="84027"/>
                </a:lnTo>
                <a:lnTo>
                  <a:pt x="649899" y="66910"/>
                </a:lnTo>
                <a:lnTo>
                  <a:pt x="692577" y="51625"/>
                </a:lnTo>
                <a:lnTo>
                  <a:pt x="736114" y="38220"/>
                </a:lnTo>
                <a:lnTo>
                  <a:pt x="780462" y="26744"/>
                </a:lnTo>
                <a:lnTo>
                  <a:pt x="825571" y="17246"/>
                </a:lnTo>
                <a:lnTo>
                  <a:pt x="871394" y="9774"/>
                </a:lnTo>
                <a:lnTo>
                  <a:pt x="917881" y="4376"/>
                </a:lnTo>
                <a:lnTo>
                  <a:pt x="964984" y="1102"/>
                </a:lnTo>
                <a:lnTo>
                  <a:pt x="1012654" y="0"/>
                </a:lnTo>
                <a:lnTo>
                  <a:pt x="1060325" y="1102"/>
                </a:lnTo>
                <a:lnTo>
                  <a:pt x="1107428" y="4376"/>
                </a:lnTo>
                <a:lnTo>
                  <a:pt x="1153915" y="9774"/>
                </a:lnTo>
                <a:lnTo>
                  <a:pt x="1199737" y="17246"/>
                </a:lnTo>
                <a:lnTo>
                  <a:pt x="1244847" y="26744"/>
                </a:lnTo>
                <a:lnTo>
                  <a:pt x="1289194" y="38220"/>
                </a:lnTo>
                <a:lnTo>
                  <a:pt x="1332731" y="51625"/>
                </a:lnTo>
                <a:lnTo>
                  <a:pt x="1375410" y="66910"/>
                </a:lnTo>
                <a:lnTo>
                  <a:pt x="1417180" y="84027"/>
                </a:lnTo>
                <a:lnTo>
                  <a:pt x="1457994" y="102927"/>
                </a:lnTo>
                <a:lnTo>
                  <a:pt x="1497803" y="123561"/>
                </a:lnTo>
                <a:lnTo>
                  <a:pt x="1536559" y="145881"/>
                </a:lnTo>
                <a:lnTo>
                  <a:pt x="1574212" y="169838"/>
                </a:lnTo>
                <a:lnTo>
                  <a:pt x="1610715" y="195383"/>
                </a:lnTo>
                <a:lnTo>
                  <a:pt x="1646018" y="222468"/>
                </a:lnTo>
                <a:lnTo>
                  <a:pt x="1680073" y="251045"/>
                </a:lnTo>
                <a:lnTo>
                  <a:pt x="1712832" y="281064"/>
                </a:lnTo>
                <a:lnTo>
                  <a:pt x="1744245" y="312477"/>
                </a:lnTo>
                <a:lnTo>
                  <a:pt x="1774264" y="345235"/>
                </a:lnTo>
                <a:lnTo>
                  <a:pt x="1802840" y="379290"/>
                </a:lnTo>
                <a:lnTo>
                  <a:pt x="1829925" y="414594"/>
                </a:lnTo>
                <a:lnTo>
                  <a:pt x="1855471" y="451096"/>
                </a:lnTo>
                <a:lnTo>
                  <a:pt x="1879428" y="488750"/>
                </a:lnTo>
                <a:lnTo>
                  <a:pt x="1901748" y="527505"/>
                </a:lnTo>
                <a:lnTo>
                  <a:pt x="1922382" y="567314"/>
                </a:lnTo>
                <a:lnTo>
                  <a:pt x="1941281" y="608129"/>
                </a:lnTo>
                <a:lnTo>
                  <a:pt x="1958398" y="649899"/>
                </a:lnTo>
                <a:lnTo>
                  <a:pt x="1973683" y="692577"/>
                </a:lnTo>
                <a:lnTo>
                  <a:pt x="1987088" y="736114"/>
                </a:lnTo>
                <a:lnTo>
                  <a:pt x="1998564" y="780462"/>
                </a:lnTo>
                <a:lnTo>
                  <a:pt x="2008063" y="825571"/>
                </a:lnTo>
                <a:lnTo>
                  <a:pt x="2015535" y="871394"/>
                </a:lnTo>
                <a:lnTo>
                  <a:pt x="2020933" y="917881"/>
                </a:lnTo>
                <a:lnTo>
                  <a:pt x="2024207" y="964984"/>
                </a:lnTo>
                <a:lnTo>
                  <a:pt x="2025309" y="1012655"/>
                </a:lnTo>
                <a:lnTo>
                  <a:pt x="2024207" y="1060325"/>
                </a:lnTo>
                <a:lnTo>
                  <a:pt x="2020933" y="1107428"/>
                </a:lnTo>
                <a:lnTo>
                  <a:pt x="2015535" y="1153915"/>
                </a:lnTo>
                <a:lnTo>
                  <a:pt x="2008063" y="1199737"/>
                </a:lnTo>
                <a:lnTo>
                  <a:pt x="1998564" y="1244847"/>
                </a:lnTo>
                <a:lnTo>
                  <a:pt x="1987088" y="1289194"/>
                </a:lnTo>
                <a:lnTo>
                  <a:pt x="1973683" y="1332731"/>
                </a:lnTo>
                <a:lnTo>
                  <a:pt x="1958398" y="1375410"/>
                </a:lnTo>
                <a:lnTo>
                  <a:pt x="1941281" y="1417180"/>
                </a:lnTo>
                <a:lnTo>
                  <a:pt x="1922382" y="1457994"/>
                </a:lnTo>
                <a:lnTo>
                  <a:pt x="1901748" y="1497803"/>
                </a:lnTo>
                <a:lnTo>
                  <a:pt x="1879428" y="1536559"/>
                </a:lnTo>
                <a:lnTo>
                  <a:pt x="1855471" y="1574212"/>
                </a:lnTo>
                <a:lnTo>
                  <a:pt x="1829925" y="1610715"/>
                </a:lnTo>
                <a:lnTo>
                  <a:pt x="1802840" y="1646018"/>
                </a:lnTo>
                <a:lnTo>
                  <a:pt x="1774264" y="1680073"/>
                </a:lnTo>
                <a:lnTo>
                  <a:pt x="1744245" y="1712832"/>
                </a:lnTo>
                <a:lnTo>
                  <a:pt x="1712832" y="1744245"/>
                </a:lnTo>
                <a:lnTo>
                  <a:pt x="1680073" y="1774264"/>
                </a:lnTo>
                <a:lnTo>
                  <a:pt x="1646018" y="1802840"/>
                </a:lnTo>
                <a:lnTo>
                  <a:pt x="1610715" y="1829925"/>
                </a:lnTo>
                <a:lnTo>
                  <a:pt x="1574212" y="1855471"/>
                </a:lnTo>
                <a:lnTo>
                  <a:pt x="1536559" y="1879428"/>
                </a:lnTo>
                <a:lnTo>
                  <a:pt x="1497803" y="1901748"/>
                </a:lnTo>
                <a:lnTo>
                  <a:pt x="1457994" y="1922382"/>
                </a:lnTo>
                <a:lnTo>
                  <a:pt x="1417180" y="1941281"/>
                </a:lnTo>
                <a:lnTo>
                  <a:pt x="1375410" y="1958398"/>
                </a:lnTo>
                <a:lnTo>
                  <a:pt x="1332731" y="1973683"/>
                </a:lnTo>
                <a:lnTo>
                  <a:pt x="1289194" y="1987088"/>
                </a:lnTo>
                <a:lnTo>
                  <a:pt x="1244847" y="1998564"/>
                </a:lnTo>
                <a:lnTo>
                  <a:pt x="1199737" y="2008063"/>
                </a:lnTo>
                <a:lnTo>
                  <a:pt x="1153915" y="2015535"/>
                </a:lnTo>
                <a:lnTo>
                  <a:pt x="1107428" y="2020933"/>
                </a:lnTo>
                <a:lnTo>
                  <a:pt x="1060325" y="2024207"/>
                </a:lnTo>
                <a:lnTo>
                  <a:pt x="1012666" y="202530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6" name="Google Shape;366;p14"/>
          <p:cNvSpPr/>
          <p:nvPr/>
        </p:nvSpPr>
        <p:spPr>
          <a:xfrm>
            <a:off x="1184722" y="6988158"/>
            <a:ext cx="2025650" cy="2025650"/>
          </a:xfrm>
          <a:custGeom>
            <a:avLst/>
            <a:gdLst/>
            <a:ahLst/>
            <a:cxnLst/>
            <a:rect l="l" t="t" r="r" b="b"/>
            <a:pathLst>
              <a:path w="2025650" h="2025650" extrusionOk="0">
                <a:moveTo>
                  <a:pt x="1012670" y="2025309"/>
                </a:moveTo>
                <a:lnTo>
                  <a:pt x="964984" y="2024207"/>
                </a:lnTo>
                <a:lnTo>
                  <a:pt x="917881" y="2020933"/>
                </a:lnTo>
                <a:lnTo>
                  <a:pt x="871394" y="2015535"/>
                </a:lnTo>
                <a:lnTo>
                  <a:pt x="825571" y="2008063"/>
                </a:lnTo>
                <a:lnTo>
                  <a:pt x="780462" y="1998564"/>
                </a:lnTo>
                <a:lnTo>
                  <a:pt x="736114" y="1987088"/>
                </a:lnTo>
                <a:lnTo>
                  <a:pt x="692577" y="1973683"/>
                </a:lnTo>
                <a:lnTo>
                  <a:pt x="649899" y="1958398"/>
                </a:lnTo>
                <a:lnTo>
                  <a:pt x="608128" y="1941281"/>
                </a:lnTo>
                <a:lnTo>
                  <a:pt x="567314" y="1922382"/>
                </a:lnTo>
                <a:lnTo>
                  <a:pt x="527505" y="1901748"/>
                </a:lnTo>
                <a:lnTo>
                  <a:pt x="488749" y="1879428"/>
                </a:lnTo>
                <a:lnTo>
                  <a:pt x="451096" y="1855471"/>
                </a:lnTo>
                <a:lnTo>
                  <a:pt x="414593" y="1829925"/>
                </a:lnTo>
                <a:lnTo>
                  <a:pt x="379290" y="1802840"/>
                </a:lnTo>
                <a:lnTo>
                  <a:pt x="345235" y="1774264"/>
                </a:lnTo>
                <a:lnTo>
                  <a:pt x="312477" y="1744245"/>
                </a:lnTo>
                <a:lnTo>
                  <a:pt x="281064" y="1712832"/>
                </a:lnTo>
                <a:lnTo>
                  <a:pt x="251045" y="1680073"/>
                </a:lnTo>
                <a:lnTo>
                  <a:pt x="222468" y="1646018"/>
                </a:lnTo>
                <a:lnTo>
                  <a:pt x="195383" y="1610715"/>
                </a:lnTo>
                <a:lnTo>
                  <a:pt x="169838" y="1574212"/>
                </a:lnTo>
                <a:lnTo>
                  <a:pt x="145881" y="1536559"/>
                </a:lnTo>
                <a:lnTo>
                  <a:pt x="123561" y="1497803"/>
                </a:lnTo>
                <a:lnTo>
                  <a:pt x="102927" y="1457994"/>
                </a:lnTo>
                <a:lnTo>
                  <a:pt x="84027" y="1417180"/>
                </a:lnTo>
                <a:lnTo>
                  <a:pt x="66910" y="1375410"/>
                </a:lnTo>
                <a:lnTo>
                  <a:pt x="51625" y="1332732"/>
                </a:lnTo>
                <a:lnTo>
                  <a:pt x="38220" y="1289194"/>
                </a:lnTo>
                <a:lnTo>
                  <a:pt x="26744" y="1244847"/>
                </a:lnTo>
                <a:lnTo>
                  <a:pt x="17246" y="1199737"/>
                </a:lnTo>
                <a:lnTo>
                  <a:pt x="9773" y="1153915"/>
                </a:lnTo>
                <a:lnTo>
                  <a:pt x="4376" y="1107428"/>
                </a:lnTo>
                <a:lnTo>
                  <a:pt x="1102" y="1060325"/>
                </a:lnTo>
                <a:lnTo>
                  <a:pt x="0" y="1012651"/>
                </a:lnTo>
                <a:lnTo>
                  <a:pt x="1102" y="964984"/>
                </a:lnTo>
                <a:lnTo>
                  <a:pt x="4376" y="917881"/>
                </a:lnTo>
                <a:lnTo>
                  <a:pt x="9773" y="871394"/>
                </a:lnTo>
                <a:lnTo>
                  <a:pt x="17246" y="825571"/>
                </a:lnTo>
                <a:lnTo>
                  <a:pt x="26744" y="780462"/>
                </a:lnTo>
                <a:lnTo>
                  <a:pt x="38220" y="736114"/>
                </a:lnTo>
                <a:lnTo>
                  <a:pt x="51625" y="692577"/>
                </a:lnTo>
                <a:lnTo>
                  <a:pt x="66910" y="649899"/>
                </a:lnTo>
                <a:lnTo>
                  <a:pt x="84027" y="608129"/>
                </a:lnTo>
                <a:lnTo>
                  <a:pt x="102927" y="567314"/>
                </a:lnTo>
                <a:lnTo>
                  <a:pt x="123561" y="527505"/>
                </a:lnTo>
                <a:lnTo>
                  <a:pt x="145881" y="488750"/>
                </a:lnTo>
                <a:lnTo>
                  <a:pt x="169838" y="451096"/>
                </a:lnTo>
                <a:lnTo>
                  <a:pt x="195383" y="414594"/>
                </a:lnTo>
                <a:lnTo>
                  <a:pt x="222468" y="379290"/>
                </a:lnTo>
                <a:lnTo>
                  <a:pt x="251045" y="345235"/>
                </a:lnTo>
                <a:lnTo>
                  <a:pt x="281064" y="312477"/>
                </a:lnTo>
                <a:lnTo>
                  <a:pt x="312477" y="281064"/>
                </a:lnTo>
                <a:lnTo>
                  <a:pt x="345235" y="251045"/>
                </a:lnTo>
                <a:lnTo>
                  <a:pt x="379290" y="222468"/>
                </a:lnTo>
                <a:lnTo>
                  <a:pt x="414593" y="195383"/>
                </a:lnTo>
                <a:lnTo>
                  <a:pt x="451096" y="169838"/>
                </a:lnTo>
                <a:lnTo>
                  <a:pt x="488749" y="145881"/>
                </a:lnTo>
                <a:lnTo>
                  <a:pt x="527505" y="123561"/>
                </a:lnTo>
                <a:lnTo>
                  <a:pt x="567314" y="102927"/>
                </a:lnTo>
                <a:lnTo>
                  <a:pt x="608128" y="84027"/>
                </a:lnTo>
                <a:lnTo>
                  <a:pt x="649899" y="66910"/>
                </a:lnTo>
                <a:lnTo>
                  <a:pt x="692577" y="51625"/>
                </a:lnTo>
                <a:lnTo>
                  <a:pt x="736114" y="38220"/>
                </a:lnTo>
                <a:lnTo>
                  <a:pt x="780462" y="26744"/>
                </a:lnTo>
                <a:lnTo>
                  <a:pt x="825571" y="17246"/>
                </a:lnTo>
                <a:lnTo>
                  <a:pt x="871394" y="9774"/>
                </a:lnTo>
                <a:lnTo>
                  <a:pt x="917881" y="4376"/>
                </a:lnTo>
                <a:lnTo>
                  <a:pt x="964984" y="1102"/>
                </a:lnTo>
                <a:lnTo>
                  <a:pt x="1012654" y="0"/>
                </a:lnTo>
                <a:lnTo>
                  <a:pt x="1060325" y="1102"/>
                </a:lnTo>
                <a:lnTo>
                  <a:pt x="1107428" y="4376"/>
                </a:lnTo>
                <a:lnTo>
                  <a:pt x="1153915" y="9774"/>
                </a:lnTo>
                <a:lnTo>
                  <a:pt x="1199737" y="17246"/>
                </a:lnTo>
                <a:lnTo>
                  <a:pt x="1244847" y="26744"/>
                </a:lnTo>
                <a:lnTo>
                  <a:pt x="1289194" y="38220"/>
                </a:lnTo>
                <a:lnTo>
                  <a:pt x="1332731" y="51625"/>
                </a:lnTo>
                <a:lnTo>
                  <a:pt x="1375410" y="66910"/>
                </a:lnTo>
                <a:lnTo>
                  <a:pt x="1417180" y="84027"/>
                </a:lnTo>
                <a:lnTo>
                  <a:pt x="1457994" y="102927"/>
                </a:lnTo>
                <a:lnTo>
                  <a:pt x="1497803" y="123561"/>
                </a:lnTo>
                <a:lnTo>
                  <a:pt x="1536559" y="145881"/>
                </a:lnTo>
                <a:lnTo>
                  <a:pt x="1574212" y="169838"/>
                </a:lnTo>
                <a:lnTo>
                  <a:pt x="1610715" y="195383"/>
                </a:lnTo>
                <a:lnTo>
                  <a:pt x="1646018" y="222468"/>
                </a:lnTo>
                <a:lnTo>
                  <a:pt x="1680073" y="251045"/>
                </a:lnTo>
                <a:lnTo>
                  <a:pt x="1712832" y="281064"/>
                </a:lnTo>
                <a:lnTo>
                  <a:pt x="1744245" y="312477"/>
                </a:lnTo>
                <a:lnTo>
                  <a:pt x="1774264" y="345235"/>
                </a:lnTo>
                <a:lnTo>
                  <a:pt x="1802840" y="379290"/>
                </a:lnTo>
                <a:lnTo>
                  <a:pt x="1829925" y="414594"/>
                </a:lnTo>
                <a:lnTo>
                  <a:pt x="1855471" y="451096"/>
                </a:lnTo>
                <a:lnTo>
                  <a:pt x="1879428" y="488750"/>
                </a:lnTo>
                <a:lnTo>
                  <a:pt x="1901748" y="527505"/>
                </a:lnTo>
                <a:lnTo>
                  <a:pt x="1922382" y="567314"/>
                </a:lnTo>
                <a:lnTo>
                  <a:pt x="1941281" y="608129"/>
                </a:lnTo>
                <a:lnTo>
                  <a:pt x="1958398" y="649899"/>
                </a:lnTo>
                <a:lnTo>
                  <a:pt x="1973683" y="692577"/>
                </a:lnTo>
                <a:lnTo>
                  <a:pt x="1987088" y="736114"/>
                </a:lnTo>
                <a:lnTo>
                  <a:pt x="1998564" y="780462"/>
                </a:lnTo>
                <a:lnTo>
                  <a:pt x="2008063" y="825571"/>
                </a:lnTo>
                <a:lnTo>
                  <a:pt x="2015535" y="871394"/>
                </a:lnTo>
                <a:lnTo>
                  <a:pt x="2020933" y="917881"/>
                </a:lnTo>
                <a:lnTo>
                  <a:pt x="2024207" y="964984"/>
                </a:lnTo>
                <a:lnTo>
                  <a:pt x="2025309" y="1012655"/>
                </a:lnTo>
                <a:lnTo>
                  <a:pt x="2024207" y="1060325"/>
                </a:lnTo>
                <a:lnTo>
                  <a:pt x="2020933" y="1107428"/>
                </a:lnTo>
                <a:lnTo>
                  <a:pt x="2015535" y="1153915"/>
                </a:lnTo>
                <a:lnTo>
                  <a:pt x="2008063" y="1199737"/>
                </a:lnTo>
                <a:lnTo>
                  <a:pt x="1998564" y="1244847"/>
                </a:lnTo>
                <a:lnTo>
                  <a:pt x="1987088" y="1289194"/>
                </a:lnTo>
                <a:lnTo>
                  <a:pt x="1973683" y="1332732"/>
                </a:lnTo>
                <a:lnTo>
                  <a:pt x="1958398" y="1375410"/>
                </a:lnTo>
                <a:lnTo>
                  <a:pt x="1941281" y="1417180"/>
                </a:lnTo>
                <a:lnTo>
                  <a:pt x="1922382" y="1457994"/>
                </a:lnTo>
                <a:lnTo>
                  <a:pt x="1901748" y="1497803"/>
                </a:lnTo>
                <a:lnTo>
                  <a:pt x="1879428" y="1536559"/>
                </a:lnTo>
                <a:lnTo>
                  <a:pt x="1855471" y="1574212"/>
                </a:lnTo>
                <a:lnTo>
                  <a:pt x="1829925" y="1610715"/>
                </a:lnTo>
                <a:lnTo>
                  <a:pt x="1802840" y="1646018"/>
                </a:lnTo>
                <a:lnTo>
                  <a:pt x="1774264" y="1680073"/>
                </a:lnTo>
                <a:lnTo>
                  <a:pt x="1744245" y="1712832"/>
                </a:lnTo>
                <a:lnTo>
                  <a:pt x="1712832" y="1744245"/>
                </a:lnTo>
                <a:lnTo>
                  <a:pt x="1680073" y="1774264"/>
                </a:lnTo>
                <a:lnTo>
                  <a:pt x="1646018" y="1802840"/>
                </a:lnTo>
                <a:lnTo>
                  <a:pt x="1610715" y="1829925"/>
                </a:lnTo>
                <a:lnTo>
                  <a:pt x="1574212" y="1855471"/>
                </a:lnTo>
                <a:lnTo>
                  <a:pt x="1536559" y="1879428"/>
                </a:lnTo>
                <a:lnTo>
                  <a:pt x="1497803" y="1901748"/>
                </a:lnTo>
                <a:lnTo>
                  <a:pt x="1457994" y="1922382"/>
                </a:lnTo>
                <a:lnTo>
                  <a:pt x="1417180" y="1941281"/>
                </a:lnTo>
                <a:lnTo>
                  <a:pt x="1375410" y="1958398"/>
                </a:lnTo>
                <a:lnTo>
                  <a:pt x="1332731" y="1973683"/>
                </a:lnTo>
                <a:lnTo>
                  <a:pt x="1289194" y="1987088"/>
                </a:lnTo>
                <a:lnTo>
                  <a:pt x="1244847" y="1998564"/>
                </a:lnTo>
                <a:lnTo>
                  <a:pt x="1199737" y="2008063"/>
                </a:lnTo>
                <a:lnTo>
                  <a:pt x="1153915" y="2015535"/>
                </a:lnTo>
                <a:lnTo>
                  <a:pt x="1107428" y="2020933"/>
                </a:lnTo>
                <a:lnTo>
                  <a:pt x="1060325" y="2024207"/>
                </a:lnTo>
                <a:lnTo>
                  <a:pt x="1012670" y="2025309"/>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7" name="Google Shape;367;p14"/>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8" name="Google Shape;368;p14"/>
          <p:cNvSpPr/>
          <p:nvPr/>
        </p:nvSpPr>
        <p:spPr>
          <a:xfrm>
            <a:off x="1788408" y="3219465"/>
            <a:ext cx="819150" cy="819150"/>
          </a:xfrm>
          <a:custGeom>
            <a:avLst/>
            <a:gdLst/>
            <a:ahLst/>
            <a:cxnLst/>
            <a:rect l="l" t="t" r="r" b="b"/>
            <a:pathLst>
              <a:path w="819150" h="819150" extrusionOk="0">
                <a:moveTo>
                  <a:pt x="234042" y="292553"/>
                </a:moveTo>
                <a:lnTo>
                  <a:pt x="0" y="292553"/>
                </a:lnTo>
                <a:lnTo>
                  <a:pt x="0" y="819149"/>
                </a:lnTo>
                <a:lnTo>
                  <a:pt x="234042" y="819149"/>
                </a:lnTo>
                <a:lnTo>
                  <a:pt x="234042" y="789894"/>
                </a:lnTo>
                <a:lnTo>
                  <a:pt x="29255" y="789894"/>
                </a:lnTo>
                <a:lnTo>
                  <a:pt x="29255" y="321808"/>
                </a:lnTo>
                <a:lnTo>
                  <a:pt x="262514" y="321808"/>
                </a:lnTo>
                <a:lnTo>
                  <a:pt x="272219" y="310441"/>
                </a:lnTo>
                <a:lnTo>
                  <a:pt x="234042" y="310441"/>
                </a:lnTo>
                <a:lnTo>
                  <a:pt x="234042" y="292553"/>
                </a:lnTo>
                <a:close/>
              </a:path>
              <a:path w="819150" h="819150" extrusionOk="0">
                <a:moveTo>
                  <a:pt x="320174" y="767158"/>
                </a:moveTo>
                <a:lnTo>
                  <a:pt x="234042" y="767158"/>
                </a:lnTo>
                <a:lnTo>
                  <a:pt x="283964" y="785886"/>
                </a:lnTo>
                <a:lnTo>
                  <a:pt x="332326" y="800445"/>
                </a:lnTo>
                <a:lnTo>
                  <a:pt x="379130" y="810839"/>
                </a:lnTo>
                <a:lnTo>
                  <a:pt x="424382" y="817072"/>
                </a:lnTo>
                <a:lnTo>
                  <a:pt x="468085" y="819149"/>
                </a:lnTo>
                <a:lnTo>
                  <a:pt x="623306" y="819149"/>
                </a:lnTo>
                <a:lnTo>
                  <a:pt x="646926" y="817113"/>
                </a:lnTo>
                <a:lnTo>
                  <a:pt x="669017" y="811010"/>
                </a:lnTo>
                <a:lnTo>
                  <a:pt x="689589" y="800848"/>
                </a:lnTo>
                <a:lnTo>
                  <a:pt x="704277" y="789894"/>
                </a:lnTo>
                <a:lnTo>
                  <a:pt x="468085" y="789894"/>
                </a:lnTo>
                <a:lnTo>
                  <a:pt x="422849" y="787717"/>
                </a:lnTo>
                <a:lnTo>
                  <a:pt x="376819" y="781188"/>
                </a:lnTo>
                <a:lnTo>
                  <a:pt x="330003" y="770305"/>
                </a:lnTo>
                <a:lnTo>
                  <a:pt x="320174" y="767158"/>
                </a:lnTo>
                <a:close/>
              </a:path>
              <a:path w="819150" h="819150" extrusionOk="0">
                <a:moveTo>
                  <a:pt x="262514" y="321808"/>
                </a:moveTo>
                <a:lnTo>
                  <a:pt x="204787" y="321808"/>
                </a:lnTo>
                <a:lnTo>
                  <a:pt x="204787" y="789894"/>
                </a:lnTo>
                <a:lnTo>
                  <a:pt x="234042" y="789894"/>
                </a:lnTo>
                <a:lnTo>
                  <a:pt x="234042" y="767158"/>
                </a:lnTo>
                <a:lnTo>
                  <a:pt x="320174" y="767158"/>
                </a:lnTo>
                <a:lnTo>
                  <a:pt x="282408" y="755068"/>
                </a:lnTo>
                <a:lnTo>
                  <a:pt x="234042" y="735479"/>
                </a:lnTo>
                <a:lnTo>
                  <a:pt x="234042" y="355159"/>
                </a:lnTo>
                <a:lnTo>
                  <a:pt x="262514" y="321808"/>
                </a:lnTo>
                <a:close/>
              </a:path>
              <a:path w="819150" h="819150" extrusionOk="0">
                <a:moveTo>
                  <a:pt x="561083" y="27750"/>
                </a:moveTo>
                <a:lnTo>
                  <a:pt x="474103" y="27750"/>
                </a:lnTo>
                <a:lnTo>
                  <a:pt x="491991" y="28837"/>
                </a:lnTo>
                <a:lnTo>
                  <a:pt x="497006" y="29088"/>
                </a:lnTo>
                <a:lnTo>
                  <a:pt x="498093" y="29088"/>
                </a:lnTo>
                <a:lnTo>
                  <a:pt x="513798" y="30968"/>
                </a:lnTo>
                <a:lnTo>
                  <a:pt x="549332" y="59179"/>
                </a:lnTo>
                <a:lnTo>
                  <a:pt x="566105" y="107031"/>
                </a:lnTo>
                <a:lnTo>
                  <a:pt x="567185" y="125714"/>
                </a:lnTo>
                <a:lnTo>
                  <a:pt x="566985" y="134617"/>
                </a:lnTo>
                <a:lnTo>
                  <a:pt x="561267" y="172940"/>
                </a:lnTo>
                <a:lnTo>
                  <a:pt x="543757" y="211807"/>
                </a:lnTo>
                <a:lnTo>
                  <a:pt x="522699" y="246706"/>
                </a:lnTo>
                <a:lnTo>
                  <a:pt x="499147" y="279632"/>
                </a:lnTo>
                <a:lnTo>
                  <a:pt x="492524" y="288886"/>
                </a:lnTo>
                <a:lnTo>
                  <a:pt x="487578" y="295898"/>
                </a:lnTo>
                <a:lnTo>
                  <a:pt x="484301" y="300661"/>
                </a:lnTo>
                <a:lnTo>
                  <a:pt x="664681" y="300661"/>
                </a:lnTo>
                <a:lnTo>
                  <a:pt x="683927" y="302403"/>
                </a:lnTo>
                <a:lnTo>
                  <a:pt x="733389" y="328662"/>
                </a:lnTo>
                <a:lnTo>
                  <a:pt x="760425" y="376891"/>
                </a:lnTo>
                <a:lnTo>
                  <a:pt x="762227" y="395699"/>
                </a:lnTo>
                <a:lnTo>
                  <a:pt x="761759" y="404945"/>
                </a:lnTo>
                <a:lnTo>
                  <a:pt x="760367" y="413994"/>
                </a:lnTo>
                <a:lnTo>
                  <a:pt x="758066" y="422840"/>
                </a:lnTo>
                <a:lnTo>
                  <a:pt x="754871" y="431474"/>
                </a:lnTo>
                <a:lnTo>
                  <a:pt x="770169" y="446722"/>
                </a:lnTo>
                <a:lnTo>
                  <a:pt x="781086" y="464000"/>
                </a:lnTo>
                <a:lnTo>
                  <a:pt x="787631" y="483299"/>
                </a:lnTo>
                <a:lnTo>
                  <a:pt x="789811" y="504613"/>
                </a:lnTo>
                <a:lnTo>
                  <a:pt x="787631" y="525926"/>
                </a:lnTo>
                <a:lnTo>
                  <a:pt x="781086" y="545225"/>
                </a:lnTo>
                <a:lnTo>
                  <a:pt x="770169" y="562503"/>
                </a:lnTo>
                <a:lnTo>
                  <a:pt x="754871" y="577751"/>
                </a:lnTo>
                <a:lnTo>
                  <a:pt x="758101" y="586385"/>
                </a:lnTo>
                <a:lnTo>
                  <a:pt x="760398" y="595231"/>
                </a:lnTo>
                <a:lnTo>
                  <a:pt x="761771" y="604281"/>
                </a:lnTo>
                <a:lnTo>
                  <a:pt x="762227" y="613526"/>
                </a:lnTo>
                <a:lnTo>
                  <a:pt x="759591" y="636691"/>
                </a:lnTo>
                <a:lnTo>
                  <a:pt x="751674" y="657420"/>
                </a:lnTo>
                <a:lnTo>
                  <a:pt x="738459" y="675718"/>
                </a:lnTo>
                <a:lnTo>
                  <a:pt x="719932" y="691596"/>
                </a:lnTo>
                <a:lnTo>
                  <a:pt x="720768" y="694856"/>
                </a:lnTo>
                <a:lnTo>
                  <a:pt x="705652" y="747175"/>
                </a:lnTo>
                <a:lnTo>
                  <a:pt x="677329" y="774131"/>
                </a:lnTo>
                <a:lnTo>
                  <a:pt x="623306" y="789894"/>
                </a:lnTo>
                <a:lnTo>
                  <a:pt x="704277" y="789894"/>
                </a:lnTo>
                <a:lnTo>
                  <a:pt x="737109" y="750211"/>
                </a:lnTo>
                <a:lnTo>
                  <a:pt x="749271" y="706140"/>
                </a:lnTo>
                <a:lnTo>
                  <a:pt x="767763" y="686051"/>
                </a:lnTo>
                <a:lnTo>
                  <a:pt x="780982" y="663908"/>
                </a:lnTo>
                <a:lnTo>
                  <a:pt x="788918" y="639728"/>
                </a:lnTo>
                <a:lnTo>
                  <a:pt x="791566" y="613526"/>
                </a:lnTo>
                <a:lnTo>
                  <a:pt x="791362" y="605971"/>
                </a:lnTo>
                <a:lnTo>
                  <a:pt x="790751" y="598846"/>
                </a:lnTo>
                <a:lnTo>
                  <a:pt x="789732" y="592145"/>
                </a:lnTo>
                <a:lnTo>
                  <a:pt x="788306" y="585859"/>
                </a:lnTo>
                <a:lnTo>
                  <a:pt x="801800" y="567698"/>
                </a:lnTo>
                <a:lnTo>
                  <a:pt x="811439" y="548088"/>
                </a:lnTo>
                <a:lnTo>
                  <a:pt x="817222" y="527052"/>
                </a:lnTo>
                <a:lnTo>
                  <a:pt x="819149" y="504613"/>
                </a:lnTo>
                <a:lnTo>
                  <a:pt x="817222" y="482188"/>
                </a:lnTo>
                <a:lnTo>
                  <a:pt x="811439" y="461189"/>
                </a:lnTo>
                <a:lnTo>
                  <a:pt x="801800" y="441633"/>
                </a:lnTo>
                <a:lnTo>
                  <a:pt x="788306" y="423533"/>
                </a:lnTo>
                <a:lnTo>
                  <a:pt x="789732" y="417200"/>
                </a:lnTo>
                <a:lnTo>
                  <a:pt x="790751" y="410483"/>
                </a:lnTo>
                <a:lnTo>
                  <a:pt x="791362" y="403375"/>
                </a:lnTo>
                <a:lnTo>
                  <a:pt x="791566" y="395866"/>
                </a:lnTo>
                <a:lnTo>
                  <a:pt x="789201" y="371198"/>
                </a:lnTo>
                <a:lnTo>
                  <a:pt x="770302" y="327315"/>
                </a:lnTo>
                <a:lnTo>
                  <a:pt x="734022" y="292083"/>
                </a:lnTo>
                <a:lnTo>
                  <a:pt x="689512" y="273777"/>
                </a:lnTo>
                <a:lnTo>
                  <a:pt x="664765" y="271489"/>
                </a:lnTo>
                <a:lnTo>
                  <a:pt x="539635" y="271489"/>
                </a:lnTo>
                <a:lnTo>
                  <a:pt x="549809" y="256288"/>
                </a:lnTo>
                <a:lnTo>
                  <a:pt x="570897" y="223176"/>
                </a:lnTo>
                <a:lnTo>
                  <a:pt x="588366" y="181299"/>
                </a:lnTo>
                <a:lnTo>
                  <a:pt x="595972" y="139501"/>
                </a:lnTo>
                <a:lnTo>
                  <a:pt x="596430" y="125714"/>
                </a:lnTo>
                <a:lnTo>
                  <a:pt x="596386" y="123123"/>
                </a:lnTo>
                <a:lnTo>
                  <a:pt x="594827" y="100991"/>
                </a:lnTo>
                <a:lnTo>
                  <a:pt x="589881" y="78843"/>
                </a:lnTo>
                <a:lnTo>
                  <a:pt x="581629" y="57917"/>
                </a:lnTo>
                <a:lnTo>
                  <a:pt x="570061" y="38199"/>
                </a:lnTo>
                <a:lnTo>
                  <a:pt x="561083" y="27750"/>
                </a:lnTo>
                <a:close/>
              </a:path>
              <a:path w="819150" h="819150" extrusionOk="0">
                <a:moveTo>
                  <a:pt x="498176" y="0"/>
                </a:moveTo>
                <a:lnTo>
                  <a:pt x="456634" y="0"/>
                </a:lnTo>
                <a:lnTo>
                  <a:pt x="431401" y="4419"/>
                </a:lnTo>
                <a:lnTo>
                  <a:pt x="413378" y="17678"/>
                </a:lnTo>
                <a:lnTo>
                  <a:pt x="402564" y="39776"/>
                </a:lnTo>
                <a:lnTo>
                  <a:pt x="398959" y="70714"/>
                </a:lnTo>
                <a:lnTo>
                  <a:pt x="397923" y="81277"/>
                </a:lnTo>
                <a:lnTo>
                  <a:pt x="394811" y="93533"/>
                </a:lnTo>
                <a:lnTo>
                  <a:pt x="374066" y="138608"/>
                </a:lnTo>
                <a:lnTo>
                  <a:pt x="350228" y="173108"/>
                </a:lnTo>
                <a:lnTo>
                  <a:pt x="234042" y="310441"/>
                </a:lnTo>
                <a:lnTo>
                  <a:pt x="272219" y="310441"/>
                </a:lnTo>
                <a:lnTo>
                  <a:pt x="373109" y="192249"/>
                </a:lnTo>
                <a:lnTo>
                  <a:pt x="397231" y="159439"/>
                </a:lnTo>
                <a:lnTo>
                  <a:pt x="424849" y="91174"/>
                </a:lnTo>
                <a:lnTo>
                  <a:pt x="428298" y="55835"/>
                </a:lnTo>
                <a:lnTo>
                  <a:pt x="428298" y="49399"/>
                </a:lnTo>
                <a:lnTo>
                  <a:pt x="429719" y="43966"/>
                </a:lnTo>
                <a:lnTo>
                  <a:pt x="467500" y="27750"/>
                </a:lnTo>
                <a:lnTo>
                  <a:pt x="561083" y="27750"/>
                </a:lnTo>
                <a:lnTo>
                  <a:pt x="555691" y="21475"/>
                </a:lnTo>
                <a:lnTo>
                  <a:pt x="538914" y="9539"/>
                </a:lnTo>
                <a:lnTo>
                  <a:pt x="519740" y="2383"/>
                </a:lnTo>
                <a:lnTo>
                  <a:pt x="4981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9" name="Google Shape;369;p14"/>
          <p:cNvSpPr txBox="1"/>
          <p:nvPr/>
        </p:nvSpPr>
        <p:spPr>
          <a:xfrm>
            <a:off x="3539405" y="3412981"/>
            <a:ext cx="9164223" cy="478957"/>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333333"/>
                </a:solidFill>
                <a:latin typeface="Arial"/>
                <a:ea typeface="Arial"/>
                <a:cs typeface="Arial"/>
                <a:sym typeface="Arial"/>
              </a:rPr>
              <a:t>A minimum of 90 days.</a:t>
            </a:r>
            <a:endParaRPr sz="3000" b="0" i="0" u="none" strike="noStrike" cap="none">
              <a:solidFill>
                <a:srgbClr val="000000"/>
              </a:solidFill>
              <a:latin typeface="Arial"/>
              <a:ea typeface="Arial"/>
              <a:cs typeface="Arial"/>
              <a:sym typeface="Arial"/>
            </a:endParaRPr>
          </a:p>
        </p:txBody>
      </p:sp>
      <p:sp>
        <p:nvSpPr>
          <p:cNvPr id="370" name="Google Shape;370;p14"/>
          <p:cNvSpPr txBox="1">
            <a:spLocks noGrp="1"/>
          </p:cNvSpPr>
          <p:nvPr>
            <p:ph type="title"/>
          </p:nvPr>
        </p:nvSpPr>
        <p:spPr>
          <a:xfrm>
            <a:off x="1172022" y="956238"/>
            <a:ext cx="15943954" cy="1134745"/>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a:latin typeface="Arial"/>
                <a:ea typeface="Arial"/>
                <a:cs typeface="Arial"/>
                <a:sym typeface="Arial"/>
              </a:rPr>
              <a:t>TRS Computation Year</a:t>
            </a:r>
            <a:endParaRPr>
              <a:latin typeface="Arial"/>
              <a:ea typeface="Arial"/>
              <a:cs typeface="Arial"/>
              <a:sym typeface="Arial"/>
            </a:endParaRPr>
          </a:p>
        </p:txBody>
      </p:sp>
      <p:sp>
        <p:nvSpPr>
          <p:cNvPr id="371" name="Google Shape;371;p14"/>
          <p:cNvSpPr/>
          <p:nvPr/>
        </p:nvSpPr>
        <p:spPr>
          <a:xfrm>
            <a:off x="1788408" y="7591845"/>
            <a:ext cx="819150" cy="819150"/>
          </a:xfrm>
          <a:custGeom>
            <a:avLst/>
            <a:gdLst/>
            <a:ahLst/>
            <a:cxnLst/>
            <a:rect l="l" t="t" r="r" b="b"/>
            <a:pathLst>
              <a:path w="819150" h="819150" extrusionOk="0">
                <a:moveTo>
                  <a:pt x="234042" y="292553"/>
                </a:moveTo>
                <a:lnTo>
                  <a:pt x="0" y="292553"/>
                </a:lnTo>
                <a:lnTo>
                  <a:pt x="0" y="819149"/>
                </a:lnTo>
                <a:lnTo>
                  <a:pt x="234042" y="819149"/>
                </a:lnTo>
                <a:lnTo>
                  <a:pt x="234042" y="789894"/>
                </a:lnTo>
                <a:lnTo>
                  <a:pt x="29255" y="789894"/>
                </a:lnTo>
                <a:lnTo>
                  <a:pt x="29255" y="321808"/>
                </a:lnTo>
                <a:lnTo>
                  <a:pt x="262514" y="321808"/>
                </a:lnTo>
                <a:lnTo>
                  <a:pt x="272219" y="310441"/>
                </a:lnTo>
                <a:lnTo>
                  <a:pt x="234042" y="310441"/>
                </a:lnTo>
                <a:lnTo>
                  <a:pt x="234042" y="292553"/>
                </a:lnTo>
                <a:close/>
              </a:path>
              <a:path w="819150" h="819150" extrusionOk="0">
                <a:moveTo>
                  <a:pt x="320174" y="767158"/>
                </a:moveTo>
                <a:lnTo>
                  <a:pt x="234042" y="767158"/>
                </a:lnTo>
                <a:lnTo>
                  <a:pt x="283964" y="785886"/>
                </a:lnTo>
                <a:lnTo>
                  <a:pt x="332326" y="800445"/>
                </a:lnTo>
                <a:lnTo>
                  <a:pt x="379130" y="810839"/>
                </a:lnTo>
                <a:lnTo>
                  <a:pt x="424382" y="817072"/>
                </a:lnTo>
                <a:lnTo>
                  <a:pt x="468085" y="819149"/>
                </a:lnTo>
                <a:lnTo>
                  <a:pt x="623306" y="819149"/>
                </a:lnTo>
                <a:lnTo>
                  <a:pt x="646926" y="817113"/>
                </a:lnTo>
                <a:lnTo>
                  <a:pt x="669017" y="811010"/>
                </a:lnTo>
                <a:lnTo>
                  <a:pt x="689589" y="800848"/>
                </a:lnTo>
                <a:lnTo>
                  <a:pt x="704277" y="789894"/>
                </a:lnTo>
                <a:lnTo>
                  <a:pt x="468085" y="789894"/>
                </a:lnTo>
                <a:lnTo>
                  <a:pt x="422849" y="787717"/>
                </a:lnTo>
                <a:lnTo>
                  <a:pt x="376819" y="781188"/>
                </a:lnTo>
                <a:lnTo>
                  <a:pt x="330003" y="770305"/>
                </a:lnTo>
                <a:lnTo>
                  <a:pt x="320174" y="767158"/>
                </a:lnTo>
                <a:close/>
              </a:path>
              <a:path w="819150" h="819150" extrusionOk="0">
                <a:moveTo>
                  <a:pt x="262514" y="321808"/>
                </a:moveTo>
                <a:lnTo>
                  <a:pt x="204787" y="321808"/>
                </a:lnTo>
                <a:lnTo>
                  <a:pt x="204787" y="789894"/>
                </a:lnTo>
                <a:lnTo>
                  <a:pt x="234042" y="789894"/>
                </a:lnTo>
                <a:lnTo>
                  <a:pt x="234042" y="767158"/>
                </a:lnTo>
                <a:lnTo>
                  <a:pt x="320174" y="767158"/>
                </a:lnTo>
                <a:lnTo>
                  <a:pt x="282408" y="755068"/>
                </a:lnTo>
                <a:lnTo>
                  <a:pt x="234042" y="735479"/>
                </a:lnTo>
                <a:lnTo>
                  <a:pt x="234042" y="355159"/>
                </a:lnTo>
                <a:lnTo>
                  <a:pt x="262514" y="321808"/>
                </a:lnTo>
                <a:close/>
              </a:path>
              <a:path w="819150" h="819150" extrusionOk="0">
                <a:moveTo>
                  <a:pt x="561083" y="27750"/>
                </a:moveTo>
                <a:lnTo>
                  <a:pt x="474103" y="27750"/>
                </a:lnTo>
                <a:lnTo>
                  <a:pt x="491991" y="28837"/>
                </a:lnTo>
                <a:lnTo>
                  <a:pt x="497006" y="29088"/>
                </a:lnTo>
                <a:lnTo>
                  <a:pt x="498093" y="29088"/>
                </a:lnTo>
                <a:lnTo>
                  <a:pt x="513798" y="30968"/>
                </a:lnTo>
                <a:lnTo>
                  <a:pt x="549332" y="59179"/>
                </a:lnTo>
                <a:lnTo>
                  <a:pt x="566105" y="107031"/>
                </a:lnTo>
                <a:lnTo>
                  <a:pt x="567185" y="125714"/>
                </a:lnTo>
                <a:lnTo>
                  <a:pt x="566985" y="134617"/>
                </a:lnTo>
                <a:lnTo>
                  <a:pt x="561267" y="172940"/>
                </a:lnTo>
                <a:lnTo>
                  <a:pt x="543757" y="211807"/>
                </a:lnTo>
                <a:lnTo>
                  <a:pt x="522699" y="246706"/>
                </a:lnTo>
                <a:lnTo>
                  <a:pt x="499147" y="279632"/>
                </a:lnTo>
                <a:lnTo>
                  <a:pt x="492524" y="288886"/>
                </a:lnTo>
                <a:lnTo>
                  <a:pt x="487578" y="295898"/>
                </a:lnTo>
                <a:lnTo>
                  <a:pt x="484301" y="300661"/>
                </a:lnTo>
                <a:lnTo>
                  <a:pt x="664681" y="300661"/>
                </a:lnTo>
                <a:lnTo>
                  <a:pt x="683927" y="302403"/>
                </a:lnTo>
                <a:lnTo>
                  <a:pt x="733389" y="328662"/>
                </a:lnTo>
                <a:lnTo>
                  <a:pt x="760425" y="376891"/>
                </a:lnTo>
                <a:lnTo>
                  <a:pt x="762227" y="395699"/>
                </a:lnTo>
                <a:lnTo>
                  <a:pt x="761759" y="404945"/>
                </a:lnTo>
                <a:lnTo>
                  <a:pt x="760367" y="413994"/>
                </a:lnTo>
                <a:lnTo>
                  <a:pt x="758066" y="422840"/>
                </a:lnTo>
                <a:lnTo>
                  <a:pt x="754871" y="431474"/>
                </a:lnTo>
                <a:lnTo>
                  <a:pt x="770169" y="446722"/>
                </a:lnTo>
                <a:lnTo>
                  <a:pt x="781086" y="464000"/>
                </a:lnTo>
                <a:lnTo>
                  <a:pt x="787631" y="483299"/>
                </a:lnTo>
                <a:lnTo>
                  <a:pt x="789811" y="504613"/>
                </a:lnTo>
                <a:lnTo>
                  <a:pt x="787631" y="525926"/>
                </a:lnTo>
                <a:lnTo>
                  <a:pt x="781086" y="545225"/>
                </a:lnTo>
                <a:lnTo>
                  <a:pt x="770169" y="562503"/>
                </a:lnTo>
                <a:lnTo>
                  <a:pt x="754871" y="577751"/>
                </a:lnTo>
                <a:lnTo>
                  <a:pt x="758101" y="586385"/>
                </a:lnTo>
                <a:lnTo>
                  <a:pt x="760398" y="595231"/>
                </a:lnTo>
                <a:lnTo>
                  <a:pt x="761771" y="604281"/>
                </a:lnTo>
                <a:lnTo>
                  <a:pt x="762227" y="613526"/>
                </a:lnTo>
                <a:lnTo>
                  <a:pt x="759591" y="636691"/>
                </a:lnTo>
                <a:lnTo>
                  <a:pt x="751674" y="657420"/>
                </a:lnTo>
                <a:lnTo>
                  <a:pt x="738459" y="675718"/>
                </a:lnTo>
                <a:lnTo>
                  <a:pt x="719932" y="691596"/>
                </a:lnTo>
                <a:lnTo>
                  <a:pt x="720768" y="694856"/>
                </a:lnTo>
                <a:lnTo>
                  <a:pt x="705652" y="747175"/>
                </a:lnTo>
                <a:lnTo>
                  <a:pt x="677329" y="774131"/>
                </a:lnTo>
                <a:lnTo>
                  <a:pt x="623306" y="789894"/>
                </a:lnTo>
                <a:lnTo>
                  <a:pt x="704277" y="789894"/>
                </a:lnTo>
                <a:lnTo>
                  <a:pt x="737109" y="750211"/>
                </a:lnTo>
                <a:lnTo>
                  <a:pt x="749271" y="706140"/>
                </a:lnTo>
                <a:lnTo>
                  <a:pt x="767763" y="686051"/>
                </a:lnTo>
                <a:lnTo>
                  <a:pt x="780982" y="663908"/>
                </a:lnTo>
                <a:lnTo>
                  <a:pt x="788918" y="639728"/>
                </a:lnTo>
                <a:lnTo>
                  <a:pt x="791566" y="613526"/>
                </a:lnTo>
                <a:lnTo>
                  <a:pt x="791362" y="605971"/>
                </a:lnTo>
                <a:lnTo>
                  <a:pt x="790751" y="598846"/>
                </a:lnTo>
                <a:lnTo>
                  <a:pt x="789732" y="592145"/>
                </a:lnTo>
                <a:lnTo>
                  <a:pt x="788306" y="585859"/>
                </a:lnTo>
                <a:lnTo>
                  <a:pt x="801800" y="567698"/>
                </a:lnTo>
                <a:lnTo>
                  <a:pt x="811439" y="548088"/>
                </a:lnTo>
                <a:lnTo>
                  <a:pt x="817222" y="527052"/>
                </a:lnTo>
                <a:lnTo>
                  <a:pt x="819149" y="504613"/>
                </a:lnTo>
                <a:lnTo>
                  <a:pt x="817222" y="482188"/>
                </a:lnTo>
                <a:lnTo>
                  <a:pt x="811439" y="461189"/>
                </a:lnTo>
                <a:lnTo>
                  <a:pt x="801800" y="441633"/>
                </a:lnTo>
                <a:lnTo>
                  <a:pt x="788306" y="423533"/>
                </a:lnTo>
                <a:lnTo>
                  <a:pt x="789732" y="417200"/>
                </a:lnTo>
                <a:lnTo>
                  <a:pt x="790751" y="410483"/>
                </a:lnTo>
                <a:lnTo>
                  <a:pt x="791362" y="403375"/>
                </a:lnTo>
                <a:lnTo>
                  <a:pt x="791566" y="395866"/>
                </a:lnTo>
                <a:lnTo>
                  <a:pt x="789201" y="371198"/>
                </a:lnTo>
                <a:lnTo>
                  <a:pt x="770302" y="327315"/>
                </a:lnTo>
                <a:lnTo>
                  <a:pt x="734022" y="292083"/>
                </a:lnTo>
                <a:lnTo>
                  <a:pt x="689512" y="273777"/>
                </a:lnTo>
                <a:lnTo>
                  <a:pt x="664765" y="271489"/>
                </a:lnTo>
                <a:lnTo>
                  <a:pt x="539635" y="271489"/>
                </a:lnTo>
                <a:lnTo>
                  <a:pt x="549809" y="256288"/>
                </a:lnTo>
                <a:lnTo>
                  <a:pt x="570897" y="223176"/>
                </a:lnTo>
                <a:lnTo>
                  <a:pt x="588366" y="181299"/>
                </a:lnTo>
                <a:lnTo>
                  <a:pt x="595972" y="139501"/>
                </a:lnTo>
                <a:lnTo>
                  <a:pt x="596430" y="125714"/>
                </a:lnTo>
                <a:lnTo>
                  <a:pt x="596386" y="123123"/>
                </a:lnTo>
                <a:lnTo>
                  <a:pt x="594827" y="100991"/>
                </a:lnTo>
                <a:lnTo>
                  <a:pt x="589881" y="78843"/>
                </a:lnTo>
                <a:lnTo>
                  <a:pt x="581629" y="57917"/>
                </a:lnTo>
                <a:lnTo>
                  <a:pt x="570061" y="38199"/>
                </a:lnTo>
                <a:lnTo>
                  <a:pt x="561083" y="27750"/>
                </a:lnTo>
                <a:close/>
              </a:path>
              <a:path w="819150" h="819150" extrusionOk="0">
                <a:moveTo>
                  <a:pt x="498176" y="0"/>
                </a:moveTo>
                <a:lnTo>
                  <a:pt x="456634" y="0"/>
                </a:lnTo>
                <a:lnTo>
                  <a:pt x="431401" y="4419"/>
                </a:lnTo>
                <a:lnTo>
                  <a:pt x="413378" y="17678"/>
                </a:lnTo>
                <a:lnTo>
                  <a:pt x="402564" y="39776"/>
                </a:lnTo>
                <a:lnTo>
                  <a:pt x="398959" y="70714"/>
                </a:lnTo>
                <a:lnTo>
                  <a:pt x="397923" y="81277"/>
                </a:lnTo>
                <a:lnTo>
                  <a:pt x="394811" y="93533"/>
                </a:lnTo>
                <a:lnTo>
                  <a:pt x="374066" y="138608"/>
                </a:lnTo>
                <a:lnTo>
                  <a:pt x="350228" y="173108"/>
                </a:lnTo>
                <a:lnTo>
                  <a:pt x="234042" y="310441"/>
                </a:lnTo>
                <a:lnTo>
                  <a:pt x="272219" y="310441"/>
                </a:lnTo>
                <a:lnTo>
                  <a:pt x="373109" y="192249"/>
                </a:lnTo>
                <a:lnTo>
                  <a:pt x="397231" y="159439"/>
                </a:lnTo>
                <a:lnTo>
                  <a:pt x="424849" y="91174"/>
                </a:lnTo>
                <a:lnTo>
                  <a:pt x="428298" y="55835"/>
                </a:lnTo>
                <a:lnTo>
                  <a:pt x="428298" y="49399"/>
                </a:lnTo>
                <a:lnTo>
                  <a:pt x="429719" y="43966"/>
                </a:lnTo>
                <a:lnTo>
                  <a:pt x="467500" y="27750"/>
                </a:lnTo>
                <a:lnTo>
                  <a:pt x="561083" y="27750"/>
                </a:lnTo>
                <a:lnTo>
                  <a:pt x="555691" y="21475"/>
                </a:lnTo>
                <a:lnTo>
                  <a:pt x="538914" y="9539"/>
                </a:lnTo>
                <a:lnTo>
                  <a:pt x="519740" y="2383"/>
                </a:lnTo>
                <a:lnTo>
                  <a:pt x="49817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2" name="Google Shape;372;p14"/>
          <p:cNvSpPr/>
          <p:nvPr/>
        </p:nvSpPr>
        <p:spPr>
          <a:xfrm>
            <a:off x="1788408" y="5393739"/>
            <a:ext cx="819150" cy="819150"/>
          </a:xfrm>
          <a:custGeom>
            <a:avLst/>
            <a:gdLst/>
            <a:ahLst/>
            <a:cxnLst/>
            <a:rect l="l" t="t" r="r" b="b"/>
            <a:pathLst>
              <a:path w="819150" h="819150" extrusionOk="0">
                <a:moveTo>
                  <a:pt x="234042" y="292553"/>
                </a:moveTo>
                <a:lnTo>
                  <a:pt x="0" y="292553"/>
                </a:lnTo>
                <a:lnTo>
                  <a:pt x="0" y="819149"/>
                </a:lnTo>
                <a:lnTo>
                  <a:pt x="234042" y="819149"/>
                </a:lnTo>
                <a:lnTo>
                  <a:pt x="234042" y="789894"/>
                </a:lnTo>
                <a:lnTo>
                  <a:pt x="29255" y="789894"/>
                </a:lnTo>
                <a:lnTo>
                  <a:pt x="29255" y="321808"/>
                </a:lnTo>
                <a:lnTo>
                  <a:pt x="262514" y="321808"/>
                </a:lnTo>
                <a:lnTo>
                  <a:pt x="272219" y="310441"/>
                </a:lnTo>
                <a:lnTo>
                  <a:pt x="234042" y="310441"/>
                </a:lnTo>
                <a:lnTo>
                  <a:pt x="234042" y="292553"/>
                </a:lnTo>
                <a:close/>
              </a:path>
              <a:path w="819150" h="819150" extrusionOk="0">
                <a:moveTo>
                  <a:pt x="320174" y="767158"/>
                </a:moveTo>
                <a:lnTo>
                  <a:pt x="234042" y="767158"/>
                </a:lnTo>
                <a:lnTo>
                  <a:pt x="283964" y="785886"/>
                </a:lnTo>
                <a:lnTo>
                  <a:pt x="332326" y="800445"/>
                </a:lnTo>
                <a:lnTo>
                  <a:pt x="379130" y="810839"/>
                </a:lnTo>
                <a:lnTo>
                  <a:pt x="424382" y="817072"/>
                </a:lnTo>
                <a:lnTo>
                  <a:pt x="468085" y="819149"/>
                </a:lnTo>
                <a:lnTo>
                  <a:pt x="623306" y="819149"/>
                </a:lnTo>
                <a:lnTo>
                  <a:pt x="646926" y="817113"/>
                </a:lnTo>
                <a:lnTo>
                  <a:pt x="669017" y="811010"/>
                </a:lnTo>
                <a:lnTo>
                  <a:pt x="689589" y="800848"/>
                </a:lnTo>
                <a:lnTo>
                  <a:pt x="704277" y="789894"/>
                </a:lnTo>
                <a:lnTo>
                  <a:pt x="468085" y="789894"/>
                </a:lnTo>
                <a:lnTo>
                  <a:pt x="422849" y="787717"/>
                </a:lnTo>
                <a:lnTo>
                  <a:pt x="376819" y="781188"/>
                </a:lnTo>
                <a:lnTo>
                  <a:pt x="330003" y="770305"/>
                </a:lnTo>
                <a:lnTo>
                  <a:pt x="320174" y="767158"/>
                </a:lnTo>
                <a:close/>
              </a:path>
              <a:path w="819150" h="819150" extrusionOk="0">
                <a:moveTo>
                  <a:pt x="262514" y="321808"/>
                </a:moveTo>
                <a:lnTo>
                  <a:pt x="204787" y="321808"/>
                </a:lnTo>
                <a:lnTo>
                  <a:pt x="204787" y="789894"/>
                </a:lnTo>
                <a:lnTo>
                  <a:pt x="234042" y="789894"/>
                </a:lnTo>
                <a:lnTo>
                  <a:pt x="234042" y="767158"/>
                </a:lnTo>
                <a:lnTo>
                  <a:pt x="320174" y="767158"/>
                </a:lnTo>
                <a:lnTo>
                  <a:pt x="282408" y="755068"/>
                </a:lnTo>
                <a:lnTo>
                  <a:pt x="234042" y="735479"/>
                </a:lnTo>
                <a:lnTo>
                  <a:pt x="234042" y="355159"/>
                </a:lnTo>
                <a:lnTo>
                  <a:pt x="262514" y="321808"/>
                </a:lnTo>
                <a:close/>
              </a:path>
              <a:path w="819150" h="819150" extrusionOk="0">
                <a:moveTo>
                  <a:pt x="561083" y="27750"/>
                </a:moveTo>
                <a:lnTo>
                  <a:pt x="474103" y="27750"/>
                </a:lnTo>
                <a:lnTo>
                  <a:pt x="491991" y="28837"/>
                </a:lnTo>
                <a:lnTo>
                  <a:pt x="497006" y="29088"/>
                </a:lnTo>
                <a:lnTo>
                  <a:pt x="498093" y="29088"/>
                </a:lnTo>
                <a:lnTo>
                  <a:pt x="513798" y="30968"/>
                </a:lnTo>
                <a:lnTo>
                  <a:pt x="549332" y="59179"/>
                </a:lnTo>
                <a:lnTo>
                  <a:pt x="566105" y="107031"/>
                </a:lnTo>
                <a:lnTo>
                  <a:pt x="567185" y="125714"/>
                </a:lnTo>
                <a:lnTo>
                  <a:pt x="566985" y="134617"/>
                </a:lnTo>
                <a:lnTo>
                  <a:pt x="561267" y="172940"/>
                </a:lnTo>
                <a:lnTo>
                  <a:pt x="543757" y="211807"/>
                </a:lnTo>
                <a:lnTo>
                  <a:pt x="522699" y="246706"/>
                </a:lnTo>
                <a:lnTo>
                  <a:pt x="499147" y="279632"/>
                </a:lnTo>
                <a:lnTo>
                  <a:pt x="492524" y="288886"/>
                </a:lnTo>
                <a:lnTo>
                  <a:pt x="487578" y="295898"/>
                </a:lnTo>
                <a:lnTo>
                  <a:pt x="484301" y="300661"/>
                </a:lnTo>
                <a:lnTo>
                  <a:pt x="664681" y="300661"/>
                </a:lnTo>
                <a:lnTo>
                  <a:pt x="683927" y="302403"/>
                </a:lnTo>
                <a:lnTo>
                  <a:pt x="733389" y="328662"/>
                </a:lnTo>
                <a:lnTo>
                  <a:pt x="760425" y="376891"/>
                </a:lnTo>
                <a:lnTo>
                  <a:pt x="762227" y="395699"/>
                </a:lnTo>
                <a:lnTo>
                  <a:pt x="761759" y="404945"/>
                </a:lnTo>
                <a:lnTo>
                  <a:pt x="760367" y="413994"/>
                </a:lnTo>
                <a:lnTo>
                  <a:pt x="758066" y="422840"/>
                </a:lnTo>
                <a:lnTo>
                  <a:pt x="754871" y="431474"/>
                </a:lnTo>
                <a:lnTo>
                  <a:pt x="770169" y="446722"/>
                </a:lnTo>
                <a:lnTo>
                  <a:pt x="781086" y="464000"/>
                </a:lnTo>
                <a:lnTo>
                  <a:pt x="787631" y="483299"/>
                </a:lnTo>
                <a:lnTo>
                  <a:pt x="789811" y="504613"/>
                </a:lnTo>
                <a:lnTo>
                  <a:pt x="787631" y="525926"/>
                </a:lnTo>
                <a:lnTo>
                  <a:pt x="781086" y="545225"/>
                </a:lnTo>
                <a:lnTo>
                  <a:pt x="770169" y="562503"/>
                </a:lnTo>
                <a:lnTo>
                  <a:pt x="754871" y="577751"/>
                </a:lnTo>
                <a:lnTo>
                  <a:pt x="758101" y="586385"/>
                </a:lnTo>
                <a:lnTo>
                  <a:pt x="760398" y="595231"/>
                </a:lnTo>
                <a:lnTo>
                  <a:pt x="761771" y="604281"/>
                </a:lnTo>
                <a:lnTo>
                  <a:pt x="762227" y="613526"/>
                </a:lnTo>
                <a:lnTo>
                  <a:pt x="759591" y="636691"/>
                </a:lnTo>
                <a:lnTo>
                  <a:pt x="751674" y="657420"/>
                </a:lnTo>
                <a:lnTo>
                  <a:pt x="738459" y="675718"/>
                </a:lnTo>
                <a:lnTo>
                  <a:pt x="719932" y="691596"/>
                </a:lnTo>
                <a:lnTo>
                  <a:pt x="720768" y="694856"/>
                </a:lnTo>
                <a:lnTo>
                  <a:pt x="705652" y="747175"/>
                </a:lnTo>
                <a:lnTo>
                  <a:pt x="677329" y="774131"/>
                </a:lnTo>
                <a:lnTo>
                  <a:pt x="623306" y="789894"/>
                </a:lnTo>
                <a:lnTo>
                  <a:pt x="704277" y="789894"/>
                </a:lnTo>
                <a:lnTo>
                  <a:pt x="737109" y="750211"/>
                </a:lnTo>
                <a:lnTo>
                  <a:pt x="749271" y="706140"/>
                </a:lnTo>
                <a:lnTo>
                  <a:pt x="767763" y="686051"/>
                </a:lnTo>
                <a:lnTo>
                  <a:pt x="780982" y="663908"/>
                </a:lnTo>
                <a:lnTo>
                  <a:pt x="788918" y="639728"/>
                </a:lnTo>
                <a:lnTo>
                  <a:pt x="791566" y="613526"/>
                </a:lnTo>
                <a:lnTo>
                  <a:pt x="791362" y="605971"/>
                </a:lnTo>
                <a:lnTo>
                  <a:pt x="790751" y="598846"/>
                </a:lnTo>
                <a:lnTo>
                  <a:pt x="789732" y="592145"/>
                </a:lnTo>
                <a:lnTo>
                  <a:pt x="788306" y="585859"/>
                </a:lnTo>
                <a:lnTo>
                  <a:pt x="801800" y="567698"/>
                </a:lnTo>
                <a:lnTo>
                  <a:pt x="811439" y="548088"/>
                </a:lnTo>
                <a:lnTo>
                  <a:pt x="817222" y="527052"/>
                </a:lnTo>
                <a:lnTo>
                  <a:pt x="819149" y="504613"/>
                </a:lnTo>
                <a:lnTo>
                  <a:pt x="817222" y="482188"/>
                </a:lnTo>
                <a:lnTo>
                  <a:pt x="811439" y="461189"/>
                </a:lnTo>
                <a:lnTo>
                  <a:pt x="801800" y="441633"/>
                </a:lnTo>
                <a:lnTo>
                  <a:pt x="788306" y="423533"/>
                </a:lnTo>
                <a:lnTo>
                  <a:pt x="789732" y="417200"/>
                </a:lnTo>
                <a:lnTo>
                  <a:pt x="790751" y="410483"/>
                </a:lnTo>
                <a:lnTo>
                  <a:pt x="791362" y="403375"/>
                </a:lnTo>
                <a:lnTo>
                  <a:pt x="791566" y="395866"/>
                </a:lnTo>
                <a:lnTo>
                  <a:pt x="789201" y="371198"/>
                </a:lnTo>
                <a:lnTo>
                  <a:pt x="770302" y="327315"/>
                </a:lnTo>
                <a:lnTo>
                  <a:pt x="734022" y="292083"/>
                </a:lnTo>
                <a:lnTo>
                  <a:pt x="689512" y="273777"/>
                </a:lnTo>
                <a:lnTo>
                  <a:pt x="664765" y="271489"/>
                </a:lnTo>
                <a:lnTo>
                  <a:pt x="539635" y="271489"/>
                </a:lnTo>
                <a:lnTo>
                  <a:pt x="549809" y="256288"/>
                </a:lnTo>
                <a:lnTo>
                  <a:pt x="570897" y="223176"/>
                </a:lnTo>
                <a:lnTo>
                  <a:pt x="588366" y="181299"/>
                </a:lnTo>
                <a:lnTo>
                  <a:pt x="595972" y="139501"/>
                </a:lnTo>
                <a:lnTo>
                  <a:pt x="596430" y="125714"/>
                </a:lnTo>
                <a:lnTo>
                  <a:pt x="596386" y="123123"/>
                </a:lnTo>
                <a:lnTo>
                  <a:pt x="594827" y="100991"/>
                </a:lnTo>
                <a:lnTo>
                  <a:pt x="589881" y="78843"/>
                </a:lnTo>
                <a:lnTo>
                  <a:pt x="581629" y="57917"/>
                </a:lnTo>
                <a:lnTo>
                  <a:pt x="570061" y="38199"/>
                </a:lnTo>
                <a:lnTo>
                  <a:pt x="561083" y="27750"/>
                </a:lnTo>
                <a:close/>
              </a:path>
              <a:path w="819150" h="819150" extrusionOk="0">
                <a:moveTo>
                  <a:pt x="498176" y="0"/>
                </a:moveTo>
                <a:lnTo>
                  <a:pt x="456634" y="0"/>
                </a:lnTo>
                <a:lnTo>
                  <a:pt x="431401" y="4419"/>
                </a:lnTo>
                <a:lnTo>
                  <a:pt x="413378" y="17678"/>
                </a:lnTo>
                <a:lnTo>
                  <a:pt x="402564" y="39776"/>
                </a:lnTo>
                <a:lnTo>
                  <a:pt x="398959" y="70714"/>
                </a:lnTo>
                <a:lnTo>
                  <a:pt x="397923" y="81277"/>
                </a:lnTo>
                <a:lnTo>
                  <a:pt x="394811" y="93533"/>
                </a:lnTo>
                <a:lnTo>
                  <a:pt x="374066" y="138608"/>
                </a:lnTo>
                <a:lnTo>
                  <a:pt x="350228" y="173108"/>
                </a:lnTo>
                <a:lnTo>
                  <a:pt x="234042" y="310441"/>
                </a:lnTo>
                <a:lnTo>
                  <a:pt x="272219" y="310441"/>
                </a:lnTo>
                <a:lnTo>
                  <a:pt x="373109" y="192249"/>
                </a:lnTo>
                <a:lnTo>
                  <a:pt x="397231" y="159439"/>
                </a:lnTo>
                <a:lnTo>
                  <a:pt x="424849" y="91174"/>
                </a:lnTo>
                <a:lnTo>
                  <a:pt x="428298" y="55835"/>
                </a:lnTo>
                <a:lnTo>
                  <a:pt x="428298" y="49399"/>
                </a:lnTo>
                <a:lnTo>
                  <a:pt x="429719" y="43966"/>
                </a:lnTo>
                <a:lnTo>
                  <a:pt x="467500" y="27750"/>
                </a:lnTo>
                <a:lnTo>
                  <a:pt x="561083" y="27750"/>
                </a:lnTo>
                <a:lnTo>
                  <a:pt x="555691" y="21475"/>
                </a:lnTo>
                <a:lnTo>
                  <a:pt x="538914" y="9539"/>
                </a:lnTo>
                <a:lnTo>
                  <a:pt x="519740" y="2383"/>
                </a:lnTo>
                <a:lnTo>
                  <a:pt x="498176" y="0"/>
                </a:lnTo>
                <a:close/>
              </a:path>
            </a:pathLst>
          </a:custGeom>
          <a:solidFill>
            <a:srgbClr val="3333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3" name="Google Shape;373;p14"/>
          <p:cNvSpPr txBox="1"/>
          <p:nvPr/>
        </p:nvSpPr>
        <p:spPr>
          <a:xfrm>
            <a:off x="3539405" y="5587258"/>
            <a:ext cx="11695151" cy="478957"/>
          </a:xfrm>
          <a:prstGeom prst="rect">
            <a:avLst/>
          </a:prstGeom>
          <a:noFill/>
          <a:ln>
            <a:noFill/>
          </a:ln>
        </p:spPr>
        <p:txBody>
          <a:bodyPr spcFirstLastPara="1" wrap="square" lIns="0" tIns="17125" rIns="0" bIns="0" anchor="t" anchorCtr="0">
            <a:spAutoFit/>
          </a:bodyPr>
          <a:lstStyle/>
          <a:p>
            <a:pPr marL="1270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333333"/>
                </a:solidFill>
                <a:latin typeface="Arial"/>
                <a:ea typeface="Arial"/>
                <a:cs typeface="Arial"/>
                <a:sym typeface="Arial"/>
              </a:rPr>
              <a:t>The full fall semester in the last year before you retire.</a:t>
            </a:r>
            <a:endParaRPr sz="3000" b="0" i="0" u="none" strike="noStrike" cap="none">
              <a:solidFill>
                <a:srgbClr val="000000"/>
              </a:solidFill>
              <a:latin typeface="Arial"/>
              <a:ea typeface="Arial"/>
              <a:cs typeface="Arial"/>
              <a:sym typeface="Arial"/>
            </a:endParaRPr>
          </a:p>
        </p:txBody>
      </p:sp>
      <p:sp>
        <p:nvSpPr>
          <p:cNvPr id="374" name="Google Shape;374;p14"/>
          <p:cNvSpPr txBox="1"/>
          <p:nvPr/>
        </p:nvSpPr>
        <p:spPr>
          <a:xfrm>
            <a:off x="3539405" y="7197162"/>
            <a:ext cx="12148820" cy="1816646"/>
          </a:xfrm>
          <a:prstGeom prst="rect">
            <a:avLst/>
          </a:prstGeom>
          <a:noFill/>
          <a:ln>
            <a:noFill/>
          </a:ln>
        </p:spPr>
        <p:txBody>
          <a:bodyPr spcFirstLastPara="1" wrap="square" lIns="0" tIns="125725" rIns="0" bIns="0" anchor="t" anchorCtr="0">
            <a:spAutoFit/>
          </a:bodyPr>
          <a:lstStyle/>
          <a:p>
            <a:pPr marL="1270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333333"/>
                </a:solidFill>
                <a:latin typeface="Arial"/>
                <a:ea typeface="Arial"/>
                <a:cs typeface="Arial"/>
                <a:sym typeface="Arial"/>
              </a:rPr>
              <a:t>TRS compensation is computed on the same basis</a:t>
            </a:r>
            <a:endParaRPr sz="3000" b="0" i="0" u="none" strike="noStrike" cap="none">
              <a:solidFill>
                <a:srgbClr val="000000"/>
              </a:solidFill>
              <a:latin typeface="Arial"/>
              <a:ea typeface="Arial"/>
              <a:cs typeface="Arial"/>
              <a:sym typeface="Arial"/>
            </a:endParaRPr>
          </a:p>
          <a:p>
            <a:pPr marL="963294" marR="5080" lvl="0" indent="-457200" algn="l" rtl="0">
              <a:lnSpc>
                <a:spcPct val="133300"/>
              </a:lnSpc>
              <a:spcBef>
                <a:spcPts val="0"/>
              </a:spcBef>
              <a:spcAft>
                <a:spcPts val="0"/>
              </a:spcAft>
              <a:buClr>
                <a:srgbClr val="000000"/>
              </a:buClr>
              <a:buSzPts val="3000"/>
              <a:buFont typeface="Arial"/>
              <a:buChar char="•"/>
            </a:pPr>
            <a:r>
              <a:rPr lang="en-US" sz="3000" b="0" i="0" u="none" strike="noStrike" cap="none">
                <a:solidFill>
                  <a:srgbClr val="333333"/>
                </a:solidFill>
                <a:latin typeface="Arial"/>
                <a:ea typeface="Arial"/>
                <a:cs typeface="Arial"/>
                <a:sym typeface="Arial"/>
              </a:rPr>
              <a:t>Exception for 7/1 12-month employee in last year of employment – look back to 7/1 of previous year</a:t>
            </a:r>
            <a:endParaRPr sz="3000" b="0" i="0" u="none" strike="noStrike" cap="none">
              <a:solidFill>
                <a:srgbClr val="000000"/>
              </a:solidFill>
              <a:latin typeface="Arial"/>
              <a:ea typeface="Arial"/>
              <a:cs typeface="Arial"/>
              <a:sym typeface="Arial"/>
            </a:endParaRPr>
          </a:p>
        </p:txBody>
      </p:sp>
      <p:sp>
        <p:nvSpPr>
          <p:cNvPr id="375" name="Google Shape;375;p14"/>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79"/>
        <p:cNvGrpSpPr/>
        <p:nvPr/>
      </p:nvGrpSpPr>
      <p:grpSpPr>
        <a:xfrm>
          <a:off x="0" y="0"/>
          <a:ext cx="0" cy="0"/>
          <a:chOff x="0" y="0"/>
          <a:chExt cx="0" cy="0"/>
        </a:xfrm>
      </p:grpSpPr>
      <p:pic>
        <p:nvPicPr>
          <p:cNvPr id="380" name="Google Shape;380;p15"/>
          <p:cNvPicPr preferRelativeResize="0"/>
          <p:nvPr/>
        </p:nvPicPr>
        <p:blipFill rotWithShape="1">
          <a:blip r:embed="rId3">
            <a:alphaModFix/>
          </a:blip>
          <a:srcRect/>
          <a:stretch/>
        </p:blipFill>
        <p:spPr>
          <a:xfrm>
            <a:off x="11094805" y="1073952"/>
            <a:ext cx="6515100" cy="8229599"/>
          </a:xfrm>
          <a:prstGeom prst="rect">
            <a:avLst/>
          </a:prstGeom>
          <a:noFill/>
          <a:ln>
            <a:noFill/>
          </a:ln>
        </p:spPr>
      </p:pic>
      <p:sp>
        <p:nvSpPr>
          <p:cNvPr id="381" name="Google Shape;381;p15"/>
          <p:cNvSpPr/>
          <p:nvPr/>
        </p:nvSpPr>
        <p:spPr>
          <a:xfrm>
            <a:off x="0" y="3"/>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2" name="Google Shape;382;p15"/>
          <p:cNvSpPr/>
          <p:nvPr/>
        </p:nvSpPr>
        <p:spPr>
          <a:xfrm>
            <a:off x="16123925" y="8193371"/>
            <a:ext cx="1704975" cy="1704975"/>
          </a:xfrm>
          <a:custGeom>
            <a:avLst/>
            <a:gdLst/>
            <a:ahLst/>
            <a:cxnLst/>
            <a:rect l="l" t="t" r="r" b="b"/>
            <a:pathLst>
              <a:path w="1704975" h="1704975" extrusionOk="0">
                <a:moveTo>
                  <a:pt x="900658" y="1349"/>
                </a:moveTo>
                <a:lnTo>
                  <a:pt x="803930" y="1349"/>
                </a:lnTo>
                <a:lnTo>
                  <a:pt x="852294" y="0"/>
                </a:lnTo>
                <a:lnTo>
                  <a:pt x="900658" y="1349"/>
                </a:lnTo>
                <a:close/>
              </a:path>
              <a:path w="1704975" h="1704975" extrusionOk="0">
                <a:moveTo>
                  <a:pt x="852294" y="1704591"/>
                </a:moveTo>
                <a:lnTo>
                  <a:pt x="803930" y="1703242"/>
                </a:lnTo>
                <a:lnTo>
                  <a:pt x="756274" y="1699242"/>
                </a:lnTo>
                <a:lnTo>
                  <a:pt x="709397" y="1692664"/>
                </a:lnTo>
                <a:lnTo>
                  <a:pt x="663372" y="1683580"/>
                </a:lnTo>
                <a:lnTo>
                  <a:pt x="618271" y="1672060"/>
                </a:lnTo>
                <a:lnTo>
                  <a:pt x="574165" y="1658179"/>
                </a:lnTo>
                <a:lnTo>
                  <a:pt x="531127" y="1642006"/>
                </a:lnTo>
                <a:lnTo>
                  <a:pt x="489228" y="1623615"/>
                </a:lnTo>
                <a:lnTo>
                  <a:pt x="448541" y="1603077"/>
                </a:lnTo>
                <a:lnTo>
                  <a:pt x="409137" y="1580464"/>
                </a:lnTo>
                <a:lnTo>
                  <a:pt x="371088" y="1555848"/>
                </a:lnTo>
                <a:lnTo>
                  <a:pt x="334467" y="1529302"/>
                </a:lnTo>
                <a:lnTo>
                  <a:pt x="299345" y="1500896"/>
                </a:lnTo>
                <a:lnTo>
                  <a:pt x="265794" y="1470704"/>
                </a:lnTo>
                <a:lnTo>
                  <a:pt x="233886" y="1438796"/>
                </a:lnTo>
                <a:lnTo>
                  <a:pt x="203694" y="1405245"/>
                </a:lnTo>
                <a:lnTo>
                  <a:pt x="175288" y="1370123"/>
                </a:lnTo>
                <a:lnTo>
                  <a:pt x="148742" y="1333502"/>
                </a:lnTo>
                <a:lnTo>
                  <a:pt x="124126" y="1295453"/>
                </a:lnTo>
                <a:lnTo>
                  <a:pt x="101513" y="1256049"/>
                </a:lnTo>
                <a:lnTo>
                  <a:pt x="80975" y="1215362"/>
                </a:lnTo>
                <a:lnTo>
                  <a:pt x="62584" y="1173463"/>
                </a:lnTo>
                <a:lnTo>
                  <a:pt x="46411" y="1130425"/>
                </a:lnTo>
                <a:lnTo>
                  <a:pt x="32529" y="1086319"/>
                </a:lnTo>
                <a:lnTo>
                  <a:pt x="21010" y="1041218"/>
                </a:lnTo>
                <a:lnTo>
                  <a:pt x="11926" y="995193"/>
                </a:lnTo>
                <a:lnTo>
                  <a:pt x="5348" y="948316"/>
                </a:lnTo>
                <a:lnTo>
                  <a:pt x="1348" y="900660"/>
                </a:lnTo>
                <a:lnTo>
                  <a:pt x="0" y="852267"/>
                </a:lnTo>
                <a:lnTo>
                  <a:pt x="1348" y="803931"/>
                </a:lnTo>
                <a:lnTo>
                  <a:pt x="5348" y="756275"/>
                </a:lnTo>
                <a:lnTo>
                  <a:pt x="11926" y="709398"/>
                </a:lnTo>
                <a:lnTo>
                  <a:pt x="21010" y="663373"/>
                </a:lnTo>
                <a:lnTo>
                  <a:pt x="32529" y="618272"/>
                </a:lnTo>
                <a:lnTo>
                  <a:pt x="46411" y="574166"/>
                </a:lnTo>
                <a:lnTo>
                  <a:pt x="62584" y="531128"/>
                </a:lnTo>
                <a:lnTo>
                  <a:pt x="80975" y="489229"/>
                </a:lnTo>
                <a:lnTo>
                  <a:pt x="101513" y="448542"/>
                </a:lnTo>
                <a:lnTo>
                  <a:pt x="124126" y="409138"/>
                </a:lnTo>
                <a:lnTo>
                  <a:pt x="148742" y="371089"/>
                </a:lnTo>
                <a:lnTo>
                  <a:pt x="175288" y="334468"/>
                </a:lnTo>
                <a:lnTo>
                  <a:pt x="203694" y="299346"/>
                </a:lnTo>
                <a:lnTo>
                  <a:pt x="233886" y="265795"/>
                </a:lnTo>
                <a:lnTo>
                  <a:pt x="265794" y="233887"/>
                </a:lnTo>
                <a:lnTo>
                  <a:pt x="299345" y="203694"/>
                </a:lnTo>
                <a:lnTo>
                  <a:pt x="334467" y="175289"/>
                </a:lnTo>
                <a:lnTo>
                  <a:pt x="371088" y="148742"/>
                </a:lnTo>
                <a:lnTo>
                  <a:pt x="409137" y="124127"/>
                </a:lnTo>
                <a:lnTo>
                  <a:pt x="448541" y="101514"/>
                </a:lnTo>
                <a:lnTo>
                  <a:pt x="489228" y="80976"/>
                </a:lnTo>
                <a:lnTo>
                  <a:pt x="531127" y="62584"/>
                </a:lnTo>
                <a:lnTo>
                  <a:pt x="574165" y="46412"/>
                </a:lnTo>
                <a:lnTo>
                  <a:pt x="618271" y="32530"/>
                </a:lnTo>
                <a:lnTo>
                  <a:pt x="663372" y="21011"/>
                </a:lnTo>
                <a:lnTo>
                  <a:pt x="709397" y="11926"/>
                </a:lnTo>
                <a:lnTo>
                  <a:pt x="756274" y="5348"/>
                </a:lnTo>
                <a:lnTo>
                  <a:pt x="803930" y="1349"/>
                </a:lnTo>
                <a:lnTo>
                  <a:pt x="900658" y="1349"/>
                </a:lnTo>
                <a:lnTo>
                  <a:pt x="948315" y="5348"/>
                </a:lnTo>
                <a:lnTo>
                  <a:pt x="995192" y="11926"/>
                </a:lnTo>
                <a:lnTo>
                  <a:pt x="1041217" y="21011"/>
                </a:lnTo>
                <a:lnTo>
                  <a:pt x="1086318" y="32530"/>
                </a:lnTo>
                <a:lnTo>
                  <a:pt x="1130424" y="46412"/>
                </a:lnTo>
                <a:lnTo>
                  <a:pt x="1173462" y="62584"/>
                </a:lnTo>
                <a:lnTo>
                  <a:pt x="1215361" y="80976"/>
                </a:lnTo>
                <a:lnTo>
                  <a:pt x="1256048" y="101514"/>
                </a:lnTo>
                <a:lnTo>
                  <a:pt x="1295452" y="124127"/>
                </a:lnTo>
                <a:lnTo>
                  <a:pt x="1333501" y="148742"/>
                </a:lnTo>
                <a:lnTo>
                  <a:pt x="1370122" y="175289"/>
                </a:lnTo>
                <a:lnTo>
                  <a:pt x="1405244" y="203694"/>
                </a:lnTo>
                <a:lnTo>
                  <a:pt x="1438795" y="233887"/>
                </a:lnTo>
                <a:lnTo>
                  <a:pt x="1470703" y="265795"/>
                </a:lnTo>
                <a:lnTo>
                  <a:pt x="1500896" y="299346"/>
                </a:lnTo>
                <a:lnTo>
                  <a:pt x="1529302" y="334468"/>
                </a:lnTo>
                <a:lnTo>
                  <a:pt x="1555848" y="371089"/>
                </a:lnTo>
                <a:lnTo>
                  <a:pt x="1580464" y="409138"/>
                </a:lnTo>
                <a:lnTo>
                  <a:pt x="1603077" y="448542"/>
                </a:lnTo>
                <a:lnTo>
                  <a:pt x="1623615" y="489229"/>
                </a:lnTo>
                <a:lnTo>
                  <a:pt x="1642006" y="531128"/>
                </a:lnTo>
                <a:lnTo>
                  <a:pt x="1658179" y="574166"/>
                </a:lnTo>
                <a:lnTo>
                  <a:pt x="1672060" y="618272"/>
                </a:lnTo>
                <a:lnTo>
                  <a:pt x="1683580" y="663373"/>
                </a:lnTo>
                <a:lnTo>
                  <a:pt x="1692664" y="709398"/>
                </a:lnTo>
                <a:lnTo>
                  <a:pt x="1699242" y="756275"/>
                </a:lnTo>
                <a:lnTo>
                  <a:pt x="1703242" y="803931"/>
                </a:lnTo>
                <a:lnTo>
                  <a:pt x="1704590" y="852296"/>
                </a:lnTo>
                <a:lnTo>
                  <a:pt x="1703242" y="900660"/>
                </a:lnTo>
                <a:lnTo>
                  <a:pt x="1699242" y="948316"/>
                </a:lnTo>
                <a:lnTo>
                  <a:pt x="1692664" y="995193"/>
                </a:lnTo>
                <a:lnTo>
                  <a:pt x="1683580" y="1041218"/>
                </a:lnTo>
                <a:lnTo>
                  <a:pt x="1672060" y="1086319"/>
                </a:lnTo>
                <a:lnTo>
                  <a:pt x="1658179" y="1130425"/>
                </a:lnTo>
                <a:lnTo>
                  <a:pt x="1642006" y="1173463"/>
                </a:lnTo>
                <a:lnTo>
                  <a:pt x="1623615" y="1215362"/>
                </a:lnTo>
                <a:lnTo>
                  <a:pt x="1603077" y="1256049"/>
                </a:lnTo>
                <a:lnTo>
                  <a:pt x="1580464" y="1295453"/>
                </a:lnTo>
                <a:lnTo>
                  <a:pt x="1555848" y="1333502"/>
                </a:lnTo>
                <a:lnTo>
                  <a:pt x="1529302" y="1370123"/>
                </a:lnTo>
                <a:lnTo>
                  <a:pt x="1500896" y="1405245"/>
                </a:lnTo>
                <a:lnTo>
                  <a:pt x="1470703" y="1438796"/>
                </a:lnTo>
                <a:lnTo>
                  <a:pt x="1438795" y="1470704"/>
                </a:lnTo>
                <a:lnTo>
                  <a:pt x="1405244" y="1500896"/>
                </a:lnTo>
                <a:lnTo>
                  <a:pt x="1370122" y="1529302"/>
                </a:lnTo>
                <a:lnTo>
                  <a:pt x="1333501" y="1555848"/>
                </a:lnTo>
                <a:lnTo>
                  <a:pt x="1295452" y="1580464"/>
                </a:lnTo>
                <a:lnTo>
                  <a:pt x="1256048" y="1603077"/>
                </a:lnTo>
                <a:lnTo>
                  <a:pt x="1215361" y="1623615"/>
                </a:lnTo>
                <a:lnTo>
                  <a:pt x="1173462" y="1642006"/>
                </a:lnTo>
                <a:lnTo>
                  <a:pt x="1130424" y="1658179"/>
                </a:lnTo>
                <a:lnTo>
                  <a:pt x="1086318" y="1672060"/>
                </a:lnTo>
                <a:lnTo>
                  <a:pt x="1041217" y="1683580"/>
                </a:lnTo>
                <a:lnTo>
                  <a:pt x="995192" y="1692664"/>
                </a:lnTo>
                <a:lnTo>
                  <a:pt x="948315" y="1699242"/>
                </a:lnTo>
                <a:lnTo>
                  <a:pt x="900658" y="1703242"/>
                </a:lnTo>
                <a:lnTo>
                  <a:pt x="852294" y="1704591"/>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3" name="Google Shape;383;p15"/>
          <p:cNvSpPr/>
          <p:nvPr/>
        </p:nvSpPr>
        <p:spPr>
          <a:xfrm>
            <a:off x="1028700" y="6172203"/>
            <a:ext cx="7901940" cy="3086100"/>
          </a:xfrm>
          <a:custGeom>
            <a:avLst/>
            <a:gdLst/>
            <a:ahLst/>
            <a:cxnLst/>
            <a:rect l="l" t="t" r="r" b="b"/>
            <a:pathLst>
              <a:path w="7901940" h="3086100" extrusionOk="0">
                <a:moveTo>
                  <a:pt x="7415791" y="3086099"/>
                </a:moveTo>
                <a:lnTo>
                  <a:pt x="485766" y="3086099"/>
                </a:lnTo>
                <a:lnTo>
                  <a:pt x="437762" y="3083722"/>
                </a:lnTo>
                <a:lnTo>
                  <a:pt x="390562" y="3076679"/>
                </a:lnTo>
                <a:lnTo>
                  <a:pt x="344494" y="3065102"/>
                </a:lnTo>
                <a:lnTo>
                  <a:pt x="299877" y="3049122"/>
                </a:lnTo>
                <a:lnTo>
                  <a:pt x="257028" y="3028872"/>
                </a:lnTo>
                <a:lnTo>
                  <a:pt x="216266" y="3004484"/>
                </a:lnTo>
                <a:lnTo>
                  <a:pt x="177911" y="2976089"/>
                </a:lnTo>
                <a:lnTo>
                  <a:pt x="142280" y="2943820"/>
                </a:lnTo>
                <a:lnTo>
                  <a:pt x="110010" y="2908189"/>
                </a:lnTo>
                <a:lnTo>
                  <a:pt x="81615" y="2869833"/>
                </a:lnTo>
                <a:lnTo>
                  <a:pt x="57227" y="2829072"/>
                </a:lnTo>
                <a:lnTo>
                  <a:pt x="36977" y="2786223"/>
                </a:lnTo>
                <a:lnTo>
                  <a:pt x="20997" y="2741605"/>
                </a:lnTo>
                <a:lnTo>
                  <a:pt x="9420" y="2695537"/>
                </a:lnTo>
                <a:lnTo>
                  <a:pt x="2377" y="2648337"/>
                </a:lnTo>
                <a:lnTo>
                  <a:pt x="0" y="2600325"/>
                </a:lnTo>
                <a:lnTo>
                  <a:pt x="0" y="485775"/>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7" y="36977"/>
                </a:lnTo>
                <a:lnTo>
                  <a:pt x="344494" y="20997"/>
                </a:lnTo>
                <a:lnTo>
                  <a:pt x="390562" y="9420"/>
                </a:lnTo>
                <a:lnTo>
                  <a:pt x="437762" y="2377"/>
                </a:lnTo>
                <a:lnTo>
                  <a:pt x="485775" y="0"/>
                </a:lnTo>
                <a:lnTo>
                  <a:pt x="7415782" y="0"/>
                </a:lnTo>
                <a:lnTo>
                  <a:pt x="7463795" y="2377"/>
                </a:lnTo>
                <a:lnTo>
                  <a:pt x="7510995" y="9420"/>
                </a:lnTo>
                <a:lnTo>
                  <a:pt x="7557062" y="20997"/>
                </a:lnTo>
                <a:lnTo>
                  <a:pt x="7601680" y="36977"/>
                </a:lnTo>
                <a:lnTo>
                  <a:pt x="7644529" y="57227"/>
                </a:lnTo>
                <a:lnTo>
                  <a:pt x="7685290" y="81615"/>
                </a:lnTo>
                <a:lnTo>
                  <a:pt x="7723646" y="110010"/>
                </a:lnTo>
                <a:lnTo>
                  <a:pt x="7759277" y="142280"/>
                </a:lnTo>
                <a:lnTo>
                  <a:pt x="7791547" y="177911"/>
                </a:lnTo>
                <a:lnTo>
                  <a:pt x="7819942" y="216266"/>
                </a:lnTo>
                <a:lnTo>
                  <a:pt x="7844330" y="257028"/>
                </a:lnTo>
                <a:lnTo>
                  <a:pt x="7864580" y="299876"/>
                </a:lnTo>
                <a:lnTo>
                  <a:pt x="7880560" y="344494"/>
                </a:lnTo>
                <a:lnTo>
                  <a:pt x="7892137" y="390562"/>
                </a:lnTo>
                <a:lnTo>
                  <a:pt x="7899180" y="437762"/>
                </a:lnTo>
                <a:lnTo>
                  <a:pt x="7901557" y="485775"/>
                </a:lnTo>
                <a:lnTo>
                  <a:pt x="7901557" y="2600325"/>
                </a:lnTo>
                <a:lnTo>
                  <a:pt x="7899180" y="2648337"/>
                </a:lnTo>
                <a:lnTo>
                  <a:pt x="7892137" y="2695537"/>
                </a:lnTo>
                <a:lnTo>
                  <a:pt x="7880560" y="2741605"/>
                </a:lnTo>
                <a:lnTo>
                  <a:pt x="7864580" y="2786223"/>
                </a:lnTo>
                <a:lnTo>
                  <a:pt x="7844330" y="2829072"/>
                </a:lnTo>
                <a:lnTo>
                  <a:pt x="7819942" y="2869833"/>
                </a:lnTo>
                <a:lnTo>
                  <a:pt x="7791547" y="2908189"/>
                </a:lnTo>
                <a:lnTo>
                  <a:pt x="7759277" y="2943820"/>
                </a:lnTo>
                <a:lnTo>
                  <a:pt x="7723646" y="2976089"/>
                </a:lnTo>
                <a:lnTo>
                  <a:pt x="7685290" y="3004484"/>
                </a:lnTo>
                <a:lnTo>
                  <a:pt x="7644529" y="3028872"/>
                </a:lnTo>
                <a:lnTo>
                  <a:pt x="7601680" y="3049122"/>
                </a:lnTo>
                <a:lnTo>
                  <a:pt x="7557062" y="3065102"/>
                </a:lnTo>
                <a:lnTo>
                  <a:pt x="7510995" y="3076679"/>
                </a:lnTo>
                <a:lnTo>
                  <a:pt x="7463795" y="3083722"/>
                </a:lnTo>
                <a:lnTo>
                  <a:pt x="7415791" y="3086099"/>
                </a:lnTo>
                <a:close/>
              </a:path>
            </a:pathLst>
          </a:cu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4" name="Google Shape;384;p15"/>
          <p:cNvSpPr txBox="1">
            <a:spLocks noGrp="1"/>
          </p:cNvSpPr>
          <p:nvPr>
            <p:ph type="title"/>
          </p:nvPr>
        </p:nvSpPr>
        <p:spPr>
          <a:xfrm>
            <a:off x="1172022" y="962630"/>
            <a:ext cx="9184640" cy="2453097"/>
          </a:xfrm>
          <a:prstGeom prst="rect">
            <a:avLst/>
          </a:prstGeom>
          <a:noFill/>
          <a:ln>
            <a:noFill/>
          </a:ln>
        </p:spPr>
        <p:txBody>
          <a:bodyPr spcFirstLastPara="1" wrap="square" lIns="0" tIns="197475" rIns="0" bIns="0" anchor="t" anchorCtr="0">
            <a:spAutoFit/>
          </a:bodyPr>
          <a:lstStyle/>
          <a:p>
            <a:pPr marL="12700" marR="5080" lvl="0" indent="0" algn="l" rtl="0">
              <a:lnSpc>
                <a:spcPct val="101111"/>
              </a:lnSpc>
              <a:spcBef>
                <a:spcPts val="0"/>
              </a:spcBef>
              <a:spcAft>
                <a:spcPts val="0"/>
              </a:spcAft>
              <a:buSzPts val="1400"/>
              <a:buNone/>
            </a:pPr>
            <a:r>
              <a:rPr lang="en-US">
                <a:latin typeface="Arial"/>
                <a:ea typeface="Arial"/>
                <a:cs typeface="Arial"/>
                <a:sym typeface="Arial"/>
              </a:rPr>
              <a:t>Grandfathered or Non-Grandfathered</a:t>
            </a:r>
            <a:endParaRPr>
              <a:latin typeface="Arial"/>
              <a:ea typeface="Arial"/>
              <a:cs typeface="Arial"/>
              <a:sym typeface="Arial"/>
            </a:endParaRPr>
          </a:p>
        </p:txBody>
      </p:sp>
      <p:sp>
        <p:nvSpPr>
          <p:cNvPr id="385" name="Google Shape;385;p15"/>
          <p:cNvSpPr txBox="1"/>
          <p:nvPr/>
        </p:nvSpPr>
        <p:spPr>
          <a:xfrm>
            <a:off x="1177290" y="3609911"/>
            <a:ext cx="7753350" cy="1987211"/>
          </a:xfrm>
          <a:prstGeom prst="rect">
            <a:avLst/>
          </a:prstGeom>
          <a:noFill/>
          <a:ln>
            <a:noFill/>
          </a:ln>
        </p:spPr>
        <p:txBody>
          <a:bodyPr spcFirstLastPara="1" wrap="square" lIns="0" tIns="12700" rIns="0" bIns="0" anchor="t" anchorCtr="0">
            <a:spAutoFit/>
          </a:bodyPr>
          <a:lstStyle/>
          <a:p>
            <a:pPr marL="12700" marR="5080" lvl="0" indent="0" algn="l" rtl="0">
              <a:lnSpc>
                <a:spcPct val="116500"/>
              </a:lnSpc>
              <a:spcBef>
                <a:spcPts val="0"/>
              </a:spcBef>
              <a:spcAft>
                <a:spcPts val="0"/>
              </a:spcAft>
              <a:buClr>
                <a:srgbClr val="000000"/>
              </a:buClr>
              <a:buSzPts val="2200"/>
              <a:buFont typeface="Arial"/>
              <a:buNone/>
            </a:pPr>
            <a:r>
              <a:rPr lang="en-US" sz="2200" b="0" i="0" u="none" strike="noStrike" cap="none">
                <a:solidFill>
                  <a:srgbClr val="333333"/>
                </a:solidFill>
                <a:latin typeface="Arial"/>
                <a:ea typeface="Arial"/>
                <a:cs typeface="Arial"/>
                <a:sym typeface="Arial"/>
              </a:rPr>
              <a:t>Individuals who were members and met one of the following conditions by August 31, 2005 are considered Grandfathered:</a:t>
            </a:r>
            <a:endParaRPr sz="2200" b="0" i="0" u="none" strike="noStrike" cap="none">
              <a:solidFill>
                <a:srgbClr val="000000"/>
              </a:solidFill>
              <a:latin typeface="Arial"/>
              <a:ea typeface="Arial"/>
              <a:cs typeface="Arial"/>
              <a:sym typeface="Arial"/>
            </a:endParaRPr>
          </a:p>
          <a:p>
            <a:pPr marL="829944" marR="0" lvl="0" indent="-342900" algn="l" rtl="0">
              <a:lnSpc>
                <a:spcPct val="100000"/>
              </a:lnSpc>
              <a:spcBef>
                <a:spcPts val="434"/>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At least age 50</a:t>
            </a:r>
            <a:endParaRPr sz="2200" b="0" i="0" u="none" strike="noStrike" cap="none">
              <a:solidFill>
                <a:srgbClr val="000000"/>
              </a:solidFill>
              <a:latin typeface="Arial"/>
              <a:ea typeface="Arial"/>
              <a:cs typeface="Arial"/>
              <a:sym typeface="Arial"/>
            </a:endParaRPr>
          </a:p>
          <a:p>
            <a:pPr marL="829944" marR="3058160" lvl="0" indent="-342900" algn="l" rtl="0">
              <a:lnSpc>
                <a:spcPct val="116500"/>
              </a:lnSpc>
              <a:spcBef>
                <a:spcPts val="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At least 25 years of service; or</a:t>
            </a:r>
            <a:endParaRPr sz="1400" b="0" i="0" u="none" strike="noStrike" cap="none">
              <a:solidFill>
                <a:srgbClr val="000000"/>
              </a:solidFill>
              <a:latin typeface="Arial"/>
              <a:ea typeface="Arial"/>
              <a:cs typeface="Arial"/>
              <a:sym typeface="Arial"/>
            </a:endParaRPr>
          </a:p>
          <a:p>
            <a:pPr marL="829944" marR="3058160" lvl="0" indent="-342900" algn="l" rtl="0">
              <a:lnSpc>
                <a:spcPct val="116500"/>
              </a:lnSpc>
              <a:spcBef>
                <a:spcPts val="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Met the rule of 70</a:t>
            </a:r>
            <a:endParaRPr sz="2200" b="0" i="0" u="none" strike="noStrike" cap="none">
              <a:solidFill>
                <a:srgbClr val="000000"/>
              </a:solidFill>
              <a:latin typeface="Arial"/>
              <a:ea typeface="Arial"/>
              <a:cs typeface="Arial"/>
              <a:sym typeface="Arial"/>
            </a:endParaRPr>
          </a:p>
        </p:txBody>
      </p:sp>
      <p:sp>
        <p:nvSpPr>
          <p:cNvPr id="386" name="Google Shape;386;p15"/>
          <p:cNvSpPr txBox="1"/>
          <p:nvPr/>
        </p:nvSpPr>
        <p:spPr>
          <a:xfrm>
            <a:off x="1526545" y="6718620"/>
            <a:ext cx="6906259" cy="1823561"/>
          </a:xfrm>
          <a:prstGeom prst="rect">
            <a:avLst/>
          </a:prstGeom>
          <a:noFill/>
          <a:ln>
            <a:noFill/>
          </a:ln>
        </p:spPr>
        <p:txBody>
          <a:bodyPr spcFirstLastPara="1" wrap="square" lIns="0" tIns="15225" rIns="0" bIns="0" anchor="t" anchorCtr="0">
            <a:spAutoFit/>
          </a:bodyPr>
          <a:lstStyle/>
          <a:p>
            <a:pPr marL="0" marR="0" lvl="0" indent="0" algn="ctr" rtl="0">
              <a:lnSpc>
                <a:spcPct val="100000"/>
              </a:lnSpc>
              <a:spcBef>
                <a:spcPts val="0"/>
              </a:spcBef>
              <a:spcAft>
                <a:spcPts val="0"/>
              </a:spcAft>
              <a:buClr>
                <a:srgbClr val="000000"/>
              </a:buClr>
              <a:buSzPts val="2850"/>
              <a:buFont typeface="Arial"/>
              <a:buNone/>
            </a:pPr>
            <a:r>
              <a:rPr lang="en-US" sz="2850" b="1" i="0" u="none" strike="noStrike" cap="none">
                <a:solidFill>
                  <a:srgbClr val="0578D5"/>
                </a:solidFill>
                <a:latin typeface="Arial"/>
                <a:ea typeface="Arial"/>
                <a:cs typeface="Arial"/>
                <a:sym typeface="Arial"/>
              </a:rPr>
              <a:t>Grandfathered : </a:t>
            </a:r>
            <a:r>
              <a:rPr lang="en-US" sz="2850" b="1" i="0" u="none" strike="noStrike" cap="none">
                <a:solidFill>
                  <a:srgbClr val="333333"/>
                </a:solidFill>
                <a:latin typeface="Arial"/>
                <a:ea typeface="Arial"/>
                <a:cs typeface="Arial"/>
                <a:sym typeface="Arial"/>
              </a:rPr>
              <a:t>3 years average</a:t>
            </a:r>
            <a:endParaRPr sz="285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endParaRPr sz="31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35"/>
              </a:spcBef>
              <a:spcAft>
                <a:spcPts val="0"/>
              </a:spcAft>
              <a:buClr>
                <a:srgbClr val="000000"/>
              </a:buClr>
              <a:buSzPts val="2950"/>
              <a:buFont typeface="Arial"/>
              <a:buNone/>
            </a:pPr>
            <a:endParaRPr sz="2950" b="1"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850"/>
              <a:buFont typeface="Arial"/>
              <a:buNone/>
            </a:pPr>
            <a:r>
              <a:rPr lang="en-US" sz="2850" b="1" i="0" u="none" strike="noStrike" cap="none">
                <a:solidFill>
                  <a:srgbClr val="0578D5"/>
                </a:solidFill>
                <a:latin typeface="Arial"/>
                <a:ea typeface="Arial"/>
                <a:cs typeface="Arial"/>
                <a:sym typeface="Arial"/>
              </a:rPr>
              <a:t>Non-Grandfathered : </a:t>
            </a:r>
            <a:r>
              <a:rPr lang="en-US" sz="2850" b="1" i="0" u="none" strike="noStrike" cap="none">
                <a:solidFill>
                  <a:srgbClr val="333333"/>
                </a:solidFill>
                <a:latin typeface="Arial"/>
                <a:ea typeface="Arial"/>
                <a:cs typeface="Arial"/>
                <a:sym typeface="Arial"/>
              </a:rPr>
              <a:t>5 years average</a:t>
            </a:r>
            <a:endParaRPr sz="2850" b="1" i="0" u="none" strike="noStrike" cap="none">
              <a:solidFill>
                <a:srgbClr val="000000"/>
              </a:solidFill>
              <a:latin typeface="Arial"/>
              <a:ea typeface="Arial"/>
              <a:cs typeface="Arial"/>
              <a:sym typeface="Arial"/>
            </a:endParaRPr>
          </a:p>
        </p:txBody>
      </p:sp>
      <p:sp>
        <p:nvSpPr>
          <p:cNvPr id="387" name="Google Shape;387;p15"/>
          <p:cNvSpPr/>
          <p:nvPr/>
        </p:nvSpPr>
        <p:spPr>
          <a:xfrm>
            <a:off x="1473761" y="7715253"/>
            <a:ext cx="7011034" cy="0"/>
          </a:xfrm>
          <a:custGeom>
            <a:avLst/>
            <a:gdLst/>
            <a:ahLst/>
            <a:cxnLst/>
            <a:rect l="l" t="t" r="r" b="b"/>
            <a:pathLst>
              <a:path w="7011034" h="120000" extrusionOk="0">
                <a:moveTo>
                  <a:pt x="0" y="0"/>
                </a:moveTo>
                <a:lnTo>
                  <a:pt x="7010540" y="0"/>
                </a:lnTo>
              </a:path>
            </a:pathLst>
          </a:custGeom>
          <a:noFill/>
          <a:ln w="19025" cap="flat" cmpd="sng">
            <a:solidFill>
              <a:srgbClr val="3333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8" name="Google Shape;388;p15"/>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92"/>
        <p:cNvGrpSpPr/>
        <p:nvPr/>
      </p:nvGrpSpPr>
      <p:grpSpPr>
        <a:xfrm>
          <a:off x="0" y="0"/>
          <a:ext cx="0" cy="0"/>
          <a:chOff x="0" y="0"/>
          <a:chExt cx="0" cy="0"/>
        </a:xfrm>
      </p:grpSpPr>
      <p:sp>
        <p:nvSpPr>
          <p:cNvPr id="393" name="Google Shape;393;p16"/>
          <p:cNvSpPr/>
          <p:nvPr/>
        </p:nvSpPr>
        <p:spPr>
          <a:xfrm>
            <a:off x="1371601" y="2723261"/>
            <a:ext cx="15744376" cy="2334986"/>
          </a:xfrm>
          <a:prstGeom prst="rect">
            <a:avLst/>
          </a:prstGeom>
          <a:solidFill>
            <a:srgbClr val="D8D8D8"/>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4" name="Google Shape;394;p16"/>
          <p:cNvSpPr/>
          <p:nvPr/>
        </p:nvSpPr>
        <p:spPr>
          <a:xfrm>
            <a:off x="1184722" y="8381376"/>
            <a:ext cx="6534784" cy="5080"/>
          </a:xfrm>
          <a:custGeom>
            <a:avLst/>
            <a:gdLst/>
            <a:ahLst/>
            <a:cxnLst/>
            <a:rect l="l" t="t" r="r" b="b"/>
            <a:pathLst>
              <a:path w="6534784" h="5079" extrusionOk="0">
                <a:moveTo>
                  <a:pt x="0" y="0"/>
                </a:moveTo>
                <a:lnTo>
                  <a:pt x="6534237" y="4763"/>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5" name="Google Shape;395;p16"/>
          <p:cNvSpPr/>
          <p:nvPr/>
        </p:nvSpPr>
        <p:spPr>
          <a:xfrm>
            <a:off x="8354922" y="8376613"/>
            <a:ext cx="8906510" cy="5080"/>
          </a:xfrm>
          <a:custGeom>
            <a:avLst/>
            <a:gdLst/>
            <a:ahLst/>
            <a:cxnLst/>
            <a:rect l="l" t="t" r="r" b="b"/>
            <a:pathLst>
              <a:path w="8906510" h="5079" extrusionOk="0">
                <a:moveTo>
                  <a:pt x="0" y="4763"/>
                </a:moveTo>
                <a:lnTo>
                  <a:pt x="8906014"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96" name="Google Shape;396;p16"/>
          <p:cNvGrpSpPr/>
          <p:nvPr/>
        </p:nvGrpSpPr>
        <p:grpSpPr>
          <a:xfrm>
            <a:off x="9401483" y="5932056"/>
            <a:ext cx="7591179" cy="2338666"/>
            <a:chOff x="9401483" y="5932056"/>
            <a:chExt cx="7591179" cy="2338666"/>
          </a:xfrm>
        </p:grpSpPr>
        <p:sp>
          <p:nvSpPr>
            <p:cNvPr id="397" name="Google Shape;397;p16"/>
            <p:cNvSpPr/>
            <p:nvPr/>
          </p:nvSpPr>
          <p:spPr>
            <a:xfrm>
              <a:off x="13153452" y="6729654"/>
              <a:ext cx="3839210" cy="19050"/>
            </a:xfrm>
            <a:custGeom>
              <a:avLst/>
              <a:gdLst/>
              <a:ahLst/>
              <a:cxnLst/>
              <a:rect l="l" t="t" r="r" b="b"/>
              <a:pathLst>
                <a:path w="3839209" h="19050" extrusionOk="0">
                  <a:moveTo>
                    <a:pt x="0" y="18473"/>
                  </a:moveTo>
                  <a:lnTo>
                    <a:pt x="3838597" y="0"/>
                  </a:lnTo>
                </a:path>
              </a:pathLst>
            </a:custGeom>
            <a:noFill/>
            <a:ln w="38075" cap="flat" cmpd="sng">
              <a:solidFill>
                <a:srgbClr val="00958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8" name="Google Shape;398;p16"/>
            <p:cNvSpPr/>
            <p:nvPr/>
          </p:nvSpPr>
          <p:spPr>
            <a:xfrm>
              <a:off x="13143820" y="5965442"/>
              <a:ext cx="0" cy="1896110"/>
            </a:xfrm>
            <a:custGeom>
              <a:avLst/>
              <a:gdLst/>
              <a:ahLst/>
              <a:cxnLst/>
              <a:rect l="l" t="t" r="r" b="b"/>
              <a:pathLst>
                <a:path w="120000" h="1896109" extrusionOk="0">
                  <a:moveTo>
                    <a:pt x="0" y="1895505"/>
                  </a:moveTo>
                  <a:lnTo>
                    <a:pt x="0" y="0"/>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9" name="Google Shape;399;p16"/>
            <p:cNvSpPr/>
            <p:nvPr/>
          </p:nvSpPr>
          <p:spPr>
            <a:xfrm>
              <a:off x="12865210" y="7609687"/>
              <a:ext cx="600710" cy="661035"/>
            </a:xfrm>
            <a:custGeom>
              <a:avLst/>
              <a:gdLst/>
              <a:ahLst/>
              <a:cxnLst/>
              <a:rect l="l" t="t" r="r" b="b"/>
              <a:pathLst>
                <a:path w="600709" h="661034" extrusionOk="0">
                  <a:moveTo>
                    <a:pt x="300054" y="660475"/>
                  </a:moveTo>
                  <a:lnTo>
                    <a:pt x="36004" y="521911"/>
                  </a:lnTo>
                  <a:lnTo>
                    <a:pt x="2831" y="477896"/>
                  </a:lnTo>
                  <a:lnTo>
                    <a:pt x="0" y="460302"/>
                  </a:lnTo>
                  <a:lnTo>
                    <a:pt x="0" y="200172"/>
                  </a:lnTo>
                  <a:lnTo>
                    <a:pt x="21995" y="149785"/>
                  </a:lnTo>
                  <a:lnTo>
                    <a:pt x="264049" y="8502"/>
                  </a:lnTo>
                  <a:lnTo>
                    <a:pt x="300054" y="0"/>
                  </a:lnTo>
                  <a:lnTo>
                    <a:pt x="319218" y="2125"/>
                  </a:lnTo>
                  <a:lnTo>
                    <a:pt x="564103" y="138563"/>
                  </a:lnTo>
                  <a:lnTo>
                    <a:pt x="597277" y="182578"/>
                  </a:lnTo>
                  <a:lnTo>
                    <a:pt x="600108" y="200172"/>
                  </a:lnTo>
                  <a:lnTo>
                    <a:pt x="600108" y="460302"/>
                  </a:lnTo>
                  <a:lnTo>
                    <a:pt x="578112" y="510690"/>
                  </a:lnTo>
                  <a:lnTo>
                    <a:pt x="336058" y="651973"/>
                  </a:lnTo>
                  <a:lnTo>
                    <a:pt x="300054" y="660475"/>
                  </a:lnTo>
                  <a:close/>
                </a:path>
              </a:pathLst>
            </a:custGeom>
            <a:solidFill>
              <a:srgbClr val="E6181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0" name="Google Shape;400;p16"/>
            <p:cNvSpPr/>
            <p:nvPr/>
          </p:nvSpPr>
          <p:spPr>
            <a:xfrm>
              <a:off x="9666691" y="5960613"/>
              <a:ext cx="3495040" cy="692785"/>
            </a:xfrm>
            <a:custGeom>
              <a:avLst/>
              <a:gdLst/>
              <a:ahLst/>
              <a:cxnLst/>
              <a:rect l="l" t="t" r="r" b="b"/>
              <a:pathLst>
                <a:path w="3495040" h="692784" extrusionOk="0">
                  <a:moveTo>
                    <a:pt x="0" y="692380"/>
                  </a:moveTo>
                  <a:lnTo>
                    <a:pt x="3494442" y="0"/>
                  </a:lnTo>
                </a:path>
              </a:pathLst>
            </a:custGeom>
            <a:noFill/>
            <a:ln w="38075" cap="flat" cmpd="sng">
              <a:solidFill>
                <a:srgbClr val="00958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1" name="Google Shape;401;p16"/>
            <p:cNvSpPr/>
            <p:nvPr/>
          </p:nvSpPr>
          <p:spPr>
            <a:xfrm>
              <a:off x="9663777" y="6647540"/>
              <a:ext cx="0" cy="1324610"/>
            </a:xfrm>
            <a:custGeom>
              <a:avLst/>
              <a:gdLst/>
              <a:ahLst/>
              <a:cxnLst/>
              <a:rect l="l" t="t" r="r" b="b"/>
              <a:pathLst>
                <a:path w="120000" h="1324609" extrusionOk="0">
                  <a:moveTo>
                    <a:pt x="0" y="1324110"/>
                  </a:moveTo>
                  <a:lnTo>
                    <a:pt x="0" y="0"/>
                  </a:lnTo>
                </a:path>
              </a:pathLst>
            </a:custGeom>
            <a:noFill/>
            <a:ln w="190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2" name="Google Shape;402;p16"/>
            <p:cNvSpPr/>
            <p:nvPr/>
          </p:nvSpPr>
          <p:spPr>
            <a:xfrm>
              <a:off x="9401483" y="7608947"/>
              <a:ext cx="561340" cy="553720"/>
            </a:xfrm>
            <a:custGeom>
              <a:avLst/>
              <a:gdLst/>
              <a:ahLst/>
              <a:cxnLst/>
              <a:rect l="l" t="t" r="r" b="b"/>
              <a:pathLst>
                <a:path w="561340" h="553720" extrusionOk="0">
                  <a:moveTo>
                    <a:pt x="0" y="553280"/>
                  </a:moveTo>
                  <a:lnTo>
                    <a:pt x="722" y="276712"/>
                  </a:lnTo>
                  <a:lnTo>
                    <a:pt x="0" y="0"/>
                  </a:lnTo>
                  <a:lnTo>
                    <a:pt x="280323" y="138789"/>
                  </a:lnTo>
                  <a:lnTo>
                    <a:pt x="561224" y="276712"/>
                  </a:lnTo>
                  <a:lnTo>
                    <a:pt x="280323" y="414491"/>
                  </a:lnTo>
                  <a:lnTo>
                    <a:pt x="0" y="553280"/>
                  </a:lnTo>
                  <a:close/>
                </a:path>
              </a:pathLst>
            </a:custGeom>
            <a:solidFill>
              <a:srgbClr val="00958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3" name="Google Shape;403;p16"/>
            <p:cNvSpPr/>
            <p:nvPr/>
          </p:nvSpPr>
          <p:spPr>
            <a:xfrm>
              <a:off x="13143777" y="5938249"/>
              <a:ext cx="3810" cy="791210"/>
            </a:xfrm>
            <a:custGeom>
              <a:avLst/>
              <a:gdLst/>
              <a:ahLst/>
              <a:cxnLst/>
              <a:rect l="l" t="t" r="r" b="b"/>
              <a:pathLst>
                <a:path w="3809" h="791209" extrusionOk="0">
                  <a:moveTo>
                    <a:pt x="0" y="790682"/>
                  </a:moveTo>
                  <a:lnTo>
                    <a:pt x="3717" y="0"/>
                  </a:lnTo>
                </a:path>
              </a:pathLst>
            </a:custGeom>
            <a:noFill/>
            <a:ln w="38250" cap="flat" cmpd="sng">
              <a:solidFill>
                <a:srgbClr val="00958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4" name="Google Shape;404;p16"/>
            <p:cNvSpPr/>
            <p:nvPr/>
          </p:nvSpPr>
          <p:spPr>
            <a:xfrm>
              <a:off x="13214453" y="5932056"/>
              <a:ext cx="239395" cy="781050"/>
            </a:xfrm>
            <a:custGeom>
              <a:avLst/>
              <a:gdLst/>
              <a:ahLst/>
              <a:cxnLst/>
              <a:rect l="l" t="t" r="r" b="b"/>
              <a:pathLst>
                <a:path w="239394" h="781050" extrusionOk="0">
                  <a:moveTo>
                    <a:pt x="21761" y="781049"/>
                  </a:moveTo>
                  <a:lnTo>
                    <a:pt x="0" y="781049"/>
                  </a:lnTo>
                  <a:lnTo>
                    <a:pt x="0" y="694266"/>
                  </a:lnTo>
                  <a:lnTo>
                    <a:pt x="21761" y="694266"/>
                  </a:lnTo>
                  <a:lnTo>
                    <a:pt x="38703" y="690856"/>
                  </a:lnTo>
                  <a:lnTo>
                    <a:pt x="52538" y="681557"/>
                  </a:lnTo>
                  <a:lnTo>
                    <a:pt x="61865" y="667765"/>
                  </a:lnTo>
                  <a:lnTo>
                    <a:pt x="65285" y="650874"/>
                  </a:lnTo>
                  <a:lnTo>
                    <a:pt x="65285" y="506623"/>
                  </a:lnTo>
                  <a:lnTo>
                    <a:pt x="68214" y="479206"/>
                  </a:lnTo>
                  <a:lnTo>
                    <a:pt x="76747" y="453291"/>
                  </a:lnTo>
                  <a:lnTo>
                    <a:pt x="90509" y="429717"/>
                  </a:lnTo>
                  <a:lnTo>
                    <a:pt x="109123" y="409322"/>
                  </a:lnTo>
                  <a:lnTo>
                    <a:pt x="127124" y="393371"/>
                  </a:lnTo>
                  <a:lnTo>
                    <a:pt x="117514" y="386185"/>
                  </a:lnTo>
                  <a:lnTo>
                    <a:pt x="95483" y="365303"/>
                  </a:lnTo>
                  <a:lnTo>
                    <a:pt x="79071" y="340261"/>
                  </a:lnTo>
                  <a:lnTo>
                    <a:pt x="68823" y="312146"/>
                  </a:lnTo>
                  <a:lnTo>
                    <a:pt x="65285" y="282045"/>
                  </a:lnTo>
                  <a:lnTo>
                    <a:pt x="65285" y="130174"/>
                  </a:lnTo>
                  <a:lnTo>
                    <a:pt x="61865" y="113285"/>
                  </a:lnTo>
                  <a:lnTo>
                    <a:pt x="52538" y="99492"/>
                  </a:lnTo>
                  <a:lnTo>
                    <a:pt x="38703" y="90193"/>
                  </a:lnTo>
                  <a:lnTo>
                    <a:pt x="21761" y="86783"/>
                  </a:lnTo>
                  <a:lnTo>
                    <a:pt x="0" y="86783"/>
                  </a:lnTo>
                  <a:lnTo>
                    <a:pt x="0" y="0"/>
                  </a:lnTo>
                  <a:lnTo>
                    <a:pt x="21761" y="0"/>
                  </a:lnTo>
                  <a:lnTo>
                    <a:pt x="72587" y="10229"/>
                  </a:lnTo>
                  <a:lnTo>
                    <a:pt x="114091" y="38127"/>
                  </a:lnTo>
                  <a:lnTo>
                    <a:pt x="142073" y="79505"/>
                  </a:lnTo>
                  <a:lnTo>
                    <a:pt x="152333" y="130174"/>
                  </a:lnTo>
                  <a:lnTo>
                    <a:pt x="152333" y="282045"/>
                  </a:lnTo>
                  <a:lnTo>
                    <a:pt x="153513" y="292079"/>
                  </a:lnTo>
                  <a:lnTo>
                    <a:pt x="156928" y="301450"/>
                  </a:lnTo>
                  <a:lnTo>
                    <a:pt x="162399" y="309797"/>
                  </a:lnTo>
                  <a:lnTo>
                    <a:pt x="169743" y="316759"/>
                  </a:lnTo>
                  <a:lnTo>
                    <a:pt x="221972" y="355811"/>
                  </a:lnTo>
                  <a:lnTo>
                    <a:pt x="229019" y="362421"/>
                  </a:lnTo>
                  <a:lnTo>
                    <a:pt x="234373" y="370318"/>
                  </a:lnTo>
                  <a:lnTo>
                    <a:pt x="237870" y="379190"/>
                  </a:lnTo>
                  <a:lnTo>
                    <a:pt x="239342" y="388724"/>
                  </a:lnTo>
                  <a:lnTo>
                    <a:pt x="238668" y="398346"/>
                  </a:lnTo>
                  <a:lnTo>
                    <a:pt x="235923" y="407477"/>
                  </a:lnTo>
                  <a:lnTo>
                    <a:pt x="231244" y="415790"/>
                  </a:lnTo>
                  <a:lnTo>
                    <a:pt x="224770" y="422960"/>
                  </a:lnTo>
                  <a:lnTo>
                    <a:pt x="166944" y="474188"/>
                  </a:lnTo>
                  <a:lnTo>
                    <a:pt x="160741" y="480988"/>
                  </a:lnTo>
                  <a:lnTo>
                    <a:pt x="156154" y="488847"/>
                  </a:lnTo>
                  <a:lnTo>
                    <a:pt x="153310" y="497485"/>
                  </a:lnTo>
                  <a:lnTo>
                    <a:pt x="152333" y="506623"/>
                  </a:lnTo>
                  <a:lnTo>
                    <a:pt x="152333" y="650874"/>
                  </a:lnTo>
                  <a:lnTo>
                    <a:pt x="142073" y="701545"/>
                  </a:lnTo>
                  <a:lnTo>
                    <a:pt x="114091" y="742923"/>
                  </a:lnTo>
                  <a:lnTo>
                    <a:pt x="72587" y="770820"/>
                  </a:lnTo>
                  <a:lnTo>
                    <a:pt x="21761" y="781049"/>
                  </a:lnTo>
                  <a:close/>
                </a:path>
              </a:pathLst>
            </a:custGeom>
            <a:solidFill>
              <a:srgbClr val="E6181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05" name="Google Shape;405;p16"/>
          <p:cNvSpPr txBox="1">
            <a:spLocks noGrp="1"/>
          </p:cNvSpPr>
          <p:nvPr>
            <p:ph type="title"/>
          </p:nvPr>
        </p:nvSpPr>
        <p:spPr>
          <a:xfrm>
            <a:off x="1172022" y="956238"/>
            <a:ext cx="15943954" cy="1134745"/>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SzPts val="1400"/>
              <a:buNone/>
            </a:pPr>
            <a:r>
              <a:rPr lang="en-US">
                <a:solidFill>
                  <a:srgbClr val="1B1A1A"/>
                </a:solidFill>
                <a:latin typeface="Arial"/>
                <a:ea typeface="Arial"/>
                <a:cs typeface="Arial"/>
                <a:sym typeface="Arial"/>
              </a:rPr>
              <a:t>TRS Retirement Formula</a:t>
            </a:r>
            <a:endParaRPr>
              <a:latin typeface="Arial"/>
              <a:ea typeface="Arial"/>
              <a:cs typeface="Arial"/>
              <a:sym typeface="Arial"/>
            </a:endParaRPr>
          </a:p>
        </p:txBody>
      </p:sp>
      <p:sp>
        <p:nvSpPr>
          <p:cNvPr id="406" name="Google Shape;406;p16"/>
          <p:cNvSpPr txBox="1"/>
          <p:nvPr/>
        </p:nvSpPr>
        <p:spPr>
          <a:xfrm>
            <a:off x="2785885" y="3390003"/>
            <a:ext cx="1413510" cy="958850"/>
          </a:xfrm>
          <a:prstGeom prst="rect">
            <a:avLst/>
          </a:prstGeom>
          <a:noFill/>
          <a:ln>
            <a:noFill/>
          </a:ln>
        </p:spPr>
        <p:txBody>
          <a:bodyPr spcFirstLastPara="1" wrap="square" lIns="0" tIns="12050" rIns="0" bIns="0" anchor="t" anchorCtr="0">
            <a:spAutoFit/>
          </a:bodyPr>
          <a:lstStyle/>
          <a:p>
            <a:pPr marL="88900" marR="5080" lvl="0" indent="-76835" algn="l" rtl="0">
              <a:lnSpc>
                <a:spcPct val="115599"/>
              </a:lnSpc>
              <a:spcBef>
                <a:spcPts val="0"/>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Years of Service</a:t>
            </a:r>
            <a:endParaRPr sz="2650" b="0" i="0" u="none" strike="noStrike" cap="none">
              <a:solidFill>
                <a:srgbClr val="000000"/>
              </a:solidFill>
              <a:latin typeface="Arial"/>
              <a:ea typeface="Arial"/>
              <a:cs typeface="Arial"/>
              <a:sym typeface="Arial"/>
            </a:endParaRPr>
          </a:p>
        </p:txBody>
      </p:sp>
      <p:sp>
        <p:nvSpPr>
          <p:cNvPr id="407" name="Google Shape;407;p16"/>
          <p:cNvSpPr txBox="1"/>
          <p:nvPr/>
        </p:nvSpPr>
        <p:spPr>
          <a:xfrm>
            <a:off x="1172022" y="6697553"/>
            <a:ext cx="2792730" cy="1443990"/>
          </a:xfrm>
          <a:prstGeom prst="rect">
            <a:avLst/>
          </a:prstGeom>
          <a:noFill/>
          <a:ln>
            <a:noFill/>
          </a:ln>
        </p:spPr>
        <p:txBody>
          <a:bodyPr spcFirstLastPara="1" wrap="square" lIns="0" tIns="12050" rIns="0" bIns="0" anchor="t" anchorCtr="0">
            <a:spAutoFit/>
          </a:bodyPr>
          <a:lstStyle/>
          <a:p>
            <a:pPr marL="12700" marR="5080" lvl="0" indent="0" algn="l" rtl="0">
              <a:lnSpc>
                <a:spcPct val="117100"/>
              </a:lnSpc>
              <a:spcBef>
                <a:spcPts val="0"/>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Years of Service State Multiplier Average Income</a:t>
            </a:r>
            <a:endParaRPr sz="2650" b="0" i="0" u="none" strike="noStrike" cap="none">
              <a:solidFill>
                <a:srgbClr val="000000"/>
              </a:solidFill>
              <a:latin typeface="Arial"/>
              <a:ea typeface="Arial"/>
              <a:cs typeface="Arial"/>
              <a:sym typeface="Arial"/>
            </a:endParaRPr>
          </a:p>
        </p:txBody>
      </p:sp>
      <p:sp>
        <p:nvSpPr>
          <p:cNvPr id="408" name="Google Shape;408;p16"/>
          <p:cNvSpPr txBox="1"/>
          <p:nvPr/>
        </p:nvSpPr>
        <p:spPr>
          <a:xfrm>
            <a:off x="5697557" y="6697553"/>
            <a:ext cx="1510665" cy="1443990"/>
          </a:xfrm>
          <a:prstGeom prst="rect">
            <a:avLst/>
          </a:prstGeom>
          <a:noFill/>
          <a:ln>
            <a:noFill/>
          </a:ln>
        </p:spPr>
        <p:txBody>
          <a:bodyPr spcFirstLastPara="1" wrap="square" lIns="0" tIns="81275"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30</a:t>
            </a:r>
            <a:endParaRPr sz="2650" b="0" i="0" u="none" strike="noStrike" cap="none">
              <a:solidFill>
                <a:srgbClr val="000000"/>
              </a:solidFill>
              <a:latin typeface="Arial"/>
              <a:ea typeface="Arial"/>
              <a:cs typeface="Arial"/>
              <a:sym typeface="Arial"/>
            </a:endParaRPr>
          </a:p>
          <a:p>
            <a:pPr marL="12700" marR="0" lvl="0" indent="0" algn="l" rtl="0">
              <a:lnSpc>
                <a:spcPct val="100000"/>
              </a:lnSpc>
              <a:spcBef>
                <a:spcPts val="540"/>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69%</a:t>
            </a:r>
            <a:endParaRPr sz="2650" b="0" i="0" u="none" strike="noStrike" cap="none">
              <a:solidFill>
                <a:srgbClr val="000000"/>
              </a:solidFill>
              <a:latin typeface="Arial"/>
              <a:ea typeface="Arial"/>
              <a:cs typeface="Arial"/>
              <a:sym typeface="Arial"/>
            </a:endParaRPr>
          </a:p>
          <a:p>
            <a:pPr marL="12700" marR="0" lvl="0" indent="0" algn="l" rtl="0">
              <a:lnSpc>
                <a:spcPct val="100000"/>
              </a:lnSpc>
              <a:spcBef>
                <a:spcPts val="545"/>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$60,000</a:t>
            </a:r>
            <a:endParaRPr sz="2650" b="0" i="0" u="none" strike="noStrike" cap="none">
              <a:solidFill>
                <a:srgbClr val="000000"/>
              </a:solidFill>
              <a:latin typeface="Arial"/>
              <a:ea typeface="Arial"/>
              <a:cs typeface="Arial"/>
              <a:sym typeface="Arial"/>
            </a:endParaRPr>
          </a:p>
        </p:txBody>
      </p:sp>
      <p:sp>
        <p:nvSpPr>
          <p:cNvPr id="409" name="Google Shape;409;p16"/>
          <p:cNvSpPr txBox="1"/>
          <p:nvPr/>
        </p:nvSpPr>
        <p:spPr>
          <a:xfrm>
            <a:off x="13676779" y="5762326"/>
            <a:ext cx="2719705" cy="901700"/>
          </a:xfrm>
          <a:prstGeom prst="rect">
            <a:avLst/>
          </a:prstGeom>
          <a:noFill/>
          <a:ln>
            <a:noFill/>
          </a:ln>
        </p:spPr>
        <p:txBody>
          <a:bodyPr spcFirstLastPara="1" wrap="square" lIns="0" tIns="46350"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en-US" sz="2650" b="1" i="0" u="none" strike="noStrike" cap="none">
                <a:solidFill>
                  <a:srgbClr val="333333"/>
                </a:solidFill>
                <a:latin typeface="Arial"/>
                <a:ea typeface="Arial"/>
                <a:cs typeface="Arial"/>
                <a:sym typeface="Arial"/>
              </a:rPr>
              <a:t>31% net loss</a:t>
            </a:r>
            <a:endParaRPr sz="2650" b="1" i="0" u="none" strike="noStrike" cap="none">
              <a:solidFill>
                <a:srgbClr val="000000"/>
              </a:solidFill>
              <a:latin typeface="Arial"/>
              <a:ea typeface="Arial"/>
              <a:cs typeface="Arial"/>
              <a:sym typeface="Arial"/>
            </a:endParaRPr>
          </a:p>
          <a:p>
            <a:pPr marL="12700" marR="0" lvl="0" indent="0" algn="l" rtl="0">
              <a:lnSpc>
                <a:spcPct val="100000"/>
              </a:lnSpc>
              <a:spcBef>
                <a:spcPts val="270"/>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of gross income</a:t>
            </a:r>
            <a:endParaRPr sz="2650" b="0" i="0" u="none" strike="noStrike" cap="none">
              <a:solidFill>
                <a:srgbClr val="000000"/>
              </a:solidFill>
              <a:latin typeface="Arial"/>
              <a:ea typeface="Arial"/>
              <a:cs typeface="Arial"/>
              <a:sym typeface="Arial"/>
            </a:endParaRPr>
          </a:p>
        </p:txBody>
      </p:sp>
      <p:sp>
        <p:nvSpPr>
          <p:cNvPr id="410" name="Google Shape;410;p16"/>
          <p:cNvSpPr txBox="1"/>
          <p:nvPr/>
        </p:nvSpPr>
        <p:spPr>
          <a:xfrm>
            <a:off x="13676779" y="6765238"/>
            <a:ext cx="3242310" cy="1368425"/>
          </a:xfrm>
          <a:prstGeom prst="rect">
            <a:avLst/>
          </a:prstGeom>
          <a:noFill/>
          <a:ln>
            <a:noFill/>
          </a:ln>
        </p:spPr>
        <p:txBody>
          <a:bodyPr spcFirstLastPara="1" wrap="square" lIns="0" tIns="46350"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en-US" sz="2650" b="1" i="0" u="none" strike="noStrike" cap="none">
                <a:solidFill>
                  <a:srgbClr val="333333"/>
                </a:solidFill>
                <a:latin typeface="Arial"/>
                <a:ea typeface="Arial"/>
                <a:cs typeface="Arial"/>
                <a:sym typeface="Arial"/>
              </a:rPr>
              <a:t>$41,400</a:t>
            </a:r>
            <a:endParaRPr sz="2650" b="1" i="0" u="none" strike="noStrike" cap="none">
              <a:solidFill>
                <a:srgbClr val="000000"/>
              </a:solidFill>
              <a:latin typeface="Arial"/>
              <a:ea typeface="Arial"/>
              <a:cs typeface="Arial"/>
              <a:sym typeface="Arial"/>
            </a:endParaRPr>
          </a:p>
          <a:p>
            <a:pPr marL="12700" marR="0" lvl="0" indent="0" algn="l" rtl="0">
              <a:lnSpc>
                <a:spcPct val="100000"/>
              </a:lnSpc>
              <a:spcBef>
                <a:spcPts val="270"/>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Teacher</a:t>
            </a:r>
            <a:endParaRPr sz="2650" b="0" i="0" u="none" strike="noStrike" cap="none">
              <a:solidFill>
                <a:srgbClr val="000000"/>
              </a:solidFill>
              <a:latin typeface="Arial"/>
              <a:ea typeface="Arial"/>
              <a:cs typeface="Arial"/>
              <a:sym typeface="Arial"/>
            </a:endParaRPr>
          </a:p>
          <a:p>
            <a:pPr marL="12700" marR="0" lvl="0" indent="0" algn="l" rtl="0">
              <a:lnSpc>
                <a:spcPct val="100000"/>
              </a:lnSpc>
              <a:spcBef>
                <a:spcPts val="495"/>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Retirement Income</a:t>
            </a:r>
            <a:endParaRPr sz="2650" b="0" i="0" u="none" strike="noStrike" cap="none">
              <a:solidFill>
                <a:srgbClr val="000000"/>
              </a:solidFill>
              <a:latin typeface="Arial"/>
              <a:ea typeface="Arial"/>
              <a:cs typeface="Arial"/>
              <a:sym typeface="Arial"/>
            </a:endParaRPr>
          </a:p>
        </p:txBody>
      </p:sp>
      <p:sp>
        <p:nvSpPr>
          <p:cNvPr id="411" name="Google Shape;411;p16"/>
          <p:cNvSpPr txBox="1"/>
          <p:nvPr/>
        </p:nvSpPr>
        <p:spPr>
          <a:xfrm>
            <a:off x="1172022" y="5946768"/>
            <a:ext cx="2207992" cy="4318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en-US" sz="2650" b="1" i="0" u="none" strike="noStrike" cap="none">
                <a:solidFill>
                  <a:srgbClr val="0578D5"/>
                </a:solidFill>
                <a:latin typeface="Montserrat"/>
                <a:ea typeface="Montserrat"/>
                <a:cs typeface="Montserrat"/>
                <a:sym typeface="Montserrat"/>
              </a:rPr>
              <a:t>Example</a:t>
            </a:r>
            <a:endParaRPr sz="2650" b="1" i="0" u="none" strike="noStrike" cap="none">
              <a:solidFill>
                <a:srgbClr val="000000"/>
              </a:solidFill>
              <a:latin typeface="Montserrat"/>
              <a:ea typeface="Montserrat"/>
              <a:cs typeface="Montserrat"/>
              <a:sym typeface="Montserrat"/>
            </a:endParaRPr>
          </a:p>
        </p:txBody>
      </p:sp>
      <p:sp>
        <p:nvSpPr>
          <p:cNvPr id="412" name="Google Shape;412;p16"/>
          <p:cNvSpPr txBox="1"/>
          <p:nvPr/>
        </p:nvSpPr>
        <p:spPr>
          <a:xfrm>
            <a:off x="1172022" y="8567901"/>
            <a:ext cx="3015615" cy="4318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en-US" sz="2650" b="1" i="0" u="none" strike="noStrike" cap="none">
                <a:solidFill>
                  <a:srgbClr val="333333"/>
                </a:solidFill>
                <a:latin typeface="Arial"/>
                <a:ea typeface="Arial"/>
                <a:cs typeface="Arial"/>
                <a:sym typeface="Arial"/>
              </a:rPr>
              <a:t>Maximum Benefit</a:t>
            </a:r>
            <a:endParaRPr sz="2650" b="1" i="0" u="none" strike="noStrike" cap="none">
              <a:solidFill>
                <a:srgbClr val="000000"/>
              </a:solidFill>
              <a:latin typeface="Arial"/>
              <a:ea typeface="Arial"/>
              <a:cs typeface="Arial"/>
              <a:sym typeface="Arial"/>
            </a:endParaRPr>
          </a:p>
        </p:txBody>
      </p:sp>
      <p:sp>
        <p:nvSpPr>
          <p:cNvPr id="413" name="Google Shape;413;p16"/>
          <p:cNvSpPr txBox="1"/>
          <p:nvPr/>
        </p:nvSpPr>
        <p:spPr>
          <a:xfrm>
            <a:off x="8342221" y="8567901"/>
            <a:ext cx="2607310" cy="4318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en-US" sz="2650" b="1" i="0" u="none" strike="noStrike" cap="none">
                <a:solidFill>
                  <a:srgbClr val="333333"/>
                </a:solidFill>
                <a:latin typeface="Arial"/>
                <a:ea typeface="Arial"/>
                <a:cs typeface="Arial"/>
                <a:sym typeface="Arial"/>
              </a:rPr>
              <a:t>Begin Working</a:t>
            </a:r>
            <a:endParaRPr sz="2650" b="1" i="0" u="none" strike="noStrike" cap="none">
              <a:solidFill>
                <a:srgbClr val="000000"/>
              </a:solidFill>
              <a:latin typeface="Arial"/>
              <a:ea typeface="Arial"/>
              <a:cs typeface="Arial"/>
              <a:sym typeface="Arial"/>
            </a:endParaRPr>
          </a:p>
        </p:txBody>
      </p:sp>
      <p:sp>
        <p:nvSpPr>
          <p:cNvPr id="414" name="Google Shape;414;p16"/>
          <p:cNvSpPr txBox="1"/>
          <p:nvPr/>
        </p:nvSpPr>
        <p:spPr>
          <a:xfrm>
            <a:off x="5697557" y="8567901"/>
            <a:ext cx="1443990" cy="4318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en-US" sz="2650" b="1" i="0" u="none" strike="noStrike" cap="none">
                <a:solidFill>
                  <a:srgbClr val="333333"/>
                </a:solidFill>
                <a:latin typeface="Arial"/>
                <a:ea typeface="Arial"/>
                <a:cs typeface="Arial"/>
                <a:sym typeface="Arial"/>
              </a:rPr>
              <a:t>$41,400</a:t>
            </a:r>
            <a:endParaRPr sz="2650" b="1" i="0" u="none" strike="noStrike" cap="none">
              <a:solidFill>
                <a:srgbClr val="000000"/>
              </a:solidFill>
              <a:latin typeface="Arial"/>
              <a:ea typeface="Arial"/>
              <a:cs typeface="Arial"/>
              <a:sym typeface="Arial"/>
            </a:endParaRPr>
          </a:p>
        </p:txBody>
      </p:sp>
      <p:sp>
        <p:nvSpPr>
          <p:cNvPr id="415" name="Google Shape;415;p16"/>
          <p:cNvSpPr txBox="1"/>
          <p:nvPr/>
        </p:nvSpPr>
        <p:spPr>
          <a:xfrm>
            <a:off x="13676779" y="8567901"/>
            <a:ext cx="2887980" cy="4318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en-US" sz="2650" b="1" i="0" u="none" strike="noStrike" cap="none">
                <a:solidFill>
                  <a:srgbClr val="333333"/>
                </a:solidFill>
                <a:latin typeface="Arial"/>
                <a:ea typeface="Arial"/>
                <a:cs typeface="Arial"/>
                <a:sym typeface="Arial"/>
              </a:rPr>
              <a:t>Retire at Age 60</a:t>
            </a:r>
            <a:endParaRPr sz="2650" b="1" i="0" u="none" strike="noStrike" cap="none">
              <a:solidFill>
                <a:srgbClr val="000000"/>
              </a:solidFill>
              <a:latin typeface="Arial"/>
              <a:ea typeface="Arial"/>
              <a:cs typeface="Arial"/>
              <a:sym typeface="Arial"/>
            </a:endParaRPr>
          </a:p>
        </p:txBody>
      </p:sp>
      <p:sp>
        <p:nvSpPr>
          <p:cNvPr id="416" name="Google Shape;416;p16"/>
          <p:cNvSpPr txBox="1"/>
          <p:nvPr/>
        </p:nvSpPr>
        <p:spPr>
          <a:xfrm>
            <a:off x="9670196" y="5828220"/>
            <a:ext cx="1552575" cy="431800"/>
          </a:xfrm>
          <a:prstGeom prst="rect">
            <a:avLst/>
          </a:prstGeom>
          <a:noFill/>
          <a:ln>
            <a:noFill/>
          </a:ln>
        </p:spPr>
        <p:txBody>
          <a:bodyPr spcFirstLastPara="1" wrap="square" lIns="0" tIns="14600"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en-US" sz="2650" b="1" i="0" u="none" strike="noStrike" cap="none">
                <a:solidFill>
                  <a:srgbClr val="333333"/>
                </a:solidFill>
                <a:latin typeface="Arial"/>
                <a:ea typeface="Arial"/>
                <a:cs typeface="Arial"/>
                <a:sym typeface="Arial"/>
              </a:rPr>
              <a:t>$60,000</a:t>
            </a:r>
            <a:endParaRPr sz="2650" b="1" i="0" u="none" strike="noStrike" cap="none">
              <a:solidFill>
                <a:srgbClr val="000000"/>
              </a:solidFill>
              <a:latin typeface="Arial"/>
              <a:ea typeface="Arial"/>
              <a:cs typeface="Arial"/>
              <a:sym typeface="Arial"/>
            </a:endParaRPr>
          </a:p>
        </p:txBody>
      </p:sp>
      <p:sp>
        <p:nvSpPr>
          <p:cNvPr id="417" name="Google Shape;417;p16"/>
          <p:cNvSpPr txBox="1"/>
          <p:nvPr/>
        </p:nvSpPr>
        <p:spPr>
          <a:xfrm>
            <a:off x="5914924" y="3390003"/>
            <a:ext cx="2116455" cy="958850"/>
          </a:xfrm>
          <a:prstGeom prst="rect">
            <a:avLst/>
          </a:prstGeom>
          <a:noFill/>
          <a:ln>
            <a:noFill/>
          </a:ln>
        </p:spPr>
        <p:txBody>
          <a:bodyPr spcFirstLastPara="1" wrap="square" lIns="0" tIns="12050" rIns="0" bIns="0" anchor="t" anchorCtr="0">
            <a:spAutoFit/>
          </a:bodyPr>
          <a:lstStyle/>
          <a:p>
            <a:pPr marL="523240" marR="5080" lvl="0" indent="-511175" algn="l" rtl="0">
              <a:lnSpc>
                <a:spcPct val="115599"/>
              </a:lnSpc>
              <a:spcBef>
                <a:spcPts val="0"/>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State Factor (2.3%)</a:t>
            </a:r>
            <a:endParaRPr sz="2650" b="0" i="0" u="none" strike="noStrike" cap="none">
              <a:solidFill>
                <a:srgbClr val="000000"/>
              </a:solidFill>
              <a:latin typeface="Arial"/>
              <a:ea typeface="Arial"/>
              <a:cs typeface="Arial"/>
              <a:sym typeface="Arial"/>
            </a:endParaRPr>
          </a:p>
        </p:txBody>
      </p:sp>
      <p:sp>
        <p:nvSpPr>
          <p:cNvPr id="418" name="Google Shape;418;p16"/>
          <p:cNvSpPr txBox="1"/>
          <p:nvPr/>
        </p:nvSpPr>
        <p:spPr>
          <a:xfrm>
            <a:off x="9782598" y="3156641"/>
            <a:ext cx="2355850" cy="1425575"/>
          </a:xfrm>
          <a:prstGeom prst="rect">
            <a:avLst/>
          </a:prstGeom>
          <a:noFill/>
          <a:ln>
            <a:noFill/>
          </a:ln>
        </p:spPr>
        <p:txBody>
          <a:bodyPr spcFirstLastPara="1" wrap="square" lIns="0" tIns="12050" rIns="0" bIns="0" anchor="t" anchorCtr="0">
            <a:spAutoFit/>
          </a:bodyPr>
          <a:lstStyle/>
          <a:p>
            <a:pPr marL="12700" marR="5080" lvl="0" indent="0" algn="ctr" rtl="0">
              <a:lnSpc>
                <a:spcPct val="115599"/>
              </a:lnSpc>
              <a:spcBef>
                <a:spcPts val="0"/>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Average 3/5 Highest Years of Income</a:t>
            </a:r>
            <a:endParaRPr sz="2650" b="0" i="0" u="none" strike="noStrike" cap="none">
              <a:solidFill>
                <a:srgbClr val="000000"/>
              </a:solidFill>
              <a:latin typeface="Arial"/>
              <a:ea typeface="Arial"/>
              <a:cs typeface="Arial"/>
              <a:sym typeface="Arial"/>
            </a:endParaRPr>
          </a:p>
        </p:txBody>
      </p:sp>
      <p:sp>
        <p:nvSpPr>
          <p:cNvPr id="419" name="Google Shape;419;p16"/>
          <p:cNvSpPr txBox="1"/>
          <p:nvPr/>
        </p:nvSpPr>
        <p:spPr>
          <a:xfrm>
            <a:off x="13960383" y="3390003"/>
            <a:ext cx="1650364" cy="958850"/>
          </a:xfrm>
          <a:prstGeom prst="rect">
            <a:avLst/>
          </a:prstGeom>
          <a:noFill/>
          <a:ln>
            <a:noFill/>
          </a:ln>
        </p:spPr>
        <p:txBody>
          <a:bodyPr spcFirstLastPara="1" wrap="square" lIns="0" tIns="12050" rIns="0" bIns="0" anchor="t" anchorCtr="0">
            <a:spAutoFit/>
          </a:bodyPr>
          <a:lstStyle/>
          <a:p>
            <a:pPr marL="222884" marR="5080" lvl="0" indent="-210818" algn="l" rtl="0">
              <a:lnSpc>
                <a:spcPct val="115599"/>
              </a:lnSpc>
              <a:spcBef>
                <a:spcPts val="0"/>
              </a:spcBef>
              <a:spcAft>
                <a:spcPts val="0"/>
              </a:spcAft>
              <a:buClr>
                <a:srgbClr val="000000"/>
              </a:buClr>
              <a:buSzPts val="2650"/>
              <a:buFont typeface="Arial"/>
              <a:buNone/>
            </a:pPr>
            <a:r>
              <a:rPr lang="en-US" sz="2650" b="0" i="0" u="none" strike="noStrike" cap="none">
                <a:solidFill>
                  <a:srgbClr val="333333"/>
                </a:solidFill>
                <a:latin typeface="Arial"/>
                <a:ea typeface="Arial"/>
                <a:cs typeface="Arial"/>
                <a:sym typeface="Arial"/>
              </a:rPr>
              <a:t>Maximum Benefit</a:t>
            </a:r>
            <a:endParaRPr sz="2650" b="0" i="0" u="none" strike="noStrike" cap="none">
              <a:solidFill>
                <a:srgbClr val="000000"/>
              </a:solidFill>
              <a:latin typeface="Arial"/>
              <a:ea typeface="Arial"/>
              <a:cs typeface="Arial"/>
              <a:sym typeface="Arial"/>
            </a:endParaRPr>
          </a:p>
        </p:txBody>
      </p:sp>
      <p:sp>
        <p:nvSpPr>
          <p:cNvPr id="420" name="Google Shape;420;p16"/>
          <p:cNvSpPr txBox="1"/>
          <p:nvPr/>
        </p:nvSpPr>
        <p:spPr>
          <a:xfrm>
            <a:off x="4926763" y="3640383"/>
            <a:ext cx="322580" cy="512445"/>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33333"/>
                </a:solidFill>
                <a:latin typeface="Montserrat"/>
                <a:ea typeface="Montserrat"/>
                <a:cs typeface="Montserrat"/>
                <a:sym typeface="Montserrat"/>
              </a:rPr>
              <a:t>X</a:t>
            </a:r>
            <a:endParaRPr sz="3200" b="1" i="0" u="none" strike="noStrike" cap="none">
              <a:solidFill>
                <a:srgbClr val="000000"/>
              </a:solidFill>
              <a:latin typeface="Montserrat"/>
              <a:ea typeface="Montserrat"/>
              <a:cs typeface="Montserrat"/>
              <a:sym typeface="Montserrat"/>
            </a:endParaRPr>
          </a:p>
        </p:txBody>
      </p:sp>
      <p:sp>
        <p:nvSpPr>
          <p:cNvPr id="421" name="Google Shape;421;p16"/>
          <p:cNvSpPr txBox="1"/>
          <p:nvPr/>
        </p:nvSpPr>
        <p:spPr>
          <a:xfrm>
            <a:off x="8703136" y="3640383"/>
            <a:ext cx="322580" cy="512445"/>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33333"/>
                </a:solidFill>
                <a:latin typeface="Montserrat"/>
                <a:ea typeface="Montserrat"/>
                <a:cs typeface="Montserrat"/>
                <a:sym typeface="Montserrat"/>
              </a:rPr>
              <a:t>X</a:t>
            </a:r>
            <a:endParaRPr sz="3200" b="1" i="0" u="none" strike="noStrike" cap="none">
              <a:solidFill>
                <a:srgbClr val="000000"/>
              </a:solidFill>
              <a:latin typeface="Montserrat"/>
              <a:ea typeface="Montserrat"/>
              <a:cs typeface="Montserrat"/>
              <a:sym typeface="Montserrat"/>
            </a:endParaRPr>
          </a:p>
        </p:txBody>
      </p:sp>
      <p:sp>
        <p:nvSpPr>
          <p:cNvPr id="422" name="Google Shape;422;p16"/>
          <p:cNvSpPr txBox="1"/>
          <p:nvPr/>
        </p:nvSpPr>
        <p:spPr>
          <a:xfrm>
            <a:off x="12857029" y="3640383"/>
            <a:ext cx="285115" cy="512445"/>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33333"/>
                </a:solidFill>
                <a:latin typeface="Montserrat"/>
                <a:ea typeface="Montserrat"/>
                <a:cs typeface="Montserrat"/>
                <a:sym typeface="Montserrat"/>
              </a:rPr>
              <a:t>=</a:t>
            </a:r>
            <a:endParaRPr sz="3200" b="1" i="0" u="none" strike="noStrike" cap="none">
              <a:solidFill>
                <a:srgbClr val="000000"/>
              </a:solidFill>
              <a:latin typeface="Montserrat"/>
              <a:ea typeface="Montserrat"/>
              <a:cs typeface="Montserrat"/>
              <a:sym typeface="Montserrat"/>
            </a:endParaRPr>
          </a:p>
        </p:txBody>
      </p:sp>
      <p:sp>
        <p:nvSpPr>
          <p:cNvPr id="423" name="Google Shape;423;p16"/>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4" name="Google Shape;424;p16"/>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28"/>
        <p:cNvGrpSpPr/>
        <p:nvPr/>
      </p:nvGrpSpPr>
      <p:grpSpPr>
        <a:xfrm>
          <a:off x="0" y="0"/>
          <a:ext cx="0" cy="0"/>
          <a:chOff x="0" y="0"/>
          <a:chExt cx="0" cy="0"/>
        </a:xfrm>
      </p:grpSpPr>
      <p:sp>
        <p:nvSpPr>
          <p:cNvPr id="429" name="Google Shape;429;p17"/>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0" name="Google Shape;430;p17"/>
          <p:cNvSpPr/>
          <p:nvPr/>
        </p:nvSpPr>
        <p:spPr>
          <a:xfrm>
            <a:off x="9992349" y="4377529"/>
            <a:ext cx="6021705" cy="3810"/>
          </a:xfrm>
          <a:custGeom>
            <a:avLst/>
            <a:gdLst/>
            <a:ahLst/>
            <a:cxnLst/>
            <a:rect l="l" t="t" r="r" b="b"/>
            <a:pathLst>
              <a:path w="6021705" h="3810" extrusionOk="0">
                <a:moveTo>
                  <a:pt x="330796" y="0"/>
                </a:moveTo>
                <a:lnTo>
                  <a:pt x="0" y="0"/>
                </a:lnTo>
                <a:lnTo>
                  <a:pt x="0" y="3441"/>
                </a:lnTo>
                <a:lnTo>
                  <a:pt x="330796" y="3441"/>
                </a:lnTo>
                <a:lnTo>
                  <a:pt x="330796" y="0"/>
                </a:lnTo>
                <a:close/>
              </a:path>
              <a:path w="6021705" h="3810" extrusionOk="0">
                <a:moveTo>
                  <a:pt x="671588" y="0"/>
                </a:moveTo>
                <a:lnTo>
                  <a:pt x="334213" y="0"/>
                </a:lnTo>
                <a:lnTo>
                  <a:pt x="334213" y="3441"/>
                </a:lnTo>
                <a:lnTo>
                  <a:pt x="671588" y="3441"/>
                </a:lnTo>
                <a:lnTo>
                  <a:pt x="671588" y="0"/>
                </a:lnTo>
                <a:close/>
              </a:path>
              <a:path w="6021705" h="3810" extrusionOk="0">
                <a:moveTo>
                  <a:pt x="1012329" y="0"/>
                </a:moveTo>
                <a:lnTo>
                  <a:pt x="674992" y="0"/>
                </a:lnTo>
                <a:lnTo>
                  <a:pt x="674992" y="3441"/>
                </a:lnTo>
                <a:lnTo>
                  <a:pt x="1012329" y="3441"/>
                </a:lnTo>
                <a:lnTo>
                  <a:pt x="1012329" y="0"/>
                </a:lnTo>
                <a:close/>
              </a:path>
              <a:path w="6021705" h="3810" extrusionOk="0">
                <a:moveTo>
                  <a:pt x="1353121" y="0"/>
                </a:moveTo>
                <a:lnTo>
                  <a:pt x="1015771" y="0"/>
                </a:lnTo>
                <a:lnTo>
                  <a:pt x="1015771" y="3441"/>
                </a:lnTo>
                <a:lnTo>
                  <a:pt x="1353121" y="3441"/>
                </a:lnTo>
                <a:lnTo>
                  <a:pt x="1353121" y="0"/>
                </a:lnTo>
                <a:close/>
              </a:path>
              <a:path w="6021705" h="3810" extrusionOk="0">
                <a:moveTo>
                  <a:pt x="1693926" y="0"/>
                </a:moveTo>
                <a:lnTo>
                  <a:pt x="1356550" y="0"/>
                </a:lnTo>
                <a:lnTo>
                  <a:pt x="1356550" y="3441"/>
                </a:lnTo>
                <a:lnTo>
                  <a:pt x="1693926" y="3441"/>
                </a:lnTo>
                <a:lnTo>
                  <a:pt x="1693926" y="0"/>
                </a:lnTo>
                <a:close/>
              </a:path>
              <a:path w="6021705" h="3810" extrusionOk="0">
                <a:moveTo>
                  <a:pt x="2034705" y="0"/>
                </a:moveTo>
                <a:lnTo>
                  <a:pt x="1697329" y="0"/>
                </a:lnTo>
                <a:lnTo>
                  <a:pt x="1697329" y="3441"/>
                </a:lnTo>
                <a:lnTo>
                  <a:pt x="2034705" y="3441"/>
                </a:lnTo>
                <a:lnTo>
                  <a:pt x="2034705" y="0"/>
                </a:lnTo>
                <a:close/>
              </a:path>
              <a:path w="6021705" h="3810" extrusionOk="0">
                <a:moveTo>
                  <a:pt x="2375484" y="0"/>
                </a:moveTo>
                <a:lnTo>
                  <a:pt x="2038121" y="0"/>
                </a:lnTo>
                <a:lnTo>
                  <a:pt x="2038121" y="3441"/>
                </a:lnTo>
                <a:lnTo>
                  <a:pt x="2375484" y="3441"/>
                </a:lnTo>
                <a:lnTo>
                  <a:pt x="2375484" y="0"/>
                </a:lnTo>
                <a:close/>
              </a:path>
              <a:path w="6021705" h="3810" extrusionOk="0">
                <a:moveTo>
                  <a:pt x="2716263" y="0"/>
                </a:moveTo>
                <a:lnTo>
                  <a:pt x="2378900" y="0"/>
                </a:lnTo>
                <a:lnTo>
                  <a:pt x="2378900" y="3441"/>
                </a:lnTo>
                <a:lnTo>
                  <a:pt x="2716263" y="3441"/>
                </a:lnTo>
                <a:lnTo>
                  <a:pt x="2716263" y="0"/>
                </a:lnTo>
                <a:close/>
              </a:path>
              <a:path w="6021705" h="3810" extrusionOk="0">
                <a:moveTo>
                  <a:pt x="3057055" y="0"/>
                </a:moveTo>
                <a:lnTo>
                  <a:pt x="2719679" y="0"/>
                </a:lnTo>
                <a:lnTo>
                  <a:pt x="2719679" y="3441"/>
                </a:lnTo>
                <a:lnTo>
                  <a:pt x="3057055" y="3441"/>
                </a:lnTo>
                <a:lnTo>
                  <a:pt x="3057055" y="0"/>
                </a:lnTo>
                <a:close/>
              </a:path>
              <a:path w="6021705" h="3810" extrusionOk="0">
                <a:moveTo>
                  <a:pt x="3397834" y="0"/>
                </a:moveTo>
                <a:lnTo>
                  <a:pt x="3060458" y="0"/>
                </a:lnTo>
                <a:lnTo>
                  <a:pt x="3060458" y="3441"/>
                </a:lnTo>
                <a:lnTo>
                  <a:pt x="3397834" y="3441"/>
                </a:lnTo>
                <a:lnTo>
                  <a:pt x="3397834" y="0"/>
                </a:lnTo>
                <a:close/>
              </a:path>
              <a:path w="6021705" h="3810" extrusionOk="0">
                <a:moveTo>
                  <a:pt x="3738613" y="0"/>
                </a:moveTo>
                <a:lnTo>
                  <a:pt x="3401237" y="0"/>
                </a:lnTo>
                <a:lnTo>
                  <a:pt x="3401237" y="3441"/>
                </a:lnTo>
                <a:lnTo>
                  <a:pt x="3738613" y="3441"/>
                </a:lnTo>
                <a:lnTo>
                  <a:pt x="3738613" y="0"/>
                </a:lnTo>
                <a:close/>
              </a:path>
              <a:path w="6021705" h="3810" extrusionOk="0">
                <a:moveTo>
                  <a:pt x="4079392" y="0"/>
                </a:moveTo>
                <a:lnTo>
                  <a:pt x="3742017" y="0"/>
                </a:lnTo>
                <a:lnTo>
                  <a:pt x="3742017" y="3441"/>
                </a:lnTo>
                <a:lnTo>
                  <a:pt x="4079392" y="3441"/>
                </a:lnTo>
                <a:lnTo>
                  <a:pt x="4079392" y="0"/>
                </a:lnTo>
                <a:close/>
              </a:path>
              <a:path w="6021705" h="3810" extrusionOk="0">
                <a:moveTo>
                  <a:pt x="4420171" y="0"/>
                </a:moveTo>
                <a:lnTo>
                  <a:pt x="4082808" y="0"/>
                </a:lnTo>
                <a:lnTo>
                  <a:pt x="4082808" y="3441"/>
                </a:lnTo>
                <a:lnTo>
                  <a:pt x="4420171" y="3441"/>
                </a:lnTo>
                <a:lnTo>
                  <a:pt x="4420171" y="0"/>
                </a:lnTo>
                <a:close/>
              </a:path>
              <a:path w="6021705" h="3810" extrusionOk="0">
                <a:moveTo>
                  <a:pt x="4760950" y="0"/>
                </a:moveTo>
                <a:lnTo>
                  <a:pt x="4423588" y="0"/>
                </a:lnTo>
                <a:lnTo>
                  <a:pt x="4423588" y="3441"/>
                </a:lnTo>
                <a:lnTo>
                  <a:pt x="4760950" y="3441"/>
                </a:lnTo>
                <a:lnTo>
                  <a:pt x="4760950" y="0"/>
                </a:lnTo>
                <a:close/>
              </a:path>
              <a:path w="6021705" h="3810" extrusionOk="0">
                <a:moveTo>
                  <a:pt x="5101729" y="0"/>
                </a:moveTo>
                <a:lnTo>
                  <a:pt x="4764367" y="0"/>
                </a:lnTo>
                <a:lnTo>
                  <a:pt x="4764367" y="3441"/>
                </a:lnTo>
                <a:lnTo>
                  <a:pt x="5101729" y="3441"/>
                </a:lnTo>
                <a:lnTo>
                  <a:pt x="5101729" y="0"/>
                </a:lnTo>
                <a:close/>
              </a:path>
              <a:path w="6021705" h="3810" extrusionOk="0">
                <a:moveTo>
                  <a:pt x="5442521" y="0"/>
                </a:moveTo>
                <a:lnTo>
                  <a:pt x="5105146" y="0"/>
                </a:lnTo>
                <a:lnTo>
                  <a:pt x="5105146" y="3441"/>
                </a:lnTo>
                <a:lnTo>
                  <a:pt x="5442521" y="3441"/>
                </a:lnTo>
                <a:lnTo>
                  <a:pt x="5442521" y="0"/>
                </a:lnTo>
                <a:close/>
              </a:path>
              <a:path w="6021705" h="3810" extrusionOk="0">
                <a:moveTo>
                  <a:pt x="5783300" y="0"/>
                </a:moveTo>
                <a:lnTo>
                  <a:pt x="5445925" y="0"/>
                </a:lnTo>
                <a:lnTo>
                  <a:pt x="5445925" y="3441"/>
                </a:lnTo>
                <a:lnTo>
                  <a:pt x="5783300" y="3441"/>
                </a:lnTo>
                <a:lnTo>
                  <a:pt x="5783300" y="0"/>
                </a:lnTo>
                <a:close/>
              </a:path>
              <a:path w="6021705" h="3810" extrusionOk="0">
                <a:moveTo>
                  <a:pt x="6021476" y="0"/>
                </a:moveTo>
                <a:lnTo>
                  <a:pt x="5786704" y="0"/>
                </a:lnTo>
                <a:lnTo>
                  <a:pt x="5786704" y="3441"/>
                </a:lnTo>
                <a:lnTo>
                  <a:pt x="6021476" y="3441"/>
                </a:lnTo>
                <a:lnTo>
                  <a:pt x="6021476" y="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1" name="Google Shape;431;p17"/>
          <p:cNvSpPr/>
          <p:nvPr/>
        </p:nvSpPr>
        <p:spPr>
          <a:xfrm>
            <a:off x="9992349" y="4718283"/>
            <a:ext cx="6021705" cy="3810"/>
          </a:xfrm>
          <a:custGeom>
            <a:avLst/>
            <a:gdLst/>
            <a:ahLst/>
            <a:cxnLst/>
            <a:rect l="l" t="t" r="r" b="b"/>
            <a:pathLst>
              <a:path w="6021705" h="3810" extrusionOk="0">
                <a:moveTo>
                  <a:pt x="330796" y="0"/>
                </a:moveTo>
                <a:lnTo>
                  <a:pt x="0" y="0"/>
                </a:lnTo>
                <a:lnTo>
                  <a:pt x="0" y="3403"/>
                </a:lnTo>
                <a:lnTo>
                  <a:pt x="330796" y="3403"/>
                </a:lnTo>
                <a:lnTo>
                  <a:pt x="330796" y="0"/>
                </a:lnTo>
                <a:close/>
              </a:path>
              <a:path w="6021705" h="3810" extrusionOk="0">
                <a:moveTo>
                  <a:pt x="671588" y="0"/>
                </a:moveTo>
                <a:lnTo>
                  <a:pt x="334213" y="0"/>
                </a:lnTo>
                <a:lnTo>
                  <a:pt x="334213" y="3403"/>
                </a:lnTo>
                <a:lnTo>
                  <a:pt x="671588" y="3403"/>
                </a:lnTo>
                <a:lnTo>
                  <a:pt x="671588" y="0"/>
                </a:lnTo>
                <a:close/>
              </a:path>
              <a:path w="6021705" h="3810" extrusionOk="0">
                <a:moveTo>
                  <a:pt x="1012329" y="0"/>
                </a:moveTo>
                <a:lnTo>
                  <a:pt x="674992" y="0"/>
                </a:lnTo>
                <a:lnTo>
                  <a:pt x="674992" y="3403"/>
                </a:lnTo>
                <a:lnTo>
                  <a:pt x="1012329" y="3403"/>
                </a:lnTo>
                <a:lnTo>
                  <a:pt x="1012329" y="0"/>
                </a:lnTo>
                <a:close/>
              </a:path>
              <a:path w="6021705" h="3810" extrusionOk="0">
                <a:moveTo>
                  <a:pt x="1353121" y="0"/>
                </a:moveTo>
                <a:lnTo>
                  <a:pt x="1015771" y="0"/>
                </a:lnTo>
                <a:lnTo>
                  <a:pt x="1015771" y="3403"/>
                </a:lnTo>
                <a:lnTo>
                  <a:pt x="1353121" y="3403"/>
                </a:lnTo>
                <a:lnTo>
                  <a:pt x="1353121" y="0"/>
                </a:lnTo>
                <a:close/>
              </a:path>
              <a:path w="6021705" h="3810" extrusionOk="0">
                <a:moveTo>
                  <a:pt x="1693926" y="0"/>
                </a:moveTo>
                <a:lnTo>
                  <a:pt x="1356550" y="0"/>
                </a:lnTo>
                <a:lnTo>
                  <a:pt x="1356550" y="3403"/>
                </a:lnTo>
                <a:lnTo>
                  <a:pt x="1693926" y="3403"/>
                </a:lnTo>
                <a:lnTo>
                  <a:pt x="1693926" y="0"/>
                </a:lnTo>
                <a:close/>
              </a:path>
              <a:path w="6021705" h="3810" extrusionOk="0">
                <a:moveTo>
                  <a:pt x="2034705" y="0"/>
                </a:moveTo>
                <a:lnTo>
                  <a:pt x="1697329" y="0"/>
                </a:lnTo>
                <a:lnTo>
                  <a:pt x="1697329" y="3403"/>
                </a:lnTo>
                <a:lnTo>
                  <a:pt x="2034705" y="3403"/>
                </a:lnTo>
                <a:lnTo>
                  <a:pt x="2034705" y="0"/>
                </a:lnTo>
                <a:close/>
              </a:path>
              <a:path w="6021705" h="3810" extrusionOk="0">
                <a:moveTo>
                  <a:pt x="2375484" y="0"/>
                </a:moveTo>
                <a:lnTo>
                  <a:pt x="2038121" y="0"/>
                </a:lnTo>
                <a:lnTo>
                  <a:pt x="2038121" y="3403"/>
                </a:lnTo>
                <a:lnTo>
                  <a:pt x="2375484" y="3403"/>
                </a:lnTo>
                <a:lnTo>
                  <a:pt x="2375484" y="0"/>
                </a:lnTo>
                <a:close/>
              </a:path>
              <a:path w="6021705" h="3810" extrusionOk="0">
                <a:moveTo>
                  <a:pt x="2716263" y="0"/>
                </a:moveTo>
                <a:lnTo>
                  <a:pt x="2378900" y="0"/>
                </a:lnTo>
                <a:lnTo>
                  <a:pt x="2378900" y="3403"/>
                </a:lnTo>
                <a:lnTo>
                  <a:pt x="2716263" y="3403"/>
                </a:lnTo>
                <a:lnTo>
                  <a:pt x="2716263" y="0"/>
                </a:lnTo>
                <a:close/>
              </a:path>
              <a:path w="6021705" h="3810" extrusionOk="0">
                <a:moveTo>
                  <a:pt x="3057055" y="0"/>
                </a:moveTo>
                <a:lnTo>
                  <a:pt x="2719679" y="0"/>
                </a:lnTo>
                <a:lnTo>
                  <a:pt x="2719679" y="3403"/>
                </a:lnTo>
                <a:lnTo>
                  <a:pt x="3057055" y="3403"/>
                </a:lnTo>
                <a:lnTo>
                  <a:pt x="3057055" y="0"/>
                </a:lnTo>
                <a:close/>
              </a:path>
              <a:path w="6021705" h="3810" extrusionOk="0">
                <a:moveTo>
                  <a:pt x="3397834" y="0"/>
                </a:moveTo>
                <a:lnTo>
                  <a:pt x="3060458" y="0"/>
                </a:lnTo>
                <a:lnTo>
                  <a:pt x="3060458" y="3403"/>
                </a:lnTo>
                <a:lnTo>
                  <a:pt x="3397834" y="3403"/>
                </a:lnTo>
                <a:lnTo>
                  <a:pt x="3397834" y="0"/>
                </a:lnTo>
                <a:close/>
              </a:path>
              <a:path w="6021705" h="3810" extrusionOk="0">
                <a:moveTo>
                  <a:pt x="3738613" y="0"/>
                </a:moveTo>
                <a:lnTo>
                  <a:pt x="3401237" y="0"/>
                </a:lnTo>
                <a:lnTo>
                  <a:pt x="3401237" y="3403"/>
                </a:lnTo>
                <a:lnTo>
                  <a:pt x="3738613" y="3403"/>
                </a:lnTo>
                <a:lnTo>
                  <a:pt x="3738613" y="0"/>
                </a:lnTo>
                <a:close/>
              </a:path>
              <a:path w="6021705" h="3810" extrusionOk="0">
                <a:moveTo>
                  <a:pt x="4079392" y="0"/>
                </a:moveTo>
                <a:lnTo>
                  <a:pt x="3742017" y="0"/>
                </a:lnTo>
                <a:lnTo>
                  <a:pt x="3742017" y="3403"/>
                </a:lnTo>
                <a:lnTo>
                  <a:pt x="4079392" y="3403"/>
                </a:lnTo>
                <a:lnTo>
                  <a:pt x="4079392" y="0"/>
                </a:lnTo>
                <a:close/>
              </a:path>
              <a:path w="6021705" h="3810" extrusionOk="0">
                <a:moveTo>
                  <a:pt x="4420171" y="0"/>
                </a:moveTo>
                <a:lnTo>
                  <a:pt x="4082808" y="0"/>
                </a:lnTo>
                <a:lnTo>
                  <a:pt x="4082808" y="3403"/>
                </a:lnTo>
                <a:lnTo>
                  <a:pt x="4420171" y="3403"/>
                </a:lnTo>
                <a:lnTo>
                  <a:pt x="4420171" y="0"/>
                </a:lnTo>
                <a:close/>
              </a:path>
              <a:path w="6021705" h="3810" extrusionOk="0">
                <a:moveTo>
                  <a:pt x="4760950" y="0"/>
                </a:moveTo>
                <a:lnTo>
                  <a:pt x="4423588" y="0"/>
                </a:lnTo>
                <a:lnTo>
                  <a:pt x="4423588" y="3403"/>
                </a:lnTo>
                <a:lnTo>
                  <a:pt x="4760950" y="3403"/>
                </a:lnTo>
                <a:lnTo>
                  <a:pt x="4760950" y="0"/>
                </a:lnTo>
                <a:close/>
              </a:path>
              <a:path w="6021705" h="3810" extrusionOk="0">
                <a:moveTo>
                  <a:pt x="5101729" y="0"/>
                </a:moveTo>
                <a:lnTo>
                  <a:pt x="4764367" y="0"/>
                </a:lnTo>
                <a:lnTo>
                  <a:pt x="4764367" y="3403"/>
                </a:lnTo>
                <a:lnTo>
                  <a:pt x="5101729" y="3403"/>
                </a:lnTo>
                <a:lnTo>
                  <a:pt x="5101729" y="0"/>
                </a:lnTo>
                <a:close/>
              </a:path>
              <a:path w="6021705" h="3810" extrusionOk="0">
                <a:moveTo>
                  <a:pt x="5442521" y="0"/>
                </a:moveTo>
                <a:lnTo>
                  <a:pt x="5105146" y="0"/>
                </a:lnTo>
                <a:lnTo>
                  <a:pt x="5105146" y="3403"/>
                </a:lnTo>
                <a:lnTo>
                  <a:pt x="5442521" y="3403"/>
                </a:lnTo>
                <a:lnTo>
                  <a:pt x="5442521" y="0"/>
                </a:lnTo>
                <a:close/>
              </a:path>
              <a:path w="6021705" h="3810" extrusionOk="0">
                <a:moveTo>
                  <a:pt x="5783300" y="0"/>
                </a:moveTo>
                <a:lnTo>
                  <a:pt x="5445925" y="0"/>
                </a:lnTo>
                <a:lnTo>
                  <a:pt x="5445925" y="3403"/>
                </a:lnTo>
                <a:lnTo>
                  <a:pt x="5783300" y="3403"/>
                </a:lnTo>
                <a:lnTo>
                  <a:pt x="5783300" y="0"/>
                </a:lnTo>
                <a:close/>
              </a:path>
              <a:path w="6021705" h="3810" extrusionOk="0">
                <a:moveTo>
                  <a:pt x="6021476" y="0"/>
                </a:moveTo>
                <a:lnTo>
                  <a:pt x="5786704" y="0"/>
                </a:lnTo>
                <a:lnTo>
                  <a:pt x="5786704" y="3403"/>
                </a:lnTo>
                <a:lnTo>
                  <a:pt x="6021476" y="3403"/>
                </a:lnTo>
                <a:lnTo>
                  <a:pt x="6021476" y="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2" name="Google Shape;432;p17"/>
          <p:cNvSpPr/>
          <p:nvPr/>
        </p:nvSpPr>
        <p:spPr>
          <a:xfrm>
            <a:off x="9992349" y="5059024"/>
            <a:ext cx="6021705" cy="3810"/>
          </a:xfrm>
          <a:custGeom>
            <a:avLst/>
            <a:gdLst/>
            <a:ahLst/>
            <a:cxnLst/>
            <a:rect l="l" t="t" r="r" b="b"/>
            <a:pathLst>
              <a:path w="6021705" h="3810" extrusionOk="0">
                <a:moveTo>
                  <a:pt x="330796" y="0"/>
                </a:moveTo>
                <a:lnTo>
                  <a:pt x="0" y="0"/>
                </a:lnTo>
                <a:lnTo>
                  <a:pt x="0" y="3441"/>
                </a:lnTo>
                <a:lnTo>
                  <a:pt x="330796" y="3441"/>
                </a:lnTo>
                <a:lnTo>
                  <a:pt x="330796" y="0"/>
                </a:lnTo>
                <a:close/>
              </a:path>
              <a:path w="6021705" h="3810" extrusionOk="0">
                <a:moveTo>
                  <a:pt x="671588" y="0"/>
                </a:moveTo>
                <a:lnTo>
                  <a:pt x="334213" y="0"/>
                </a:lnTo>
                <a:lnTo>
                  <a:pt x="334213" y="3441"/>
                </a:lnTo>
                <a:lnTo>
                  <a:pt x="671588" y="3441"/>
                </a:lnTo>
                <a:lnTo>
                  <a:pt x="671588" y="0"/>
                </a:lnTo>
                <a:close/>
              </a:path>
              <a:path w="6021705" h="3810" extrusionOk="0">
                <a:moveTo>
                  <a:pt x="1012329" y="0"/>
                </a:moveTo>
                <a:lnTo>
                  <a:pt x="674992" y="0"/>
                </a:lnTo>
                <a:lnTo>
                  <a:pt x="674992" y="3441"/>
                </a:lnTo>
                <a:lnTo>
                  <a:pt x="1012329" y="3441"/>
                </a:lnTo>
                <a:lnTo>
                  <a:pt x="1012329" y="0"/>
                </a:lnTo>
                <a:close/>
              </a:path>
              <a:path w="6021705" h="3810" extrusionOk="0">
                <a:moveTo>
                  <a:pt x="1353121" y="0"/>
                </a:moveTo>
                <a:lnTo>
                  <a:pt x="1015771" y="0"/>
                </a:lnTo>
                <a:lnTo>
                  <a:pt x="1015771" y="3441"/>
                </a:lnTo>
                <a:lnTo>
                  <a:pt x="1353121" y="3441"/>
                </a:lnTo>
                <a:lnTo>
                  <a:pt x="1353121" y="0"/>
                </a:lnTo>
                <a:close/>
              </a:path>
              <a:path w="6021705" h="3810" extrusionOk="0">
                <a:moveTo>
                  <a:pt x="1693926" y="0"/>
                </a:moveTo>
                <a:lnTo>
                  <a:pt x="1356550" y="0"/>
                </a:lnTo>
                <a:lnTo>
                  <a:pt x="1356550" y="3441"/>
                </a:lnTo>
                <a:lnTo>
                  <a:pt x="1693926" y="3441"/>
                </a:lnTo>
                <a:lnTo>
                  <a:pt x="1693926" y="0"/>
                </a:lnTo>
                <a:close/>
              </a:path>
              <a:path w="6021705" h="3810" extrusionOk="0">
                <a:moveTo>
                  <a:pt x="2034705" y="0"/>
                </a:moveTo>
                <a:lnTo>
                  <a:pt x="1697329" y="0"/>
                </a:lnTo>
                <a:lnTo>
                  <a:pt x="1697329" y="3441"/>
                </a:lnTo>
                <a:lnTo>
                  <a:pt x="2034705" y="3441"/>
                </a:lnTo>
                <a:lnTo>
                  <a:pt x="2034705" y="0"/>
                </a:lnTo>
                <a:close/>
              </a:path>
              <a:path w="6021705" h="3810" extrusionOk="0">
                <a:moveTo>
                  <a:pt x="2375484" y="0"/>
                </a:moveTo>
                <a:lnTo>
                  <a:pt x="2038121" y="0"/>
                </a:lnTo>
                <a:lnTo>
                  <a:pt x="2038121" y="3441"/>
                </a:lnTo>
                <a:lnTo>
                  <a:pt x="2375484" y="3441"/>
                </a:lnTo>
                <a:lnTo>
                  <a:pt x="2375484" y="0"/>
                </a:lnTo>
                <a:close/>
              </a:path>
              <a:path w="6021705" h="3810" extrusionOk="0">
                <a:moveTo>
                  <a:pt x="2716263" y="0"/>
                </a:moveTo>
                <a:lnTo>
                  <a:pt x="2378900" y="0"/>
                </a:lnTo>
                <a:lnTo>
                  <a:pt x="2378900" y="3441"/>
                </a:lnTo>
                <a:lnTo>
                  <a:pt x="2716263" y="3441"/>
                </a:lnTo>
                <a:lnTo>
                  <a:pt x="2716263" y="0"/>
                </a:lnTo>
                <a:close/>
              </a:path>
              <a:path w="6021705" h="3810" extrusionOk="0">
                <a:moveTo>
                  <a:pt x="3057055" y="0"/>
                </a:moveTo>
                <a:lnTo>
                  <a:pt x="2719679" y="0"/>
                </a:lnTo>
                <a:lnTo>
                  <a:pt x="2719679" y="3441"/>
                </a:lnTo>
                <a:lnTo>
                  <a:pt x="3057055" y="3441"/>
                </a:lnTo>
                <a:lnTo>
                  <a:pt x="3057055" y="0"/>
                </a:lnTo>
                <a:close/>
              </a:path>
              <a:path w="6021705" h="3810" extrusionOk="0">
                <a:moveTo>
                  <a:pt x="3397834" y="0"/>
                </a:moveTo>
                <a:lnTo>
                  <a:pt x="3060458" y="0"/>
                </a:lnTo>
                <a:lnTo>
                  <a:pt x="3060458" y="3441"/>
                </a:lnTo>
                <a:lnTo>
                  <a:pt x="3397834" y="3441"/>
                </a:lnTo>
                <a:lnTo>
                  <a:pt x="3397834" y="0"/>
                </a:lnTo>
                <a:close/>
              </a:path>
              <a:path w="6021705" h="3810" extrusionOk="0">
                <a:moveTo>
                  <a:pt x="3738613" y="0"/>
                </a:moveTo>
                <a:lnTo>
                  <a:pt x="3401237" y="0"/>
                </a:lnTo>
                <a:lnTo>
                  <a:pt x="3401237" y="3441"/>
                </a:lnTo>
                <a:lnTo>
                  <a:pt x="3738613" y="3441"/>
                </a:lnTo>
                <a:lnTo>
                  <a:pt x="3738613" y="0"/>
                </a:lnTo>
                <a:close/>
              </a:path>
              <a:path w="6021705" h="3810" extrusionOk="0">
                <a:moveTo>
                  <a:pt x="4079392" y="0"/>
                </a:moveTo>
                <a:lnTo>
                  <a:pt x="3742017" y="0"/>
                </a:lnTo>
                <a:lnTo>
                  <a:pt x="3742017" y="3441"/>
                </a:lnTo>
                <a:lnTo>
                  <a:pt x="4079392" y="3441"/>
                </a:lnTo>
                <a:lnTo>
                  <a:pt x="4079392" y="0"/>
                </a:lnTo>
                <a:close/>
              </a:path>
              <a:path w="6021705" h="3810" extrusionOk="0">
                <a:moveTo>
                  <a:pt x="4420171" y="0"/>
                </a:moveTo>
                <a:lnTo>
                  <a:pt x="4082808" y="0"/>
                </a:lnTo>
                <a:lnTo>
                  <a:pt x="4082808" y="3441"/>
                </a:lnTo>
                <a:lnTo>
                  <a:pt x="4420171" y="3441"/>
                </a:lnTo>
                <a:lnTo>
                  <a:pt x="4420171" y="0"/>
                </a:lnTo>
                <a:close/>
              </a:path>
              <a:path w="6021705" h="3810" extrusionOk="0">
                <a:moveTo>
                  <a:pt x="4760950" y="0"/>
                </a:moveTo>
                <a:lnTo>
                  <a:pt x="4423588" y="0"/>
                </a:lnTo>
                <a:lnTo>
                  <a:pt x="4423588" y="3441"/>
                </a:lnTo>
                <a:lnTo>
                  <a:pt x="4760950" y="3441"/>
                </a:lnTo>
                <a:lnTo>
                  <a:pt x="4760950" y="0"/>
                </a:lnTo>
                <a:close/>
              </a:path>
              <a:path w="6021705" h="3810" extrusionOk="0">
                <a:moveTo>
                  <a:pt x="5101729" y="0"/>
                </a:moveTo>
                <a:lnTo>
                  <a:pt x="4764367" y="0"/>
                </a:lnTo>
                <a:lnTo>
                  <a:pt x="4764367" y="3441"/>
                </a:lnTo>
                <a:lnTo>
                  <a:pt x="5101729" y="3441"/>
                </a:lnTo>
                <a:lnTo>
                  <a:pt x="5101729" y="0"/>
                </a:lnTo>
                <a:close/>
              </a:path>
              <a:path w="6021705" h="3810" extrusionOk="0">
                <a:moveTo>
                  <a:pt x="5442521" y="0"/>
                </a:moveTo>
                <a:lnTo>
                  <a:pt x="5105146" y="0"/>
                </a:lnTo>
                <a:lnTo>
                  <a:pt x="5105146" y="3441"/>
                </a:lnTo>
                <a:lnTo>
                  <a:pt x="5442521" y="3441"/>
                </a:lnTo>
                <a:lnTo>
                  <a:pt x="5442521" y="0"/>
                </a:lnTo>
                <a:close/>
              </a:path>
              <a:path w="6021705" h="3810" extrusionOk="0">
                <a:moveTo>
                  <a:pt x="5783300" y="0"/>
                </a:moveTo>
                <a:lnTo>
                  <a:pt x="5445925" y="0"/>
                </a:lnTo>
                <a:lnTo>
                  <a:pt x="5445925" y="3441"/>
                </a:lnTo>
                <a:lnTo>
                  <a:pt x="5783300" y="3441"/>
                </a:lnTo>
                <a:lnTo>
                  <a:pt x="5783300" y="0"/>
                </a:lnTo>
                <a:close/>
              </a:path>
              <a:path w="6021705" h="3810" extrusionOk="0">
                <a:moveTo>
                  <a:pt x="6021476" y="0"/>
                </a:moveTo>
                <a:lnTo>
                  <a:pt x="5786704" y="0"/>
                </a:lnTo>
                <a:lnTo>
                  <a:pt x="5786704" y="3441"/>
                </a:lnTo>
                <a:lnTo>
                  <a:pt x="6021476" y="3441"/>
                </a:lnTo>
                <a:lnTo>
                  <a:pt x="6021476" y="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3" name="Google Shape;433;p17"/>
          <p:cNvSpPr/>
          <p:nvPr/>
        </p:nvSpPr>
        <p:spPr>
          <a:xfrm>
            <a:off x="9992349" y="5399803"/>
            <a:ext cx="6021705" cy="3810"/>
          </a:xfrm>
          <a:custGeom>
            <a:avLst/>
            <a:gdLst/>
            <a:ahLst/>
            <a:cxnLst/>
            <a:rect l="l" t="t" r="r" b="b"/>
            <a:pathLst>
              <a:path w="6021705" h="3810" extrusionOk="0">
                <a:moveTo>
                  <a:pt x="330796" y="0"/>
                </a:moveTo>
                <a:lnTo>
                  <a:pt x="0" y="0"/>
                </a:lnTo>
                <a:lnTo>
                  <a:pt x="0" y="3403"/>
                </a:lnTo>
                <a:lnTo>
                  <a:pt x="330796" y="3403"/>
                </a:lnTo>
                <a:lnTo>
                  <a:pt x="330796" y="0"/>
                </a:lnTo>
                <a:close/>
              </a:path>
              <a:path w="6021705" h="3810" extrusionOk="0">
                <a:moveTo>
                  <a:pt x="671588" y="0"/>
                </a:moveTo>
                <a:lnTo>
                  <a:pt x="334213" y="0"/>
                </a:lnTo>
                <a:lnTo>
                  <a:pt x="334213" y="3403"/>
                </a:lnTo>
                <a:lnTo>
                  <a:pt x="671588" y="3403"/>
                </a:lnTo>
                <a:lnTo>
                  <a:pt x="671588" y="0"/>
                </a:lnTo>
                <a:close/>
              </a:path>
              <a:path w="6021705" h="3810" extrusionOk="0">
                <a:moveTo>
                  <a:pt x="1012329" y="0"/>
                </a:moveTo>
                <a:lnTo>
                  <a:pt x="674992" y="0"/>
                </a:lnTo>
                <a:lnTo>
                  <a:pt x="674992" y="3403"/>
                </a:lnTo>
                <a:lnTo>
                  <a:pt x="1012329" y="3403"/>
                </a:lnTo>
                <a:lnTo>
                  <a:pt x="1012329" y="0"/>
                </a:lnTo>
                <a:close/>
              </a:path>
              <a:path w="6021705" h="3810" extrusionOk="0">
                <a:moveTo>
                  <a:pt x="1353121" y="0"/>
                </a:moveTo>
                <a:lnTo>
                  <a:pt x="1015771" y="0"/>
                </a:lnTo>
                <a:lnTo>
                  <a:pt x="1015771" y="3403"/>
                </a:lnTo>
                <a:lnTo>
                  <a:pt x="1353121" y="3403"/>
                </a:lnTo>
                <a:lnTo>
                  <a:pt x="1353121" y="0"/>
                </a:lnTo>
                <a:close/>
              </a:path>
              <a:path w="6021705" h="3810" extrusionOk="0">
                <a:moveTo>
                  <a:pt x="1693926" y="0"/>
                </a:moveTo>
                <a:lnTo>
                  <a:pt x="1356550" y="0"/>
                </a:lnTo>
                <a:lnTo>
                  <a:pt x="1356550" y="3403"/>
                </a:lnTo>
                <a:lnTo>
                  <a:pt x="1693926" y="3403"/>
                </a:lnTo>
                <a:lnTo>
                  <a:pt x="1693926" y="0"/>
                </a:lnTo>
                <a:close/>
              </a:path>
              <a:path w="6021705" h="3810" extrusionOk="0">
                <a:moveTo>
                  <a:pt x="2034705" y="0"/>
                </a:moveTo>
                <a:lnTo>
                  <a:pt x="1697329" y="0"/>
                </a:lnTo>
                <a:lnTo>
                  <a:pt x="1697329" y="3403"/>
                </a:lnTo>
                <a:lnTo>
                  <a:pt x="2034705" y="3403"/>
                </a:lnTo>
                <a:lnTo>
                  <a:pt x="2034705" y="0"/>
                </a:lnTo>
                <a:close/>
              </a:path>
              <a:path w="6021705" h="3810" extrusionOk="0">
                <a:moveTo>
                  <a:pt x="2375484" y="0"/>
                </a:moveTo>
                <a:lnTo>
                  <a:pt x="2038121" y="0"/>
                </a:lnTo>
                <a:lnTo>
                  <a:pt x="2038121" y="3403"/>
                </a:lnTo>
                <a:lnTo>
                  <a:pt x="2375484" y="3403"/>
                </a:lnTo>
                <a:lnTo>
                  <a:pt x="2375484" y="0"/>
                </a:lnTo>
                <a:close/>
              </a:path>
              <a:path w="6021705" h="3810" extrusionOk="0">
                <a:moveTo>
                  <a:pt x="2716263" y="0"/>
                </a:moveTo>
                <a:lnTo>
                  <a:pt x="2378900" y="0"/>
                </a:lnTo>
                <a:lnTo>
                  <a:pt x="2378900" y="3403"/>
                </a:lnTo>
                <a:lnTo>
                  <a:pt x="2716263" y="3403"/>
                </a:lnTo>
                <a:lnTo>
                  <a:pt x="2716263" y="0"/>
                </a:lnTo>
                <a:close/>
              </a:path>
              <a:path w="6021705" h="3810" extrusionOk="0">
                <a:moveTo>
                  <a:pt x="3057055" y="0"/>
                </a:moveTo>
                <a:lnTo>
                  <a:pt x="2719679" y="0"/>
                </a:lnTo>
                <a:lnTo>
                  <a:pt x="2719679" y="3403"/>
                </a:lnTo>
                <a:lnTo>
                  <a:pt x="3057055" y="3403"/>
                </a:lnTo>
                <a:lnTo>
                  <a:pt x="3057055" y="0"/>
                </a:lnTo>
                <a:close/>
              </a:path>
              <a:path w="6021705" h="3810" extrusionOk="0">
                <a:moveTo>
                  <a:pt x="3397834" y="0"/>
                </a:moveTo>
                <a:lnTo>
                  <a:pt x="3060458" y="0"/>
                </a:lnTo>
                <a:lnTo>
                  <a:pt x="3060458" y="3403"/>
                </a:lnTo>
                <a:lnTo>
                  <a:pt x="3397834" y="3403"/>
                </a:lnTo>
                <a:lnTo>
                  <a:pt x="3397834" y="0"/>
                </a:lnTo>
                <a:close/>
              </a:path>
              <a:path w="6021705" h="3810" extrusionOk="0">
                <a:moveTo>
                  <a:pt x="3738613" y="0"/>
                </a:moveTo>
                <a:lnTo>
                  <a:pt x="3401237" y="0"/>
                </a:lnTo>
                <a:lnTo>
                  <a:pt x="3401237" y="3403"/>
                </a:lnTo>
                <a:lnTo>
                  <a:pt x="3738613" y="3403"/>
                </a:lnTo>
                <a:lnTo>
                  <a:pt x="3738613" y="0"/>
                </a:lnTo>
                <a:close/>
              </a:path>
              <a:path w="6021705" h="3810" extrusionOk="0">
                <a:moveTo>
                  <a:pt x="4079392" y="0"/>
                </a:moveTo>
                <a:lnTo>
                  <a:pt x="3742017" y="0"/>
                </a:lnTo>
                <a:lnTo>
                  <a:pt x="3742017" y="3403"/>
                </a:lnTo>
                <a:lnTo>
                  <a:pt x="4079392" y="3403"/>
                </a:lnTo>
                <a:lnTo>
                  <a:pt x="4079392" y="0"/>
                </a:lnTo>
                <a:close/>
              </a:path>
              <a:path w="6021705" h="3810" extrusionOk="0">
                <a:moveTo>
                  <a:pt x="4420171" y="0"/>
                </a:moveTo>
                <a:lnTo>
                  <a:pt x="4082808" y="0"/>
                </a:lnTo>
                <a:lnTo>
                  <a:pt x="4082808" y="3403"/>
                </a:lnTo>
                <a:lnTo>
                  <a:pt x="4420171" y="3403"/>
                </a:lnTo>
                <a:lnTo>
                  <a:pt x="4420171" y="0"/>
                </a:lnTo>
                <a:close/>
              </a:path>
              <a:path w="6021705" h="3810" extrusionOk="0">
                <a:moveTo>
                  <a:pt x="4760950" y="0"/>
                </a:moveTo>
                <a:lnTo>
                  <a:pt x="4423588" y="0"/>
                </a:lnTo>
                <a:lnTo>
                  <a:pt x="4423588" y="3403"/>
                </a:lnTo>
                <a:lnTo>
                  <a:pt x="4760950" y="3403"/>
                </a:lnTo>
                <a:lnTo>
                  <a:pt x="4760950" y="0"/>
                </a:lnTo>
                <a:close/>
              </a:path>
              <a:path w="6021705" h="3810" extrusionOk="0">
                <a:moveTo>
                  <a:pt x="5101729" y="0"/>
                </a:moveTo>
                <a:lnTo>
                  <a:pt x="4764367" y="0"/>
                </a:lnTo>
                <a:lnTo>
                  <a:pt x="4764367" y="3403"/>
                </a:lnTo>
                <a:lnTo>
                  <a:pt x="5101729" y="3403"/>
                </a:lnTo>
                <a:lnTo>
                  <a:pt x="5101729" y="0"/>
                </a:lnTo>
                <a:close/>
              </a:path>
              <a:path w="6021705" h="3810" extrusionOk="0">
                <a:moveTo>
                  <a:pt x="5442521" y="0"/>
                </a:moveTo>
                <a:lnTo>
                  <a:pt x="5105146" y="0"/>
                </a:lnTo>
                <a:lnTo>
                  <a:pt x="5105146" y="3403"/>
                </a:lnTo>
                <a:lnTo>
                  <a:pt x="5442521" y="3403"/>
                </a:lnTo>
                <a:lnTo>
                  <a:pt x="5442521" y="0"/>
                </a:lnTo>
                <a:close/>
              </a:path>
              <a:path w="6021705" h="3810" extrusionOk="0">
                <a:moveTo>
                  <a:pt x="5783300" y="0"/>
                </a:moveTo>
                <a:lnTo>
                  <a:pt x="5445925" y="0"/>
                </a:lnTo>
                <a:lnTo>
                  <a:pt x="5445925" y="3403"/>
                </a:lnTo>
                <a:lnTo>
                  <a:pt x="5783300" y="3403"/>
                </a:lnTo>
                <a:lnTo>
                  <a:pt x="5783300" y="0"/>
                </a:lnTo>
                <a:close/>
              </a:path>
              <a:path w="6021705" h="3810" extrusionOk="0">
                <a:moveTo>
                  <a:pt x="6021476" y="0"/>
                </a:moveTo>
                <a:lnTo>
                  <a:pt x="5786704" y="0"/>
                </a:lnTo>
                <a:lnTo>
                  <a:pt x="5786704" y="3403"/>
                </a:lnTo>
                <a:lnTo>
                  <a:pt x="6021476" y="3403"/>
                </a:lnTo>
                <a:lnTo>
                  <a:pt x="6021476" y="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4" name="Google Shape;434;p17"/>
          <p:cNvSpPr/>
          <p:nvPr/>
        </p:nvSpPr>
        <p:spPr>
          <a:xfrm>
            <a:off x="9992349" y="5740544"/>
            <a:ext cx="6021705" cy="3810"/>
          </a:xfrm>
          <a:custGeom>
            <a:avLst/>
            <a:gdLst/>
            <a:ahLst/>
            <a:cxnLst/>
            <a:rect l="l" t="t" r="r" b="b"/>
            <a:pathLst>
              <a:path w="6021705" h="3810" extrusionOk="0">
                <a:moveTo>
                  <a:pt x="330796" y="0"/>
                </a:moveTo>
                <a:lnTo>
                  <a:pt x="0" y="0"/>
                </a:lnTo>
                <a:lnTo>
                  <a:pt x="0" y="3416"/>
                </a:lnTo>
                <a:lnTo>
                  <a:pt x="330796" y="3416"/>
                </a:lnTo>
                <a:lnTo>
                  <a:pt x="330796" y="0"/>
                </a:lnTo>
                <a:close/>
              </a:path>
              <a:path w="6021705" h="3810" extrusionOk="0">
                <a:moveTo>
                  <a:pt x="671588" y="0"/>
                </a:moveTo>
                <a:lnTo>
                  <a:pt x="334213" y="0"/>
                </a:lnTo>
                <a:lnTo>
                  <a:pt x="334213" y="3416"/>
                </a:lnTo>
                <a:lnTo>
                  <a:pt x="671588" y="3416"/>
                </a:lnTo>
                <a:lnTo>
                  <a:pt x="671588" y="0"/>
                </a:lnTo>
                <a:close/>
              </a:path>
              <a:path w="6021705" h="3810" extrusionOk="0">
                <a:moveTo>
                  <a:pt x="1012329" y="0"/>
                </a:moveTo>
                <a:lnTo>
                  <a:pt x="674992" y="0"/>
                </a:lnTo>
                <a:lnTo>
                  <a:pt x="674992" y="3416"/>
                </a:lnTo>
                <a:lnTo>
                  <a:pt x="1012329" y="3416"/>
                </a:lnTo>
                <a:lnTo>
                  <a:pt x="1012329" y="0"/>
                </a:lnTo>
                <a:close/>
              </a:path>
              <a:path w="6021705" h="3810" extrusionOk="0">
                <a:moveTo>
                  <a:pt x="1353121" y="0"/>
                </a:moveTo>
                <a:lnTo>
                  <a:pt x="1015771" y="0"/>
                </a:lnTo>
                <a:lnTo>
                  <a:pt x="1015771" y="3416"/>
                </a:lnTo>
                <a:lnTo>
                  <a:pt x="1353121" y="3416"/>
                </a:lnTo>
                <a:lnTo>
                  <a:pt x="1353121" y="0"/>
                </a:lnTo>
                <a:close/>
              </a:path>
              <a:path w="6021705" h="3810" extrusionOk="0">
                <a:moveTo>
                  <a:pt x="1693926" y="0"/>
                </a:moveTo>
                <a:lnTo>
                  <a:pt x="1356550" y="0"/>
                </a:lnTo>
                <a:lnTo>
                  <a:pt x="1356550" y="3416"/>
                </a:lnTo>
                <a:lnTo>
                  <a:pt x="1693926" y="3416"/>
                </a:lnTo>
                <a:lnTo>
                  <a:pt x="1693926" y="0"/>
                </a:lnTo>
                <a:close/>
              </a:path>
              <a:path w="6021705" h="3810" extrusionOk="0">
                <a:moveTo>
                  <a:pt x="2034705" y="0"/>
                </a:moveTo>
                <a:lnTo>
                  <a:pt x="1697329" y="0"/>
                </a:lnTo>
                <a:lnTo>
                  <a:pt x="1697329" y="3416"/>
                </a:lnTo>
                <a:lnTo>
                  <a:pt x="2034705" y="3416"/>
                </a:lnTo>
                <a:lnTo>
                  <a:pt x="2034705" y="0"/>
                </a:lnTo>
                <a:close/>
              </a:path>
              <a:path w="6021705" h="3810" extrusionOk="0">
                <a:moveTo>
                  <a:pt x="2375484" y="0"/>
                </a:moveTo>
                <a:lnTo>
                  <a:pt x="2038121" y="0"/>
                </a:lnTo>
                <a:lnTo>
                  <a:pt x="2038121" y="3416"/>
                </a:lnTo>
                <a:lnTo>
                  <a:pt x="2375484" y="3416"/>
                </a:lnTo>
                <a:lnTo>
                  <a:pt x="2375484" y="0"/>
                </a:lnTo>
                <a:close/>
              </a:path>
              <a:path w="6021705" h="3810" extrusionOk="0">
                <a:moveTo>
                  <a:pt x="2716263" y="0"/>
                </a:moveTo>
                <a:lnTo>
                  <a:pt x="2378900" y="0"/>
                </a:lnTo>
                <a:lnTo>
                  <a:pt x="2378900" y="3416"/>
                </a:lnTo>
                <a:lnTo>
                  <a:pt x="2716263" y="3416"/>
                </a:lnTo>
                <a:lnTo>
                  <a:pt x="2716263" y="0"/>
                </a:lnTo>
                <a:close/>
              </a:path>
              <a:path w="6021705" h="3810" extrusionOk="0">
                <a:moveTo>
                  <a:pt x="3057055" y="0"/>
                </a:moveTo>
                <a:lnTo>
                  <a:pt x="2719679" y="0"/>
                </a:lnTo>
                <a:lnTo>
                  <a:pt x="2719679" y="3416"/>
                </a:lnTo>
                <a:lnTo>
                  <a:pt x="3057055" y="3416"/>
                </a:lnTo>
                <a:lnTo>
                  <a:pt x="3057055" y="0"/>
                </a:lnTo>
                <a:close/>
              </a:path>
              <a:path w="6021705" h="3810" extrusionOk="0">
                <a:moveTo>
                  <a:pt x="3397834" y="0"/>
                </a:moveTo>
                <a:lnTo>
                  <a:pt x="3060458" y="0"/>
                </a:lnTo>
                <a:lnTo>
                  <a:pt x="3060458" y="3416"/>
                </a:lnTo>
                <a:lnTo>
                  <a:pt x="3397834" y="3416"/>
                </a:lnTo>
                <a:lnTo>
                  <a:pt x="3397834" y="0"/>
                </a:lnTo>
                <a:close/>
              </a:path>
              <a:path w="6021705" h="3810" extrusionOk="0">
                <a:moveTo>
                  <a:pt x="3738613" y="0"/>
                </a:moveTo>
                <a:lnTo>
                  <a:pt x="3401237" y="0"/>
                </a:lnTo>
                <a:lnTo>
                  <a:pt x="3401237" y="3416"/>
                </a:lnTo>
                <a:lnTo>
                  <a:pt x="3738613" y="3416"/>
                </a:lnTo>
                <a:lnTo>
                  <a:pt x="3738613" y="0"/>
                </a:lnTo>
                <a:close/>
              </a:path>
              <a:path w="6021705" h="3810" extrusionOk="0">
                <a:moveTo>
                  <a:pt x="4079392" y="0"/>
                </a:moveTo>
                <a:lnTo>
                  <a:pt x="3742017" y="0"/>
                </a:lnTo>
                <a:lnTo>
                  <a:pt x="3742017" y="3416"/>
                </a:lnTo>
                <a:lnTo>
                  <a:pt x="4079392" y="3416"/>
                </a:lnTo>
                <a:lnTo>
                  <a:pt x="4079392" y="0"/>
                </a:lnTo>
                <a:close/>
              </a:path>
              <a:path w="6021705" h="3810" extrusionOk="0">
                <a:moveTo>
                  <a:pt x="4420171" y="0"/>
                </a:moveTo>
                <a:lnTo>
                  <a:pt x="4082808" y="0"/>
                </a:lnTo>
                <a:lnTo>
                  <a:pt x="4082808" y="3416"/>
                </a:lnTo>
                <a:lnTo>
                  <a:pt x="4420171" y="3416"/>
                </a:lnTo>
                <a:lnTo>
                  <a:pt x="4420171" y="0"/>
                </a:lnTo>
                <a:close/>
              </a:path>
              <a:path w="6021705" h="3810" extrusionOk="0">
                <a:moveTo>
                  <a:pt x="4760950" y="0"/>
                </a:moveTo>
                <a:lnTo>
                  <a:pt x="4423588" y="0"/>
                </a:lnTo>
                <a:lnTo>
                  <a:pt x="4423588" y="3416"/>
                </a:lnTo>
                <a:lnTo>
                  <a:pt x="4760950" y="3416"/>
                </a:lnTo>
                <a:lnTo>
                  <a:pt x="4760950" y="0"/>
                </a:lnTo>
                <a:close/>
              </a:path>
              <a:path w="6021705" h="3810" extrusionOk="0">
                <a:moveTo>
                  <a:pt x="5101729" y="0"/>
                </a:moveTo>
                <a:lnTo>
                  <a:pt x="4764367" y="0"/>
                </a:lnTo>
                <a:lnTo>
                  <a:pt x="4764367" y="3416"/>
                </a:lnTo>
                <a:lnTo>
                  <a:pt x="5101729" y="3416"/>
                </a:lnTo>
                <a:lnTo>
                  <a:pt x="5101729" y="0"/>
                </a:lnTo>
                <a:close/>
              </a:path>
              <a:path w="6021705" h="3810" extrusionOk="0">
                <a:moveTo>
                  <a:pt x="5442521" y="0"/>
                </a:moveTo>
                <a:lnTo>
                  <a:pt x="5105146" y="0"/>
                </a:lnTo>
                <a:lnTo>
                  <a:pt x="5105146" y="3416"/>
                </a:lnTo>
                <a:lnTo>
                  <a:pt x="5442521" y="3416"/>
                </a:lnTo>
                <a:lnTo>
                  <a:pt x="5442521" y="0"/>
                </a:lnTo>
                <a:close/>
              </a:path>
              <a:path w="6021705" h="3810" extrusionOk="0">
                <a:moveTo>
                  <a:pt x="5783300" y="0"/>
                </a:moveTo>
                <a:lnTo>
                  <a:pt x="5445925" y="0"/>
                </a:lnTo>
                <a:lnTo>
                  <a:pt x="5445925" y="3416"/>
                </a:lnTo>
                <a:lnTo>
                  <a:pt x="5783300" y="3416"/>
                </a:lnTo>
                <a:lnTo>
                  <a:pt x="5783300" y="0"/>
                </a:lnTo>
                <a:close/>
              </a:path>
              <a:path w="6021705" h="3810" extrusionOk="0">
                <a:moveTo>
                  <a:pt x="6021476" y="0"/>
                </a:moveTo>
                <a:lnTo>
                  <a:pt x="5786704" y="0"/>
                </a:lnTo>
                <a:lnTo>
                  <a:pt x="5786704" y="3416"/>
                </a:lnTo>
                <a:lnTo>
                  <a:pt x="6021476" y="3416"/>
                </a:lnTo>
                <a:lnTo>
                  <a:pt x="6021476" y="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5" name="Google Shape;435;p17"/>
          <p:cNvSpPr/>
          <p:nvPr/>
        </p:nvSpPr>
        <p:spPr>
          <a:xfrm>
            <a:off x="9992349" y="6081272"/>
            <a:ext cx="5948680" cy="3810"/>
          </a:xfrm>
          <a:custGeom>
            <a:avLst/>
            <a:gdLst/>
            <a:ahLst/>
            <a:cxnLst/>
            <a:rect l="l" t="t" r="r" b="b"/>
            <a:pathLst>
              <a:path w="5948680" h="3810" extrusionOk="0">
                <a:moveTo>
                  <a:pt x="330796" y="0"/>
                </a:moveTo>
                <a:lnTo>
                  <a:pt x="0" y="0"/>
                </a:lnTo>
                <a:lnTo>
                  <a:pt x="0" y="3429"/>
                </a:lnTo>
                <a:lnTo>
                  <a:pt x="330796" y="3429"/>
                </a:lnTo>
                <a:lnTo>
                  <a:pt x="330796" y="0"/>
                </a:lnTo>
                <a:close/>
              </a:path>
              <a:path w="5948680" h="3810" extrusionOk="0">
                <a:moveTo>
                  <a:pt x="671588" y="0"/>
                </a:moveTo>
                <a:lnTo>
                  <a:pt x="334213" y="0"/>
                </a:lnTo>
                <a:lnTo>
                  <a:pt x="334213" y="3429"/>
                </a:lnTo>
                <a:lnTo>
                  <a:pt x="671588" y="3429"/>
                </a:lnTo>
                <a:lnTo>
                  <a:pt x="671588" y="0"/>
                </a:lnTo>
                <a:close/>
              </a:path>
              <a:path w="5948680" h="3810" extrusionOk="0">
                <a:moveTo>
                  <a:pt x="1012329" y="0"/>
                </a:moveTo>
                <a:lnTo>
                  <a:pt x="674992" y="0"/>
                </a:lnTo>
                <a:lnTo>
                  <a:pt x="674992" y="3429"/>
                </a:lnTo>
                <a:lnTo>
                  <a:pt x="1012329" y="3429"/>
                </a:lnTo>
                <a:lnTo>
                  <a:pt x="1012329" y="0"/>
                </a:lnTo>
                <a:close/>
              </a:path>
              <a:path w="5948680" h="3810" extrusionOk="0">
                <a:moveTo>
                  <a:pt x="1353121" y="0"/>
                </a:moveTo>
                <a:lnTo>
                  <a:pt x="1015771" y="0"/>
                </a:lnTo>
                <a:lnTo>
                  <a:pt x="1015771" y="3429"/>
                </a:lnTo>
                <a:lnTo>
                  <a:pt x="1353121" y="3429"/>
                </a:lnTo>
                <a:lnTo>
                  <a:pt x="1353121" y="0"/>
                </a:lnTo>
                <a:close/>
              </a:path>
              <a:path w="5948680" h="3810" extrusionOk="0">
                <a:moveTo>
                  <a:pt x="1693926" y="0"/>
                </a:moveTo>
                <a:lnTo>
                  <a:pt x="1356550" y="0"/>
                </a:lnTo>
                <a:lnTo>
                  <a:pt x="1356550" y="3429"/>
                </a:lnTo>
                <a:lnTo>
                  <a:pt x="1693926" y="3429"/>
                </a:lnTo>
                <a:lnTo>
                  <a:pt x="1693926" y="0"/>
                </a:lnTo>
                <a:close/>
              </a:path>
              <a:path w="5948680" h="3810" extrusionOk="0">
                <a:moveTo>
                  <a:pt x="2034705" y="0"/>
                </a:moveTo>
                <a:lnTo>
                  <a:pt x="1697329" y="0"/>
                </a:lnTo>
                <a:lnTo>
                  <a:pt x="1697329" y="3429"/>
                </a:lnTo>
                <a:lnTo>
                  <a:pt x="2034705" y="3429"/>
                </a:lnTo>
                <a:lnTo>
                  <a:pt x="2034705" y="0"/>
                </a:lnTo>
                <a:close/>
              </a:path>
              <a:path w="5948680" h="3810" extrusionOk="0">
                <a:moveTo>
                  <a:pt x="2375484" y="0"/>
                </a:moveTo>
                <a:lnTo>
                  <a:pt x="2038121" y="0"/>
                </a:lnTo>
                <a:lnTo>
                  <a:pt x="2038121" y="3429"/>
                </a:lnTo>
                <a:lnTo>
                  <a:pt x="2375484" y="3429"/>
                </a:lnTo>
                <a:lnTo>
                  <a:pt x="2375484" y="0"/>
                </a:lnTo>
                <a:close/>
              </a:path>
              <a:path w="5948680" h="3810" extrusionOk="0">
                <a:moveTo>
                  <a:pt x="2716263" y="0"/>
                </a:moveTo>
                <a:lnTo>
                  <a:pt x="2378900" y="0"/>
                </a:lnTo>
                <a:lnTo>
                  <a:pt x="2378900" y="3429"/>
                </a:lnTo>
                <a:lnTo>
                  <a:pt x="2716263" y="3429"/>
                </a:lnTo>
                <a:lnTo>
                  <a:pt x="2716263" y="0"/>
                </a:lnTo>
                <a:close/>
              </a:path>
              <a:path w="5948680" h="3810" extrusionOk="0">
                <a:moveTo>
                  <a:pt x="3057055" y="0"/>
                </a:moveTo>
                <a:lnTo>
                  <a:pt x="2719679" y="0"/>
                </a:lnTo>
                <a:lnTo>
                  <a:pt x="2719679" y="3429"/>
                </a:lnTo>
                <a:lnTo>
                  <a:pt x="3057055" y="3429"/>
                </a:lnTo>
                <a:lnTo>
                  <a:pt x="3057055" y="0"/>
                </a:lnTo>
                <a:close/>
              </a:path>
              <a:path w="5948680" h="3810" extrusionOk="0">
                <a:moveTo>
                  <a:pt x="3397834" y="0"/>
                </a:moveTo>
                <a:lnTo>
                  <a:pt x="3060458" y="0"/>
                </a:lnTo>
                <a:lnTo>
                  <a:pt x="3060458" y="3429"/>
                </a:lnTo>
                <a:lnTo>
                  <a:pt x="3397834" y="3429"/>
                </a:lnTo>
                <a:lnTo>
                  <a:pt x="3397834" y="0"/>
                </a:lnTo>
                <a:close/>
              </a:path>
              <a:path w="5948680" h="3810" extrusionOk="0">
                <a:moveTo>
                  <a:pt x="3738613" y="0"/>
                </a:moveTo>
                <a:lnTo>
                  <a:pt x="3401237" y="0"/>
                </a:lnTo>
                <a:lnTo>
                  <a:pt x="3401237" y="3429"/>
                </a:lnTo>
                <a:lnTo>
                  <a:pt x="3738613" y="3429"/>
                </a:lnTo>
                <a:lnTo>
                  <a:pt x="3738613" y="0"/>
                </a:lnTo>
                <a:close/>
              </a:path>
              <a:path w="5948680" h="3810" extrusionOk="0">
                <a:moveTo>
                  <a:pt x="4079392" y="0"/>
                </a:moveTo>
                <a:lnTo>
                  <a:pt x="3742017" y="0"/>
                </a:lnTo>
                <a:lnTo>
                  <a:pt x="3742017" y="3429"/>
                </a:lnTo>
                <a:lnTo>
                  <a:pt x="4079392" y="3429"/>
                </a:lnTo>
                <a:lnTo>
                  <a:pt x="4079392" y="0"/>
                </a:lnTo>
                <a:close/>
              </a:path>
              <a:path w="5948680" h="3810" extrusionOk="0">
                <a:moveTo>
                  <a:pt x="4420171" y="0"/>
                </a:moveTo>
                <a:lnTo>
                  <a:pt x="4082808" y="0"/>
                </a:lnTo>
                <a:lnTo>
                  <a:pt x="4082808" y="3429"/>
                </a:lnTo>
                <a:lnTo>
                  <a:pt x="4420171" y="3429"/>
                </a:lnTo>
                <a:lnTo>
                  <a:pt x="4420171" y="0"/>
                </a:lnTo>
                <a:close/>
              </a:path>
              <a:path w="5948680" h="3810" extrusionOk="0">
                <a:moveTo>
                  <a:pt x="4760950" y="0"/>
                </a:moveTo>
                <a:lnTo>
                  <a:pt x="4423588" y="0"/>
                </a:lnTo>
                <a:lnTo>
                  <a:pt x="4423588" y="3429"/>
                </a:lnTo>
                <a:lnTo>
                  <a:pt x="4760950" y="3429"/>
                </a:lnTo>
                <a:lnTo>
                  <a:pt x="4760950" y="0"/>
                </a:lnTo>
                <a:close/>
              </a:path>
              <a:path w="5948680" h="3810" extrusionOk="0">
                <a:moveTo>
                  <a:pt x="5101729" y="0"/>
                </a:moveTo>
                <a:lnTo>
                  <a:pt x="4764367" y="0"/>
                </a:lnTo>
                <a:lnTo>
                  <a:pt x="4764367" y="3429"/>
                </a:lnTo>
                <a:lnTo>
                  <a:pt x="5101729" y="3429"/>
                </a:lnTo>
                <a:lnTo>
                  <a:pt x="5101729" y="0"/>
                </a:lnTo>
                <a:close/>
              </a:path>
              <a:path w="5948680" h="3810" extrusionOk="0">
                <a:moveTo>
                  <a:pt x="5442521" y="0"/>
                </a:moveTo>
                <a:lnTo>
                  <a:pt x="5105146" y="0"/>
                </a:lnTo>
                <a:lnTo>
                  <a:pt x="5105146" y="3429"/>
                </a:lnTo>
                <a:lnTo>
                  <a:pt x="5442521" y="3429"/>
                </a:lnTo>
                <a:lnTo>
                  <a:pt x="5442521" y="0"/>
                </a:lnTo>
                <a:close/>
              </a:path>
              <a:path w="5948680" h="3810" extrusionOk="0">
                <a:moveTo>
                  <a:pt x="5783300" y="0"/>
                </a:moveTo>
                <a:lnTo>
                  <a:pt x="5445925" y="0"/>
                </a:lnTo>
                <a:lnTo>
                  <a:pt x="5445925" y="3429"/>
                </a:lnTo>
                <a:lnTo>
                  <a:pt x="5783300" y="3429"/>
                </a:lnTo>
                <a:lnTo>
                  <a:pt x="5783300" y="0"/>
                </a:lnTo>
                <a:close/>
              </a:path>
              <a:path w="5948680" h="3810" extrusionOk="0">
                <a:moveTo>
                  <a:pt x="5948070" y="1727"/>
                </a:moveTo>
                <a:lnTo>
                  <a:pt x="5947969" y="457"/>
                </a:lnTo>
                <a:lnTo>
                  <a:pt x="5786704" y="457"/>
                </a:lnTo>
                <a:lnTo>
                  <a:pt x="5786704" y="1727"/>
                </a:lnTo>
                <a:lnTo>
                  <a:pt x="5786704" y="2997"/>
                </a:lnTo>
                <a:lnTo>
                  <a:pt x="5948070" y="2997"/>
                </a:lnTo>
                <a:lnTo>
                  <a:pt x="5948070" y="1727"/>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6" name="Google Shape;436;p17"/>
          <p:cNvSpPr/>
          <p:nvPr/>
        </p:nvSpPr>
        <p:spPr>
          <a:xfrm>
            <a:off x="9992349" y="6422039"/>
            <a:ext cx="6021705" cy="3810"/>
          </a:xfrm>
          <a:custGeom>
            <a:avLst/>
            <a:gdLst/>
            <a:ahLst/>
            <a:cxnLst/>
            <a:rect l="l" t="t" r="r" b="b"/>
            <a:pathLst>
              <a:path w="6021705" h="3809" extrusionOk="0">
                <a:moveTo>
                  <a:pt x="330796" y="0"/>
                </a:moveTo>
                <a:lnTo>
                  <a:pt x="0" y="0"/>
                </a:lnTo>
                <a:lnTo>
                  <a:pt x="0" y="3416"/>
                </a:lnTo>
                <a:lnTo>
                  <a:pt x="330796" y="3416"/>
                </a:lnTo>
                <a:lnTo>
                  <a:pt x="330796" y="0"/>
                </a:lnTo>
                <a:close/>
              </a:path>
              <a:path w="6021705" h="3809" extrusionOk="0">
                <a:moveTo>
                  <a:pt x="671588" y="0"/>
                </a:moveTo>
                <a:lnTo>
                  <a:pt x="334213" y="0"/>
                </a:lnTo>
                <a:lnTo>
                  <a:pt x="334213" y="3416"/>
                </a:lnTo>
                <a:lnTo>
                  <a:pt x="671588" y="3416"/>
                </a:lnTo>
                <a:lnTo>
                  <a:pt x="671588" y="0"/>
                </a:lnTo>
                <a:close/>
              </a:path>
              <a:path w="6021705" h="3809" extrusionOk="0">
                <a:moveTo>
                  <a:pt x="1012329" y="0"/>
                </a:moveTo>
                <a:lnTo>
                  <a:pt x="674992" y="0"/>
                </a:lnTo>
                <a:lnTo>
                  <a:pt x="674992" y="3416"/>
                </a:lnTo>
                <a:lnTo>
                  <a:pt x="1012329" y="3416"/>
                </a:lnTo>
                <a:lnTo>
                  <a:pt x="1012329" y="0"/>
                </a:lnTo>
                <a:close/>
              </a:path>
              <a:path w="6021705" h="3809" extrusionOk="0">
                <a:moveTo>
                  <a:pt x="1353121" y="0"/>
                </a:moveTo>
                <a:lnTo>
                  <a:pt x="1015771" y="0"/>
                </a:lnTo>
                <a:lnTo>
                  <a:pt x="1015771" y="3416"/>
                </a:lnTo>
                <a:lnTo>
                  <a:pt x="1353121" y="3416"/>
                </a:lnTo>
                <a:lnTo>
                  <a:pt x="1353121" y="0"/>
                </a:lnTo>
                <a:close/>
              </a:path>
              <a:path w="6021705" h="3809" extrusionOk="0">
                <a:moveTo>
                  <a:pt x="1693926" y="0"/>
                </a:moveTo>
                <a:lnTo>
                  <a:pt x="1356550" y="0"/>
                </a:lnTo>
                <a:lnTo>
                  <a:pt x="1356550" y="3416"/>
                </a:lnTo>
                <a:lnTo>
                  <a:pt x="1693926" y="3416"/>
                </a:lnTo>
                <a:lnTo>
                  <a:pt x="1693926" y="0"/>
                </a:lnTo>
                <a:close/>
              </a:path>
              <a:path w="6021705" h="3809" extrusionOk="0">
                <a:moveTo>
                  <a:pt x="2034705" y="0"/>
                </a:moveTo>
                <a:lnTo>
                  <a:pt x="1697329" y="0"/>
                </a:lnTo>
                <a:lnTo>
                  <a:pt x="1697329" y="3416"/>
                </a:lnTo>
                <a:lnTo>
                  <a:pt x="2034705" y="3416"/>
                </a:lnTo>
                <a:lnTo>
                  <a:pt x="2034705" y="0"/>
                </a:lnTo>
                <a:close/>
              </a:path>
              <a:path w="6021705" h="3809" extrusionOk="0">
                <a:moveTo>
                  <a:pt x="2375484" y="0"/>
                </a:moveTo>
                <a:lnTo>
                  <a:pt x="2038121" y="0"/>
                </a:lnTo>
                <a:lnTo>
                  <a:pt x="2038121" y="3416"/>
                </a:lnTo>
                <a:lnTo>
                  <a:pt x="2375484" y="3416"/>
                </a:lnTo>
                <a:lnTo>
                  <a:pt x="2375484" y="0"/>
                </a:lnTo>
                <a:close/>
              </a:path>
              <a:path w="6021705" h="3809" extrusionOk="0">
                <a:moveTo>
                  <a:pt x="2716263" y="0"/>
                </a:moveTo>
                <a:lnTo>
                  <a:pt x="2378900" y="0"/>
                </a:lnTo>
                <a:lnTo>
                  <a:pt x="2378900" y="3416"/>
                </a:lnTo>
                <a:lnTo>
                  <a:pt x="2716263" y="3416"/>
                </a:lnTo>
                <a:lnTo>
                  <a:pt x="2716263" y="0"/>
                </a:lnTo>
                <a:close/>
              </a:path>
              <a:path w="6021705" h="3809" extrusionOk="0">
                <a:moveTo>
                  <a:pt x="3057055" y="0"/>
                </a:moveTo>
                <a:lnTo>
                  <a:pt x="2719679" y="0"/>
                </a:lnTo>
                <a:lnTo>
                  <a:pt x="2719679" y="3416"/>
                </a:lnTo>
                <a:lnTo>
                  <a:pt x="3057055" y="3416"/>
                </a:lnTo>
                <a:lnTo>
                  <a:pt x="3057055" y="0"/>
                </a:lnTo>
                <a:close/>
              </a:path>
              <a:path w="6021705" h="3809" extrusionOk="0">
                <a:moveTo>
                  <a:pt x="3397834" y="0"/>
                </a:moveTo>
                <a:lnTo>
                  <a:pt x="3060458" y="0"/>
                </a:lnTo>
                <a:lnTo>
                  <a:pt x="3060458" y="3416"/>
                </a:lnTo>
                <a:lnTo>
                  <a:pt x="3397834" y="3416"/>
                </a:lnTo>
                <a:lnTo>
                  <a:pt x="3397834" y="0"/>
                </a:lnTo>
                <a:close/>
              </a:path>
              <a:path w="6021705" h="3809" extrusionOk="0">
                <a:moveTo>
                  <a:pt x="3738613" y="0"/>
                </a:moveTo>
                <a:lnTo>
                  <a:pt x="3401237" y="0"/>
                </a:lnTo>
                <a:lnTo>
                  <a:pt x="3401237" y="3416"/>
                </a:lnTo>
                <a:lnTo>
                  <a:pt x="3738613" y="3416"/>
                </a:lnTo>
                <a:lnTo>
                  <a:pt x="3738613" y="0"/>
                </a:lnTo>
                <a:close/>
              </a:path>
              <a:path w="6021705" h="3809" extrusionOk="0">
                <a:moveTo>
                  <a:pt x="4079392" y="0"/>
                </a:moveTo>
                <a:lnTo>
                  <a:pt x="3742017" y="0"/>
                </a:lnTo>
                <a:lnTo>
                  <a:pt x="3742017" y="3416"/>
                </a:lnTo>
                <a:lnTo>
                  <a:pt x="4079392" y="3416"/>
                </a:lnTo>
                <a:lnTo>
                  <a:pt x="4079392" y="0"/>
                </a:lnTo>
                <a:close/>
              </a:path>
              <a:path w="6021705" h="3809" extrusionOk="0">
                <a:moveTo>
                  <a:pt x="4420171" y="0"/>
                </a:moveTo>
                <a:lnTo>
                  <a:pt x="4082808" y="0"/>
                </a:lnTo>
                <a:lnTo>
                  <a:pt x="4082808" y="3416"/>
                </a:lnTo>
                <a:lnTo>
                  <a:pt x="4420171" y="3416"/>
                </a:lnTo>
                <a:lnTo>
                  <a:pt x="4420171" y="0"/>
                </a:lnTo>
                <a:close/>
              </a:path>
              <a:path w="6021705" h="3809" extrusionOk="0">
                <a:moveTo>
                  <a:pt x="4760950" y="0"/>
                </a:moveTo>
                <a:lnTo>
                  <a:pt x="4423588" y="0"/>
                </a:lnTo>
                <a:lnTo>
                  <a:pt x="4423588" y="3416"/>
                </a:lnTo>
                <a:lnTo>
                  <a:pt x="4760950" y="3416"/>
                </a:lnTo>
                <a:lnTo>
                  <a:pt x="4760950" y="0"/>
                </a:lnTo>
                <a:close/>
              </a:path>
              <a:path w="6021705" h="3809" extrusionOk="0">
                <a:moveTo>
                  <a:pt x="5101729" y="0"/>
                </a:moveTo>
                <a:lnTo>
                  <a:pt x="4764367" y="0"/>
                </a:lnTo>
                <a:lnTo>
                  <a:pt x="4764367" y="3416"/>
                </a:lnTo>
                <a:lnTo>
                  <a:pt x="5101729" y="3416"/>
                </a:lnTo>
                <a:lnTo>
                  <a:pt x="5101729" y="0"/>
                </a:lnTo>
                <a:close/>
              </a:path>
              <a:path w="6021705" h="3809" extrusionOk="0">
                <a:moveTo>
                  <a:pt x="5442521" y="0"/>
                </a:moveTo>
                <a:lnTo>
                  <a:pt x="5105146" y="0"/>
                </a:lnTo>
                <a:lnTo>
                  <a:pt x="5105146" y="3416"/>
                </a:lnTo>
                <a:lnTo>
                  <a:pt x="5442521" y="3416"/>
                </a:lnTo>
                <a:lnTo>
                  <a:pt x="5442521" y="0"/>
                </a:lnTo>
                <a:close/>
              </a:path>
              <a:path w="6021705" h="3809" extrusionOk="0">
                <a:moveTo>
                  <a:pt x="5783300" y="0"/>
                </a:moveTo>
                <a:lnTo>
                  <a:pt x="5445925" y="0"/>
                </a:lnTo>
                <a:lnTo>
                  <a:pt x="5445925" y="3416"/>
                </a:lnTo>
                <a:lnTo>
                  <a:pt x="5783300" y="3416"/>
                </a:lnTo>
                <a:lnTo>
                  <a:pt x="5783300" y="0"/>
                </a:lnTo>
                <a:close/>
              </a:path>
              <a:path w="6021705" h="3809" extrusionOk="0">
                <a:moveTo>
                  <a:pt x="6021476" y="0"/>
                </a:moveTo>
                <a:lnTo>
                  <a:pt x="5786704" y="0"/>
                </a:lnTo>
                <a:lnTo>
                  <a:pt x="5786704" y="3416"/>
                </a:lnTo>
                <a:lnTo>
                  <a:pt x="6021476" y="3416"/>
                </a:lnTo>
                <a:lnTo>
                  <a:pt x="6021476" y="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7" name="Google Shape;437;p17"/>
          <p:cNvSpPr/>
          <p:nvPr/>
        </p:nvSpPr>
        <p:spPr>
          <a:xfrm>
            <a:off x="15645004" y="6762411"/>
            <a:ext cx="368935" cy="3810"/>
          </a:xfrm>
          <a:custGeom>
            <a:avLst/>
            <a:gdLst/>
            <a:ahLst/>
            <a:cxnLst/>
            <a:rect l="l" t="t" r="r" b="b"/>
            <a:pathLst>
              <a:path w="368934" h="3809" extrusionOk="0">
                <a:moveTo>
                  <a:pt x="130644" y="0"/>
                </a:moveTo>
                <a:lnTo>
                  <a:pt x="0" y="0"/>
                </a:lnTo>
                <a:lnTo>
                  <a:pt x="0" y="1270"/>
                </a:lnTo>
                <a:lnTo>
                  <a:pt x="3556" y="1270"/>
                </a:lnTo>
                <a:lnTo>
                  <a:pt x="3556" y="2540"/>
                </a:lnTo>
                <a:lnTo>
                  <a:pt x="6934" y="2540"/>
                </a:lnTo>
                <a:lnTo>
                  <a:pt x="6934" y="3810"/>
                </a:lnTo>
                <a:lnTo>
                  <a:pt x="130644" y="3810"/>
                </a:lnTo>
                <a:lnTo>
                  <a:pt x="130644" y="2540"/>
                </a:lnTo>
                <a:lnTo>
                  <a:pt x="130644" y="1270"/>
                </a:lnTo>
                <a:lnTo>
                  <a:pt x="130644" y="0"/>
                </a:lnTo>
                <a:close/>
              </a:path>
              <a:path w="368934" h="3809" extrusionOk="0">
                <a:moveTo>
                  <a:pt x="368820" y="381"/>
                </a:moveTo>
                <a:lnTo>
                  <a:pt x="134048" y="381"/>
                </a:lnTo>
                <a:lnTo>
                  <a:pt x="134048" y="3784"/>
                </a:lnTo>
                <a:lnTo>
                  <a:pt x="368820" y="3784"/>
                </a:lnTo>
                <a:lnTo>
                  <a:pt x="368820" y="381"/>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8" name="Google Shape;438;p17"/>
          <p:cNvSpPr/>
          <p:nvPr/>
        </p:nvSpPr>
        <p:spPr>
          <a:xfrm>
            <a:off x="9992349" y="6762411"/>
            <a:ext cx="5005705" cy="3810"/>
          </a:xfrm>
          <a:custGeom>
            <a:avLst/>
            <a:gdLst/>
            <a:ahLst/>
            <a:cxnLst/>
            <a:rect l="l" t="t" r="r" b="b"/>
            <a:pathLst>
              <a:path w="5005705" h="3809" extrusionOk="0">
                <a:moveTo>
                  <a:pt x="330796" y="381"/>
                </a:moveTo>
                <a:lnTo>
                  <a:pt x="0" y="381"/>
                </a:lnTo>
                <a:lnTo>
                  <a:pt x="0" y="3784"/>
                </a:lnTo>
                <a:lnTo>
                  <a:pt x="330796" y="3784"/>
                </a:lnTo>
                <a:lnTo>
                  <a:pt x="330796" y="381"/>
                </a:lnTo>
                <a:close/>
              </a:path>
              <a:path w="5005705" h="3809" extrusionOk="0">
                <a:moveTo>
                  <a:pt x="671588" y="381"/>
                </a:moveTo>
                <a:lnTo>
                  <a:pt x="334213" y="381"/>
                </a:lnTo>
                <a:lnTo>
                  <a:pt x="334213" y="3784"/>
                </a:lnTo>
                <a:lnTo>
                  <a:pt x="671588" y="3784"/>
                </a:lnTo>
                <a:lnTo>
                  <a:pt x="671588" y="381"/>
                </a:lnTo>
                <a:close/>
              </a:path>
              <a:path w="5005705" h="3809" extrusionOk="0">
                <a:moveTo>
                  <a:pt x="1012329" y="381"/>
                </a:moveTo>
                <a:lnTo>
                  <a:pt x="674992" y="381"/>
                </a:lnTo>
                <a:lnTo>
                  <a:pt x="674992" y="3784"/>
                </a:lnTo>
                <a:lnTo>
                  <a:pt x="1012329" y="3784"/>
                </a:lnTo>
                <a:lnTo>
                  <a:pt x="1012329" y="381"/>
                </a:lnTo>
                <a:close/>
              </a:path>
              <a:path w="5005705" h="3809" extrusionOk="0">
                <a:moveTo>
                  <a:pt x="1353121" y="381"/>
                </a:moveTo>
                <a:lnTo>
                  <a:pt x="1015771" y="381"/>
                </a:lnTo>
                <a:lnTo>
                  <a:pt x="1015771" y="3784"/>
                </a:lnTo>
                <a:lnTo>
                  <a:pt x="1353121" y="3784"/>
                </a:lnTo>
                <a:lnTo>
                  <a:pt x="1353121" y="381"/>
                </a:lnTo>
                <a:close/>
              </a:path>
              <a:path w="5005705" h="3809" extrusionOk="0">
                <a:moveTo>
                  <a:pt x="1693926" y="381"/>
                </a:moveTo>
                <a:lnTo>
                  <a:pt x="1356550" y="381"/>
                </a:lnTo>
                <a:lnTo>
                  <a:pt x="1356550" y="3784"/>
                </a:lnTo>
                <a:lnTo>
                  <a:pt x="1693926" y="3784"/>
                </a:lnTo>
                <a:lnTo>
                  <a:pt x="1693926" y="381"/>
                </a:lnTo>
                <a:close/>
              </a:path>
              <a:path w="5005705" h="3809" extrusionOk="0">
                <a:moveTo>
                  <a:pt x="2034705" y="381"/>
                </a:moveTo>
                <a:lnTo>
                  <a:pt x="1697329" y="381"/>
                </a:lnTo>
                <a:lnTo>
                  <a:pt x="1697329" y="3784"/>
                </a:lnTo>
                <a:lnTo>
                  <a:pt x="2034705" y="3784"/>
                </a:lnTo>
                <a:lnTo>
                  <a:pt x="2034705" y="381"/>
                </a:lnTo>
                <a:close/>
              </a:path>
              <a:path w="5005705" h="3809" extrusionOk="0">
                <a:moveTo>
                  <a:pt x="2375484" y="381"/>
                </a:moveTo>
                <a:lnTo>
                  <a:pt x="2038121" y="381"/>
                </a:lnTo>
                <a:lnTo>
                  <a:pt x="2038121" y="3784"/>
                </a:lnTo>
                <a:lnTo>
                  <a:pt x="2375484" y="3784"/>
                </a:lnTo>
                <a:lnTo>
                  <a:pt x="2375484" y="381"/>
                </a:lnTo>
                <a:close/>
              </a:path>
              <a:path w="5005705" h="3809" extrusionOk="0">
                <a:moveTo>
                  <a:pt x="2716263" y="381"/>
                </a:moveTo>
                <a:lnTo>
                  <a:pt x="2378900" y="381"/>
                </a:lnTo>
                <a:lnTo>
                  <a:pt x="2378900" y="3784"/>
                </a:lnTo>
                <a:lnTo>
                  <a:pt x="2716263" y="3784"/>
                </a:lnTo>
                <a:lnTo>
                  <a:pt x="2716263" y="381"/>
                </a:lnTo>
                <a:close/>
              </a:path>
              <a:path w="5005705" h="3809" extrusionOk="0">
                <a:moveTo>
                  <a:pt x="3057055" y="381"/>
                </a:moveTo>
                <a:lnTo>
                  <a:pt x="2719679" y="381"/>
                </a:lnTo>
                <a:lnTo>
                  <a:pt x="2719679" y="3784"/>
                </a:lnTo>
                <a:lnTo>
                  <a:pt x="3057055" y="3784"/>
                </a:lnTo>
                <a:lnTo>
                  <a:pt x="3057055" y="381"/>
                </a:lnTo>
                <a:close/>
              </a:path>
              <a:path w="5005705" h="3809" extrusionOk="0">
                <a:moveTo>
                  <a:pt x="3397834" y="381"/>
                </a:moveTo>
                <a:lnTo>
                  <a:pt x="3060458" y="381"/>
                </a:lnTo>
                <a:lnTo>
                  <a:pt x="3060458" y="3784"/>
                </a:lnTo>
                <a:lnTo>
                  <a:pt x="3397834" y="3784"/>
                </a:lnTo>
                <a:lnTo>
                  <a:pt x="3397834" y="381"/>
                </a:lnTo>
                <a:close/>
              </a:path>
              <a:path w="5005705" h="3809" extrusionOk="0">
                <a:moveTo>
                  <a:pt x="3738613" y="381"/>
                </a:moveTo>
                <a:lnTo>
                  <a:pt x="3401237" y="381"/>
                </a:lnTo>
                <a:lnTo>
                  <a:pt x="3401237" y="3784"/>
                </a:lnTo>
                <a:lnTo>
                  <a:pt x="3738613" y="3784"/>
                </a:lnTo>
                <a:lnTo>
                  <a:pt x="3738613" y="381"/>
                </a:lnTo>
                <a:close/>
              </a:path>
              <a:path w="5005705" h="3809" extrusionOk="0">
                <a:moveTo>
                  <a:pt x="4079392" y="381"/>
                </a:moveTo>
                <a:lnTo>
                  <a:pt x="3742017" y="381"/>
                </a:lnTo>
                <a:lnTo>
                  <a:pt x="3742017" y="3784"/>
                </a:lnTo>
                <a:lnTo>
                  <a:pt x="4079392" y="3784"/>
                </a:lnTo>
                <a:lnTo>
                  <a:pt x="4079392" y="381"/>
                </a:lnTo>
                <a:close/>
              </a:path>
              <a:path w="5005705" h="3809" extrusionOk="0">
                <a:moveTo>
                  <a:pt x="4420171" y="381"/>
                </a:moveTo>
                <a:lnTo>
                  <a:pt x="4082808" y="381"/>
                </a:lnTo>
                <a:lnTo>
                  <a:pt x="4082808" y="3784"/>
                </a:lnTo>
                <a:lnTo>
                  <a:pt x="4420171" y="3784"/>
                </a:lnTo>
                <a:lnTo>
                  <a:pt x="4420171" y="381"/>
                </a:lnTo>
                <a:close/>
              </a:path>
              <a:path w="5005705" h="3809" extrusionOk="0">
                <a:moveTo>
                  <a:pt x="4760950" y="381"/>
                </a:moveTo>
                <a:lnTo>
                  <a:pt x="4423588" y="381"/>
                </a:lnTo>
                <a:lnTo>
                  <a:pt x="4423588" y="3784"/>
                </a:lnTo>
                <a:lnTo>
                  <a:pt x="4760950" y="3784"/>
                </a:lnTo>
                <a:lnTo>
                  <a:pt x="4760950" y="381"/>
                </a:lnTo>
                <a:close/>
              </a:path>
              <a:path w="5005705" h="3809" extrusionOk="0">
                <a:moveTo>
                  <a:pt x="5005298" y="0"/>
                </a:moveTo>
                <a:lnTo>
                  <a:pt x="4764367" y="0"/>
                </a:lnTo>
                <a:lnTo>
                  <a:pt x="4764367" y="1270"/>
                </a:lnTo>
                <a:lnTo>
                  <a:pt x="4764367" y="2540"/>
                </a:lnTo>
                <a:lnTo>
                  <a:pt x="4764367" y="3810"/>
                </a:lnTo>
                <a:lnTo>
                  <a:pt x="4998364" y="3810"/>
                </a:lnTo>
                <a:lnTo>
                  <a:pt x="4998364" y="2540"/>
                </a:lnTo>
                <a:lnTo>
                  <a:pt x="5001755" y="2540"/>
                </a:lnTo>
                <a:lnTo>
                  <a:pt x="5001755" y="1270"/>
                </a:lnTo>
                <a:lnTo>
                  <a:pt x="5005298" y="1270"/>
                </a:lnTo>
                <a:lnTo>
                  <a:pt x="5005298" y="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9" name="Google Shape;439;p17"/>
          <p:cNvSpPr/>
          <p:nvPr/>
        </p:nvSpPr>
        <p:spPr>
          <a:xfrm>
            <a:off x="15758962" y="7103533"/>
            <a:ext cx="64769" cy="3810"/>
          </a:xfrm>
          <a:custGeom>
            <a:avLst/>
            <a:gdLst/>
            <a:ahLst/>
            <a:cxnLst/>
            <a:rect l="l" t="t" r="r" b="b"/>
            <a:pathLst>
              <a:path w="64769" h="3809" extrusionOk="0">
                <a:moveTo>
                  <a:pt x="16687" y="0"/>
                </a:moveTo>
                <a:lnTo>
                  <a:pt x="0" y="0"/>
                </a:lnTo>
                <a:lnTo>
                  <a:pt x="0" y="3416"/>
                </a:lnTo>
                <a:lnTo>
                  <a:pt x="16687" y="3416"/>
                </a:lnTo>
                <a:lnTo>
                  <a:pt x="16687" y="0"/>
                </a:lnTo>
                <a:close/>
              </a:path>
              <a:path w="64769" h="3809" extrusionOk="0">
                <a:moveTo>
                  <a:pt x="64236" y="0"/>
                </a:moveTo>
                <a:lnTo>
                  <a:pt x="20091" y="0"/>
                </a:lnTo>
                <a:lnTo>
                  <a:pt x="20091" y="3416"/>
                </a:lnTo>
                <a:lnTo>
                  <a:pt x="61620" y="3416"/>
                </a:lnTo>
                <a:lnTo>
                  <a:pt x="64236" y="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0" name="Google Shape;440;p17"/>
          <p:cNvSpPr/>
          <p:nvPr/>
        </p:nvSpPr>
        <p:spPr>
          <a:xfrm>
            <a:off x="9992349" y="7103533"/>
            <a:ext cx="4891405" cy="3810"/>
          </a:xfrm>
          <a:custGeom>
            <a:avLst/>
            <a:gdLst/>
            <a:ahLst/>
            <a:cxnLst/>
            <a:rect l="l" t="t" r="r" b="b"/>
            <a:pathLst>
              <a:path w="4891405" h="3809" extrusionOk="0">
                <a:moveTo>
                  <a:pt x="330796" y="0"/>
                </a:moveTo>
                <a:lnTo>
                  <a:pt x="0" y="0"/>
                </a:lnTo>
                <a:lnTo>
                  <a:pt x="0" y="3416"/>
                </a:lnTo>
                <a:lnTo>
                  <a:pt x="330796" y="3416"/>
                </a:lnTo>
                <a:lnTo>
                  <a:pt x="330796" y="0"/>
                </a:lnTo>
                <a:close/>
              </a:path>
              <a:path w="4891405" h="3809" extrusionOk="0">
                <a:moveTo>
                  <a:pt x="671588" y="0"/>
                </a:moveTo>
                <a:lnTo>
                  <a:pt x="334213" y="0"/>
                </a:lnTo>
                <a:lnTo>
                  <a:pt x="334213" y="3416"/>
                </a:lnTo>
                <a:lnTo>
                  <a:pt x="671588" y="3416"/>
                </a:lnTo>
                <a:lnTo>
                  <a:pt x="671588" y="0"/>
                </a:lnTo>
                <a:close/>
              </a:path>
              <a:path w="4891405" h="3809" extrusionOk="0">
                <a:moveTo>
                  <a:pt x="1012329" y="0"/>
                </a:moveTo>
                <a:lnTo>
                  <a:pt x="674992" y="0"/>
                </a:lnTo>
                <a:lnTo>
                  <a:pt x="674992" y="3416"/>
                </a:lnTo>
                <a:lnTo>
                  <a:pt x="1012329" y="3416"/>
                </a:lnTo>
                <a:lnTo>
                  <a:pt x="1012329" y="0"/>
                </a:lnTo>
                <a:close/>
              </a:path>
              <a:path w="4891405" h="3809" extrusionOk="0">
                <a:moveTo>
                  <a:pt x="1353121" y="0"/>
                </a:moveTo>
                <a:lnTo>
                  <a:pt x="1015771" y="0"/>
                </a:lnTo>
                <a:lnTo>
                  <a:pt x="1015771" y="3416"/>
                </a:lnTo>
                <a:lnTo>
                  <a:pt x="1353121" y="3416"/>
                </a:lnTo>
                <a:lnTo>
                  <a:pt x="1353121" y="0"/>
                </a:lnTo>
                <a:close/>
              </a:path>
              <a:path w="4891405" h="3809" extrusionOk="0">
                <a:moveTo>
                  <a:pt x="1693926" y="0"/>
                </a:moveTo>
                <a:lnTo>
                  <a:pt x="1356550" y="0"/>
                </a:lnTo>
                <a:lnTo>
                  <a:pt x="1356550" y="3416"/>
                </a:lnTo>
                <a:lnTo>
                  <a:pt x="1693926" y="3416"/>
                </a:lnTo>
                <a:lnTo>
                  <a:pt x="1693926" y="0"/>
                </a:lnTo>
                <a:close/>
              </a:path>
              <a:path w="4891405" h="3809" extrusionOk="0">
                <a:moveTo>
                  <a:pt x="2034705" y="0"/>
                </a:moveTo>
                <a:lnTo>
                  <a:pt x="1697329" y="0"/>
                </a:lnTo>
                <a:lnTo>
                  <a:pt x="1697329" y="3416"/>
                </a:lnTo>
                <a:lnTo>
                  <a:pt x="2034705" y="3416"/>
                </a:lnTo>
                <a:lnTo>
                  <a:pt x="2034705" y="0"/>
                </a:lnTo>
                <a:close/>
              </a:path>
              <a:path w="4891405" h="3809" extrusionOk="0">
                <a:moveTo>
                  <a:pt x="2375484" y="0"/>
                </a:moveTo>
                <a:lnTo>
                  <a:pt x="2038121" y="0"/>
                </a:lnTo>
                <a:lnTo>
                  <a:pt x="2038121" y="3416"/>
                </a:lnTo>
                <a:lnTo>
                  <a:pt x="2375484" y="3416"/>
                </a:lnTo>
                <a:lnTo>
                  <a:pt x="2375484" y="0"/>
                </a:lnTo>
                <a:close/>
              </a:path>
              <a:path w="4891405" h="3809" extrusionOk="0">
                <a:moveTo>
                  <a:pt x="2716263" y="0"/>
                </a:moveTo>
                <a:lnTo>
                  <a:pt x="2378900" y="0"/>
                </a:lnTo>
                <a:lnTo>
                  <a:pt x="2378900" y="3416"/>
                </a:lnTo>
                <a:lnTo>
                  <a:pt x="2716263" y="3416"/>
                </a:lnTo>
                <a:lnTo>
                  <a:pt x="2716263" y="0"/>
                </a:lnTo>
                <a:close/>
              </a:path>
              <a:path w="4891405" h="3809" extrusionOk="0">
                <a:moveTo>
                  <a:pt x="3057055" y="0"/>
                </a:moveTo>
                <a:lnTo>
                  <a:pt x="2719679" y="0"/>
                </a:lnTo>
                <a:lnTo>
                  <a:pt x="2719679" y="3416"/>
                </a:lnTo>
                <a:lnTo>
                  <a:pt x="3057055" y="3416"/>
                </a:lnTo>
                <a:lnTo>
                  <a:pt x="3057055" y="0"/>
                </a:lnTo>
                <a:close/>
              </a:path>
              <a:path w="4891405" h="3809" extrusionOk="0">
                <a:moveTo>
                  <a:pt x="3397834" y="0"/>
                </a:moveTo>
                <a:lnTo>
                  <a:pt x="3060458" y="0"/>
                </a:lnTo>
                <a:lnTo>
                  <a:pt x="3060458" y="3416"/>
                </a:lnTo>
                <a:lnTo>
                  <a:pt x="3397834" y="3416"/>
                </a:lnTo>
                <a:lnTo>
                  <a:pt x="3397834" y="0"/>
                </a:lnTo>
                <a:close/>
              </a:path>
              <a:path w="4891405" h="3809" extrusionOk="0">
                <a:moveTo>
                  <a:pt x="3738613" y="0"/>
                </a:moveTo>
                <a:lnTo>
                  <a:pt x="3401237" y="0"/>
                </a:lnTo>
                <a:lnTo>
                  <a:pt x="3401237" y="3416"/>
                </a:lnTo>
                <a:lnTo>
                  <a:pt x="3738613" y="3416"/>
                </a:lnTo>
                <a:lnTo>
                  <a:pt x="3738613" y="0"/>
                </a:lnTo>
                <a:close/>
              </a:path>
              <a:path w="4891405" h="3809" extrusionOk="0">
                <a:moveTo>
                  <a:pt x="4079392" y="0"/>
                </a:moveTo>
                <a:lnTo>
                  <a:pt x="3742017" y="0"/>
                </a:lnTo>
                <a:lnTo>
                  <a:pt x="3742017" y="3416"/>
                </a:lnTo>
                <a:lnTo>
                  <a:pt x="4079392" y="3416"/>
                </a:lnTo>
                <a:lnTo>
                  <a:pt x="4079392" y="0"/>
                </a:lnTo>
                <a:close/>
              </a:path>
              <a:path w="4891405" h="3809" extrusionOk="0">
                <a:moveTo>
                  <a:pt x="4420171" y="0"/>
                </a:moveTo>
                <a:lnTo>
                  <a:pt x="4082808" y="0"/>
                </a:lnTo>
                <a:lnTo>
                  <a:pt x="4082808" y="3416"/>
                </a:lnTo>
                <a:lnTo>
                  <a:pt x="4420171" y="3416"/>
                </a:lnTo>
                <a:lnTo>
                  <a:pt x="4420171" y="0"/>
                </a:lnTo>
                <a:close/>
              </a:path>
              <a:path w="4891405" h="3809" extrusionOk="0">
                <a:moveTo>
                  <a:pt x="4760950" y="0"/>
                </a:moveTo>
                <a:lnTo>
                  <a:pt x="4423588" y="0"/>
                </a:lnTo>
                <a:lnTo>
                  <a:pt x="4423588" y="3416"/>
                </a:lnTo>
                <a:lnTo>
                  <a:pt x="4760950" y="3416"/>
                </a:lnTo>
                <a:lnTo>
                  <a:pt x="4760950" y="0"/>
                </a:lnTo>
                <a:close/>
              </a:path>
              <a:path w="4891405" h="3809" extrusionOk="0">
                <a:moveTo>
                  <a:pt x="4891367" y="0"/>
                </a:moveTo>
                <a:lnTo>
                  <a:pt x="4764367" y="0"/>
                </a:lnTo>
                <a:lnTo>
                  <a:pt x="4764367" y="3416"/>
                </a:lnTo>
                <a:lnTo>
                  <a:pt x="4891367" y="3416"/>
                </a:lnTo>
                <a:lnTo>
                  <a:pt x="4891367" y="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1" name="Google Shape;441;p17"/>
          <p:cNvSpPr/>
          <p:nvPr/>
        </p:nvSpPr>
        <p:spPr>
          <a:xfrm>
            <a:off x="9992349" y="7444288"/>
            <a:ext cx="4250690" cy="4445"/>
          </a:xfrm>
          <a:custGeom>
            <a:avLst/>
            <a:gdLst/>
            <a:ahLst/>
            <a:cxnLst/>
            <a:rect l="l" t="t" r="r" b="b"/>
            <a:pathLst>
              <a:path w="4250690" h="4445" extrusionOk="0">
                <a:moveTo>
                  <a:pt x="330796" y="0"/>
                </a:moveTo>
                <a:lnTo>
                  <a:pt x="0" y="0"/>
                </a:lnTo>
                <a:lnTo>
                  <a:pt x="0" y="3403"/>
                </a:lnTo>
                <a:lnTo>
                  <a:pt x="330796" y="3403"/>
                </a:lnTo>
                <a:lnTo>
                  <a:pt x="330796" y="0"/>
                </a:lnTo>
                <a:close/>
              </a:path>
              <a:path w="4250690" h="4445" extrusionOk="0">
                <a:moveTo>
                  <a:pt x="671588" y="0"/>
                </a:moveTo>
                <a:lnTo>
                  <a:pt x="334213" y="0"/>
                </a:lnTo>
                <a:lnTo>
                  <a:pt x="334213" y="3403"/>
                </a:lnTo>
                <a:lnTo>
                  <a:pt x="671588" y="3403"/>
                </a:lnTo>
                <a:lnTo>
                  <a:pt x="671588" y="0"/>
                </a:lnTo>
                <a:close/>
              </a:path>
              <a:path w="4250690" h="4445" extrusionOk="0">
                <a:moveTo>
                  <a:pt x="1012329" y="0"/>
                </a:moveTo>
                <a:lnTo>
                  <a:pt x="674992" y="0"/>
                </a:lnTo>
                <a:lnTo>
                  <a:pt x="674992" y="3403"/>
                </a:lnTo>
                <a:lnTo>
                  <a:pt x="1012329" y="3403"/>
                </a:lnTo>
                <a:lnTo>
                  <a:pt x="1012329" y="0"/>
                </a:lnTo>
                <a:close/>
              </a:path>
              <a:path w="4250690" h="4445" extrusionOk="0">
                <a:moveTo>
                  <a:pt x="1353121" y="0"/>
                </a:moveTo>
                <a:lnTo>
                  <a:pt x="1015771" y="0"/>
                </a:lnTo>
                <a:lnTo>
                  <a:pt x="1015771" y="3403"/>
                </a:lnTo>
                <a:lnTo>
                  <a:pt x="1353121" y="3403"/>
                </a:lnTo>
                <a:lnTo>
                  <a:pt x="1353121" y="0"/>
                </a:lnTo>
                <a:close/>
              </a:path>
              <a:path w="4250690" h="4445" extrusionOk="0">
                <a:moveTo>
                  <a:pt x="1693926" y="0"/>
                </a:moveTo>
                <a:lnTo>
                  <a:pt x="1356550" y="0"/>
                </a:lnTo>
                <a:lnTo>
                  <a:pt x="1356550" y="3403"/>
                </a:lnTo>
                <a:lnTo>
                  <a:pt x="1693926" y="3403"/>
                </a:lnTo>
                <a:lnTo>
                  <a:pt x="1693926" y="0"/>
                </a:lnTo>
                <a:close/>
              </a:path>
              <a:path w="4250690" h="4445" extrusionOk="0">
                <a:moveTo>
                  <a:pt x="2034705" y="0"/>
                </a:moveTo>
                <a:lnTo>
                  <a:pt x="1697329" y="0"/>
                </a:lnTo>
                <a:lnTo>
                  <a:pt x="1697329" y="3403"/>
                </a:lnTo>
                <a:lnTo>
                  <a:pt x="2034705" y="3403"/>
                </a:lnTo>
                <a:lnTo>
                  <a:pt x="2034705" y="0"/>
                </a:lnTo>
                <a:close/>
              </a:path>
              <a:path w="4250690" h="4445" extrusionOk="0">
                <a:moveTo>
                  <a:pt x="2375484" y="0"/>
                </a:moveTo>
                <a:lnTo>
                  <a:pt x="2038121" y="0"/>
                </a:lnTo>
                <a:lnTo>
                  <a:pt x="2038121" y="3403"/>
                </a:lnTo>
                <a:lnTo>
                  <a:pt x="2375484" y="3403"/>
                </a:lnTo>
                <a:lnTo>
                  <a:pt x="2375484" y="0"/>
                </a:lnTo>
                <a:close/>
              </a:path>
              <a:path w="4250690" h="4445" extrusionOk="0">
                <a:moveTo>
                  <a:pt x="2716263" y="0"/>
                </a:moveTo>
                <a:lnTo>
                  <a:pt x="2378900" y="0"/>
                </a:lnTo>
                <a:lnTo>
                  <a:pt x="2378900" y="3403"/>
                </a:lnTo>
                <a:lnTo>
                  <a:pt x="2716263" y="3403"/>
                </a:lnTo>
                <a:lnTo>
                  <a:pt x="2716263" y="0"/>
                </a:lnTo>
                <a:close/>
              </a:path>
              <a:path w="4250690" h="4445" extrusionOk="0">
                <a:moveTo>
                  <a:pt x="3057055" y="0"/>
                </a:moveTo>
                <a:lnTo>
                  <a:pt x="2719679" y="0"/>
                </a:lnTo>
                <a:lnTo>
                  <a:pt x="2719679" y="3403"/>
                </a:lnTo>
                <a:lnTo>
                  <a:pt x="3057055" y="3403"/>
                </a:lnTo>
                <a:lnTo>
                  <a:pt x="3057055" y="0"/>
                </a:lnTo>
                <a:close/>
              </a:path>
              <a:path w="4250690" h="4445" extrusionOk="0">
                <a:moveTo>
                  <a:pt x="3397834" y="0"/>
                </a:moveTo>
                <a:lnTo>
                  <a:pt x="3060458" y="0"/>
                </a:lnTo>
                <a:lnTo>
                  <a:pt x="3060458" y="3403"/>
                </a:lnTo>
                <a:lnTo>
                  <a:pt x="3397834" y="3403"/>
                </a:lnTo>
                <a:lnTo>
                  <a:pt x="3397834" y="0"/>
                </a:lnTo>
                <a:close/>
              </a:path>
              <a:path w="4250690" h="4445" extrusionOk="0">
                <a:moveTo>
                  <a:pt x="3738613" y="0"/>
                </a:moveTo>
                <a:lnTo>
                  <a:pt x="3401237" y="0"/>
                </a:lnTo>
                <a:lnTo>
                  <a:pt x="3401237" y="3403"/>
                </a:lnTo>
                <a:lnTo>
                  <a:pt x="3738613" y="3403"/>
                </a:lnTo>
                <a:lnTo>
                  <a:pt x="3738613" y="0"/>
                </a:lnTo>
                <a:close/>
              </a:path>
              <a:path w="4250690" h="4445" extrusionOk="0">
                <a:moveTo>
                  <a:pt x="4079392" y="0"/>
                </a:moveTo>
                <a:lnTo>
                  <a:pt x="3742017" y="0"/>
                </a:lnTo>
                <a:lnTo>
                  <a:pt x="3742017" y="3403"/>
                </a:lnTo>
                <a:lnTo>
                  <a:pt x="4079392" y="3403"/>
                </a:lnTo>
                <a:lnTo>
                  <a:pt x="4079392" y="0"/>
                </a:lnTo>
                <a:close/>
              </a:path>
              <a:path w="4250690" h="4445" extrusionOk="0">
                <a:moveTo>
                  <a:pt x="4250144" y="88"/>
                </a:moveTo>
                <a:lnTo>
                  <a:pt x="4082808" y="88"/>
                </a:lnTo>
                <a:lnTo>
                  <a:pt x="4082808" y="2628"/>
                </a:lnTo>
                <a:lnTo>
                  <a:pt x="4082808" y="3898"/>
                </a:lnTo>
                <a:lnTo>
                  <a:pt x="4248772" y="3898"/>
                </a:lnTo>
                <a:lnTo>
                  <a:pt x="4248772" y="2628"/>
                </a:lnTo>
                <a:lnTo>
                  <a:pt x="4250144" y="2628"/>
                </a:lnTo>
                <a:lnTo>
                  <a:pt x="4250144" y="88"/>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2" name="Google Shape;442;p17"/>
          <p:cNvSpPr/>
          <p:nvPr/>
        </p:nvSpPr>
        <p:spPr>
          <a:xfrm>
            <a:off x="9975775" y="4018843"/>
            <a:ext cx="3605529" cy="4128135"/>
          </a:xfrm>
          <a:custGeom>
            <a:avLst/>
            <a:gdLst/>
            <a:ahLst/>
            <a:cxnLst/>
            <a:rect l="l" t="t" r="r" b="b"/>
            <a:pathLst>
              <a:path w="3605529" h="4128134" extrusionOk="0">
                <a:moveTo>
                  <a:pt x="3605301" y="3765867"/>
                </a:moveTo>
                <a:lnTo>
                  <a:pt x="3417811" y="3765867"/>
                </a:lnTo>
                <a:lnTo>
                  <a:pt x="3417811" y="0"/>
                </a:lnTo>
                <a:lnTo>
                  <a:pt x="3414407" y="0"/>
                </a:lnTo>
                <a:lnTo>
                  <a:pt x="3414407" y="3766185"/>
                </a:lnTo>
                <a:lnTo>
                  <a:pt x="3077032" y="3766185"/>
                </a:lnTo>
                <a:lnTo>
                  <a:pt x="3077032" y="0"/>
                </a:lnTo>
                <a:lnTo>
                  <a:pt x="3073628" y="0"/>
                </a:lnTo>
                <a:lnTo>
                  <a:pt x="3073628" y="3766185"/>
                </a:lnTo>
                <a:lnTo>
                  <a:pt x="2736253" y="3766185"/>
                </a:lnTo>
                <a:lnTo>
                  <a:pt x="2736253" y="0"/>
                </a:lnTo>
                <a:lnTo>
                  <a:pt x="2732836" y="0"/>
                </a:lnTo>
                <a:lnTo>
                  <a:pt x="2732836" y="3766185"/>
                </a:lnTo>
                <a:lnTo>
                  <a:pt x="2732836" y="3769601"/>
                </a:lnTo>
                <a:lnTo>
                  <a:pt x="2732836" y="4111294"/>
                </a:lnTo>
                <a:lnTo>
                  <a:pt x="2395474" y="4111294"/>
                </a:lnTo>
                <a:lnTo>
                  <a:pt x="2395474" y="3769601"/>
                </a:lnTo>
                <a:lnTo>
                  <a:pt x="2732836" y="3769601"/>
                </a:lnTo>
                <a:lnTo>
                  <a:pt x="2732836" y="3766185"/>
                </a:lnTo>
                <a:lnTo>
                  <a:pt x="2395474" y="3766185"/>
                </a:lnTo>
                <a:lnTo>
                  <a:pt x="2395474" y="0"/>
                </a:lnTo>
                <a:lnTo>
                  <a:pt x="2392057" y="0"/>
                </a:lnTo>
                <a:lnTo>
                  <a:pt x="2392057" y="3766185"/>
                </a:lnTo>
                <a:lnTo>
                  <a:pt x="2392057" y="3769601"/>
                </a:lnTo>
                <a:lnTo>
                  <a:pt x="2392057" y="4111294"/>
                </a:lnTo>
                <a:lnTo>
                  <a:pt x="2054694" y="4111294"/>
                </a:lnTo>
                <a:lnTo>
                  <a:pt x="2054694" y="3769601"/>
                </a:lnTo>
                <a:lnTo>
                  <a:pt x="2392057" y="3769601"/>
                </a:lnTo>
                <a:lnTo>
                  <a:pt x="2392057" y="3766185"/>
                </a:lnTo>
                <a:lnTo>
                  <a:pt x="2054694" y="3766185"/>
                </a:lnTo>
                <a:lnTo>
                  <a:pt x="2054694" y="0"/>
                </a:lnTo>
                <a:lnTo>
                  <a:pt x="2051278" y="0"/>
                </a:lnTo>
                <a:lnTo>
                  <a:pt x="2051278" y="3766185"/>
                </a:lnTo>
                <a:lnTo>
                  <a:pt x="2051278" y="3769601"/>
                </a:lnTo>
                <a:lnTo>
                  <a:pt x="2051278" y="4111294"/>
                </a:lnTo>
                <a:lnTo>
                  <a:pt x="1713903" y="4111294"/>
                </a:lnTo>
                <a:lnTo>
                  <a:pt x="1713903" y="3769601"/>
                </a:lnTo>
                <a:lnTo>
                  <a:pt x="2051278" y="3769601"/>
                </a:lnTo>
                <a:lnTo>
                  <a:pt x="2051278" y="3766185"/>
                </a:lnTo>
                <a:lnTo>
                  <a:pt x="1713903" y="3766185"/>
                </a:lnTo>
                <a:lnTo>
                  <a:pt x="1713903" y="0"/>
                </a:lnTo>
                <a:lnTo>
                  <a:pt x="1710499" y="0"/>
                </a:lnTo>
                <a:lnTo>
                  <a:pt x="1710499" y="3766185"/>
                </a:lnTo>
                <a:lnTo>
                  <a:pt x="1710499" y="3769601"/>
                </a:lnTo>
                <a:lnTo>
                  <a:pt x="1710499" y="4111294"/>
                </a:lnTo>
                <a:lnTo>
                  <a:pt x="1373124" y="4111294"/>
                </a:lnTo>
                <a:lnTo>
                  <a:pt x="1373124" y="3769601"/>
                </a:lnTo>
                <a:lnTo>
                  <a:pt x="1710499" y="3769601"/>
                </a:lnTo>
                <a:lnTo>
                  <a:pt x="1710499" y="3766185"/>
                </a:lnTo>
                <a:lnTo>
                  <a:pt x="1373124" y="3766185"/>
                </a:lnTo>
                <a:lnTo>
                  <a:pt x="1373124" y="0"/>
                </a:lnTo>
                <a:lnTo>
                  <a:pt x="1369695" y="0"/>
                </a:lnTo>
                <a:lnTo>
                  <a:pt x="1369695" y="3766185"/>
                </a:lnTo>
                <a:lnTo>
                  <a:pt x="1369695" y="3769601"/>
                </a:lnTo>
                <a:lnTo>
                  <a:pt x="1369695" y="4111294"/>
                </a:lnTo>
                <a:lnTo>
                  <a:pt x="1032344" y="4111294"/>
                </a:lnTo>
                <a:lnTo>
                  <a:pt x="1032344" y="3769601"/>
                </a:lnTo>
                <a:lnTo>
                  <a:pt x="1369695" y="3769601"/>
                </a:lnTo>
                <a:lnTo>
                  <a:pt x="1369695" y="3766185"/>
                </a:lnTo>
                <a:lnTo>
                  <a:pt x="1032344" y="3766185"/>
                </a:lnTo>
                <a:lnTo>
                  <a:pt x="1032344" y="0"/>
                </a:lnTo>
                <a:lnTo>
                  <a:pt x="1028903" y="0"/>
                </a:lnTo>
                <a:lnTo>
                  <a:pt x="1028903" y="3766185"/>
                </a:lnTo>
                <a:lnTo>
                  <a:pt x="1028903" y="3769601"/>
                </a:lnTo>
                <a:lnTo>
                  <a:pt x="1028903" y="4111294"/>
                </a:lnTo>
                <a:lnTo>
                  <a:pt x="691565" y="4111294"/>
                </a:lnTo>
                <a:lnTo>
                  <a:pt x="691565" y="3769601"/>
                </a:lnTo>
                <a:lnTo>
                  <a:pt x="1028903" y="3769601"/>
                </a:lnTo>
                <a:lnTo>
                  <a:pt x="1028903" y="3766185"/>
                </a:lnTo>
                <a:lnTo>
                  <a:pt x="691565" y="3766185"/>
                </a:lnTo>
                <a:lnTo>
                  <a:pt x="691565" y="0"/>
                </a:lnTo>
                <a:lnTo>
                  <a:pt x="688162" y="0"/>
                </a:lnTo>
                <a:lnTo>
                  <a:pt x="688162" y="3766185"/>
                </a:lnTo>
                <a:lnTo>
                  <a:pt x="688162" y="3769601"/>
                </a:lnTo>
                <a:lnTo>
                  <a:pt x="688162" y="4111294"/>
                </a:lnTo>
                <a:lnTo>
                  <a:pt x="350786" y="4111294"/>
                </a:lnTo>
                <a:lnTo>
                  <a:pt x="350786" y="3769601"/>
                </a:lnTo>
                <a:lnTo>
                  <a:pt x="688162" y="3769601"/>
                </a:lnTo>
                <a:lnTo>
                  <a:pt x="688162" y="3766185"/>
                </a:lnTo>
                <a:lnTo>
                  <a:pt x="350786" y="3766185"/>
                </a:lnTo>
                <a:lnTo>
                  <a:pt x="350786" y="0"/>
                </a:lnTo>
                <a:lnTo>
                  <a:pt x="347370" y="0"/>
                </a:lnTo>
                <a:lnTo>
                  <a:pt x="347370" y="3766185"/>
                </a:lnTo>
                <a:lnTo>
                  <a:pt x="347370" y="3769601"/>
                </a:lnTo>
                <a:lnTo>
                  <a:pt x="347370" y="4111294"/>
                </a:lnTo>
                <a:lnTo>
                  <a:pt x="16573" y="4111294"/>
                </a:lnTo>
                <a:lnTo>
                  <a:pt x="16573" y="3769601"/>
                </a:lnTo>
                <a:lnTo>
                  <a:pt x="347370" y="3769601"/>
                </a:lnTo>
                <a:lnTo>
                  <a:pt x="347370" y="3766185"/>
                </a:lnTo>
                <a:lnTo>
                  <a:pt x="16573" y="3766185"/>
                </a:lnTo>
                <a:lnTo>
                  <a:pt x="16573" y="0"/>
                </a:lnTo>
                <a:lnTo>
                  <a:pt x="0" y="0"/>
                </a:lnTo>
                <a:lnTo>
                  <a:pt x="0" y="4127804"/>
                </a:lnTo>
                <a:lnTo>
                  <a:pt x="2960624" y="4127804"/>
                </a:lnTo>
                <a:lnTo>
                  <a:pt x="2960624" y="4122724"/>
                </a:lnTo>
                <a:lnTo>
                  <a:pt x="2962033" y="4122724"/>
                </a:lnTo>
                <a:lnTo>
                  <a:pt x="2962033" y="4117644"/>
                </a:lnTo>
                <a:lnTo>
                  <a:pt x="2964459" y="4117644"/>
                </a:lnTo>
                <a:lnTo>
                  <a:pt x="2964459" y="4111294"/>
                </a:lnTo>
                <a:lnTo>
                  <a:pt x="2736253" y="4111294"/>
                </a:lnTo>
                <a:lnTo>
                  <a:pt x="2736253" y="3769601"/>
                </a:lnTo>
                <a:lnTo>
                  <a:pt x="3073628" y="3769601"/>
                </a:lnTo>
                <a:lnTo>
                  <a:pt x="3073628" y="4037355"/>
                </a:lnTo>
                <a:lnTo>
                  <a:pt x="3077032" y="4036161"/>
                </a:lnTo>
                <a:lnTo>
                  <a:pt x="3077032" y="3769601"/>
                </a:lnTo>
                <a:lnTo>
                  <a:pt x="3414407" y="3769601"/>
                </a:lnTo>
                <a:lnTo>
                  <a:pt x="3414407" y="3992283"/>
                </a:lnTo>
                <a:lnTo>
                  <a:pt x="3417811" y="3992308"/>
                </a:lnTo>
                <a:lnTo>
                  <a:pt x="3417811" y="3769677"/>
                </a:lnTo>
                <a:lnTo>
                  <a:pt x="3604476" y="3769677"/>
                </a:lnTo>
                <a:lnTo>
                  <a:pt x="3604476" y="3768407"/>
                </a:lnTo>
                <a:lnTo>
                  <a:pt x="3605301" y="3768407"/>
                </a:lnTo>
                <a:lnTo>
                  <a:pt x="3605301" y="3765867"/>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3" name="Google Shape;443;p17"/>
          <p:cNvSpPr/>
          <p:nvPr/>
        </p:nvSpPr>
        <p:spPr>
          <a:xfrm>
            <a:off x="15775654" y="4018843"/>
            <a:ext cx="3810" cy="3148965"/>
          </a:xfrm>
          <a:custGeom>
            <a:avLst/>
            <a:gdLst/>
            <a:ahLst/>
            <a:cxnLst/>
            <a:rect l="l" t="t" r="r" b="b"/>
            <a:pathLst>
              <a:path w="3809" h="3148965" extrusionOk="0">
                <a:moveTo>
                  <a:pt x="0" y="3148418"/>
                </a:moveTo>
                <a:lnTo>
                  <a:pt x="0" y="0"/>
                </a:lnTo>
                <a:lnTo>
                  <a:pt x="3410" y="0"/>
                </a:lnTo>
                <a:lnTo>
                  <a:pt x="3410" y="3143761"/>
                </a:lnTo>
                <a:lnTo>
                  <a:pt x="0" y="3148418"/>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4" name="Google Shape;444;p17"/>
          <p:cNvSpPr/>
          <p:nvPr/>
        </p:nvSpPr>
        <p:spPr>
          <a:xfrm>
            <a:off x="15434871" y="4018843"/>
            <a:ext cx="3810" cy="2703830"/>
          </a:xfrm>
          <a:custGeom>
            <a:avLst/>
            <a:gdLst/>
            <a:ahLst/>
            <a:cxnLst/>
            <a:rect l="l" t="t" r="r" b="b"/>
            <a:pathLst>
              <a:path w="3809" h="2703829" extrusionOk="0">
                <a:moveTo>
                  <a:pt x="3410" y="2703606"/>
                </a:moveTo>
                <a:lnTo>
                  <a:pt x="0" y="2703329"/>
                </a:lnTo>
                <a:lnTo>
                  <a:pt x="0" y="0"/>
                </a:lnTo>
                <a:lnTo>
                  <a:pt x="3410" y="0"/>
                </a:lnTo>
                <a:lnTo>
                  <a:pt x="3410" y="2703606"/>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5" name="Google Shape;445;p17"/>
          <p:cNvSpPr/>
          <p:nvPr/>
        </p:nvSpPr>
        <p:spPr>
          <a:xfrm>
            <a:off x="15094091" y="4018843"/>
            <a:ext cx="3810" cy="2719070"/>
          </a:xfrm>
          <a:custGeom>
            <a:avLst/>
            <a:gdLst/>
            <a:ahLst/>
            <a:cxnLst/>
            <a:rect l="l" t="t" r="r" b="b"/>
            <a:pathLst>
              <a:path w="3809" h="2719070" extrusionOk="0">
                <a:moveTo>
                  <a:pt x="0" y="2718659"/>
                </a:moveTo>
                <a:lnTo>
                  <a:pt x="0" y="0"/>
                </a:lnTo>
                <a:lnTo>
                  <a:pt x="3410" y="0"/>
                </a:lnTo>
                <a:lnTo>
                  <a:pt x="3410" y="2717993"/>
                </a:lnTo>
                <a:lnTo>
                  <a:pt x="0" y="2718659"/>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6" name="Google Shape;446;p17"/>
          <p:cNvSpPr/>
          <p:nvPr/>
        </p:nvSpPr>
        <p:spPr>
          <a:xfrm>
            <a:off x="14753310" y="4018843"/>
            <a:ext cx="3810" cy="3322320"/>
          </a:xfrm>
          <a:custGeom>
            <a:avLst/>
            <a:gdLst/>
            <a:ahLst/>
            <a:cxnLst/>
            <a:rect l="l" t="t" r="r" b="b"/>
            <a:pathLst>
              <a:path w="3809" h="3322320" extrusionOk="0">
                <a:moveTo>
                  <a:pt x="3410" y="3321758"/>
                </a:moveTo>
                <a:lnTo>
                  <a:pt x="0" y="3321564"/>
                </a:lnTo>
                <a:lnTo>
                  <a:pt x="0" y="0"/>
                </a:lnTo>
                <a:lnTo>
                  <a:pt x="3410" y="0"/>
                </a:lnTo>
                <a:lnTo>
                  <a:pt x="3410" y="3321758"/>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7" name="Google Shape;447;p17"/>
          <p:cNvSpPr/>
          <p:nvPr/>
        </p:nvSpPr>
        <p:spPr>
          <a:xfrm>
            <a:off x="14412529" y="4018843"/>
            <a:ext cx="3810" cy="3344545"/>
          </a:xfrm>
          <a:custGeom>
            <a:avLst/>
            <a:gdLst/>
            <a:ahLst/>
            <a:cxnLst/>
            <a:rect l="l" t="t" r="r" b="b"/>
            <a:pathLst>
              <a:path w="3809" h="3344545" extrusionOk="0">
                <a:moveTo>
                  <a:pt x="0" y="3344240"/>
                </a:moveTo>
                <a:lnTo>
                  <a:pt x="0" y="0"/>
                </a:lnTo>
                <a:lnTo>
                  <a:pt x="3410" y="0"/>
                </a:lnTo>
                <a:lnTo>
                  <a:pt x="3410" y="3343491"/>
                </a:lnTo>
                <a:lnTo>
                  <a:pt x="0" y="3344240"/>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8" name="Google Shape;448;p17"/>
          <p:cNvSpPr/>
          <p:nvPr/>
        </p:nvSpPr>
        <p:spPr>
          <a:xfrm>
            <a:off x="14071748" y="4018843"/>
            <a:ext cx="3810" cy="3646170"/>
          </a:xfrm>
          <a:custGeom>
            <a:avLst/>
            <a:gdLst/>
            <a:ahLst/>
            <a:cxnLst/>
            <a:rect l="l" t="t" r="r" b="b"/>
            <a:pathLst>
              <a:path w="3809" h="3646170" extrusionOk="0">
                <a:moveTo>
                  <a:pt x="3410" y="3646066"/>
                </a:moveTo>
                <a:lnTo>
                  <a:pt x="0" y="3645900"/>
                </a:lnTo>
                <a:lnTo>
                  <a:pt x="0" y="0"/>
                </a:lnTo>
                <a:lnTo>
                  <a:pt x="3410" y="0"/>
                </a:lnTo>
                <a:lnTo>
                  <a:pt x="3410" y="3646066"/>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49" name="Google Shape;449;p17"/>
          <p:cNvGrpSpPr/>
          <p:nvPr/>
        </p:nvGrpSpPr>
        <p:grpSpPr>
          <a:xfrm>
            <a:off x="10591800" y="4018843"/>
            <a:ext cx="4857903" cy="3677285"/>
            <a:chOff x="9206038" y="4225543"/>
            <a:chExt cx="4857903" cy="3677285"/>
          </a:xfrm>
        </p:grpSpPr>
        <p:sp>
          <p:nvSpPr>
            <p:cNvPr id="450" name="Google Shape;450;p17"/>
            <p:cNvSpPr/>
            <p:nvPr/>
          </p:nvSpPr>
          <p:spPr>
            <a:xfrm>
              <a:off x="12345204" y="4225543"/>
              <a:ext cx="3810" cy="3677285"/>
            </a:xfrm>
            <a:custGeom>
              <a:avLst/>
              <a:gdLst/>
              <a:ahLst/>
              <a:cxnLst/>
              <a:rect l="l" t="t" r="r" b="b"/>
              <a:pathLst>
                <a:path w="3809" h="3677284" extrusionOk="0">
                  <a:moveTo>
                    <a:pt x="0" y="3677225"/>
                  </a:moveTo>
                  <a:lnTo>
                    <a:pt x="0" y="0"/>
                  </a:lnTo>
                  <a:lnTo>
                    <a:pt x="3410" y="0"/>
                  </a:lnTo>
                  <a:lnTo>
                    <a:pt x="3410" y="3676310"/>
                  </a:lnTo>
                  <a:lnTo>
                    <a:pt x="0" y="3677225"/>
                  </a:lnTo>
                  <a:close/>
                </a:path>
              </a:pathLst>
            </a:custGeom>
            <a:solidFill>
              <a:srgbClr val="DDDED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1" name="Google Shape;451;p17"/>
            <p:cNvSpPr/>
            <p:nvPr/>
          </p:nvSpPr>
          <p:spPr>
            <a:xfrm>
              <a:off x="9206038" y="4978946"/>
              <a:ext cx="4850765" cy="2623185"/>
            </a:xfrm>
            <a:custGeom>
              <a:avLst/>
              <a:gdLst/>
              <a:ahLst/>
              <a:cxnLst/>
              <a:rect l="l" t="t" r="r" b="b"/>
              <a:pathLst>
                <a:path w="4850765" h="2623184" extrusionOk="0">
                  <a:moveTo>
                    <a:pt x="242416" y="2622633"/>
                  </a:moveTo>
                  <a:lnTo>
                    <a:pt x="0" y="2381820"/>
                  </a:lnTo>
                  <a:lnTo>
                    <a:pt x="1050344" y="1324650"/>
                  </a:lnTo>
                  <a:lnTo>
                    <a:pt x="1587797" y="1858502"/>
                  </a:lnTo>
                  <a:lnTo>
                    <a:pt x="2599550" y="840335"/>
                  </a:lnTo>
                  <a:lnTo>
                    <a:pt x="3204456" y="1441217"/>
                  </a:lnTo>
                  <a:lnTo>
                    <a:pt x="4294944" y="343547"/>
                  </a:lnTo>
                  <a:lnTo>
                    <a:pt x="3589845" y="345847"/>
                  </a:lnTo>
                  <a:lnTo>
                    <a:pt x="3588736" y="4130"/>
                  </a:lnTo>
                  <a:lnTo>
                    <a:pt x="4846454" y="0"/>
                  </a:lnTo>
                  <a:lnTo>
                    <a:pt x="4850585" y="1257122"/>
                  </a:lnTo>
                  <a:lnTo>
                    <a:pt x="4508833" y="1258230"/>
                  </a:lnTo>
                  <a:lnTo>
                    <a:pt x="4506726" y="615213"/>
                  </a:lnTo>
                  <a:lnTo>
                    <a:pt x="3206036" y="1924450"/>
                  </a:lnTo>
                  <a:lnTo>
                    <a:pt x="2601130" y="1323569"/>
                  </a:lnTo>
                  <a:lnTo>
                    <a:pt x="1589350" y="2341735"/>
                  </a:lnTo>
                  <a:lnTo>
                    <a:pt x="1051952" y="1807856"/>
                  </a:lnTo>
                  <a:lnTo>
                    <a:pt x="242416" y="2622633"/>
                  </a:lnTo>
                  <a:close/>
                </a:path>
              </a:pathLst>
            </a:custGeom>
            <a:solidFill>
              <a:srgbClr val="005C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2" name="Google Shape;452;p17"/>
            <p:cNvSpPr/>
            <p:nvPr/>
          </p:nvSpPr>
          <p:spPr>
            <a:xfrm>
              <a:off x="12684036" y="6816991"/>
              <a:ext cx="295275" cy="311150"/>
            </a:xfrm>
            <a:custGeom>
              <a:avLst/>
              <a:gdLst/>
              <a:ahLst/>
              <a:cxnLst/>
              <a:rect l="l" t="t" r="r" b="b"/>
              <a:pathLst>
                <a:path w="295275" h="311150" extrusionOk="0">
                  <a:moveTo>
                    <a:pt x="123291" y="184213"/>
                  </a:moveTo>
                  <a:lnTo>
                    <a:pt x="99288" y="178346"/>
                  </a:lnTo>
                  <a:lnTo>
                    <a:pt x="79679" y="162356"/>
                  </a:lnTo>
                  <a:lnTo>
                    <a:pt x="66471" y="138645"/>
                  </a:lnTo>
                  <a:lnTo>
                    <a:pt x="61633" y="109613"/>
                  </a:lnTo>
                  <a:lnTo>
                    <a:pt x="56794" y="138645"/>
                  </a:lnTo>
                  <a:lnTo>
                    <a:pt x="43586" y="162356"/>
                  </a:lnTo>
                  <a:lnTo>
                    <a:pt x="23990" y="178346"/>
                  </a:lnTo>
                  <a:lnTo>
                    <a:pt x="0" y="184213"/>
                  </a:lnTo>
                  <a:lnTo>
                    <a:pt x="23990" y="190080"/>
                  </a:lnTo>
                  <a:lnTo>
                    <a:pt x="43586" y="206070"/>
                  </a:lnTo>
                  <a:lnTo>
                    <a:pt x="56794" y="229781"/>
                  </a:lnTo>
                  <a:lnTo>
                    <a:pt x="61633" y="258838"/>
                  </a:lnTo>
                  <a:lnTo>
                    <a:pt x="66471" y="229781"/>
                  </a:lnTo>
                  <a:lnTo>
                    <a:pt x="79679" y="206070"/>
                  </a:lnTo>
                  <a:lnTo>
                    <a:pt x="99288" y="190080"/>
                  </a:lnTo>
                  <a:lnTo>
                    <a:pt x="123291" y="184213"/>
                  </a:lnTo>
                  <a:close/>
                </a:path>
                <a:path w="295275" h="311150" extrusionOk="0">
                  <a:moveTo>
                    <a:pt x="158940" y="45161"/>
                  </a:moveTo>
                  <a:lnTo>
                    <a:pt x="144424" y="41617"/>
                  </a:lnTo>
                  <a:lnTo>
                    <a:pt x="132575" y="31940"/>
                  </a:lnTo>
                  <a:lnTo>
                    <a:pt x="124587" y="17589"/>
                  </a:lnTo>
                  <a:lnTo>
                    <a:pt x="121653" y="0"/>
                  </a:lnTo>
                  <a:lnTo>
                    <a:pt x="118719" y="17589"/>
                  </a:lnTo>
                  <a:lnTo>
                    <a:pt x="110731" y="31940"/>
                  </a:lnTo>
                  <a:lnTo>
                    <a:pt x="98869" y="41617"/>
                  </a:lnTo>
                  <a:lnTo>
                    <a:pt x="84340" y="45161"/>
                  </a:lnTo>
                  <a:lnTo>
                    <a:pt x="98869" y="48717"/>
                  </a:lnTo>
                  <a:lnTo>
                    <a:pt x="110731" y="58381"/>
                  </a:lnTo>
                  <a:lnTo>
                    <a:pt x="118719" y="72745"/>
                  </a:lnTo>
                  <a:lnTo>
                    <a:pt x="121653" y="90322"/>
                  </a:lnTo>
                  <a:lnTo>
                    <a:pt x="124587" y="72745"/>
                  </a:lnTo>
                  <a:lnTo>
                    <a:pt x="132575" y="58381"/>
                  </a:lnTo>
                  <a:lnTo>
                    <a:pt x="144424" y="48717"/>
                  </a:lnTo>
                  <a:lnTo>
                    <a:pt x="158940" y="45161"/>
                  </a:lnTo>
                  <a:close/>
                </a:path>
                <a:path w="295275" h="311150" extrusionOk="0">
                  <a:moveTo>
                    <a:pt x="181673" y="275386"/>
                  </a:moveTo>
                  <a:lnTo>
                    <a:pt x="170307" y="272605"/>
                  </a:lnTo>
                  <a:lnTo>
                    <a:pt x="161010" y="265036"/>
                  </a:lnTo>
                  <a:lnTo>
                    <a:pt x="154749" y="253796"/>
                  </a:lnTo>
                  <a:lnTo>
                    <a:pt x="152450" y="240042"/>
                  </a:lnTo>
                  <a:lnTo>
                    <a:pt x="150164" y="253796"/>
                  </a:lnTo>
                  <a:lnTo>
                    <a:pt x="143916" y="265036"/>
                  </a:lnTo>
                  <a:lnTo>
                    <a:pt x="134645" y="272605"/>
                  </a:lnTo>
                  <a:lnTo>
                    <a:pt x="123291" y="275386"/>
                  </a:lnTo>
                  <a:lnTo>
                    <a:pt x="134645" y="278168"/>
                  </a:lnTo>
                  <a:lnTo>
                    <a:pt x="143916" y="285737"/>
                  </a:lnTo>
                  <a:lnTo>
                    <a:pt x="150164" y="296976"/>
                  </a:lnTo>
                  <a:lnTo>
                    <a:pt x="152450" y="310730"/>
                  </a:lnTo>
                  <a:lnTo>
                    <a:pt x="154749" y="296976"/>
                  </a:lnTo>
                  <a:lnTo>
                    <a:pt x="161010" y="285737"/>
                  </a:lnTo>
                  <a:lnTo>
                    <a:pt x="170307" y="278168"/>
                  </a:lnTo>
                  <a:lnTo>
                    <a:pt x="181673" y="275386"/>
                  </a:lnTo>
                  <a:close/>
                </a:path>
                <a:path w="295275" h="311150" extrusionOk="0">
                  <a:moveTo>
                    <a:pt x="295211" y="129070"/>
                  </a:moveTo>
                  <a:lnTo>
                    <a:pt x="271208" y="123215"/>
                  </a:lnTo>
                  <a:lnTo>
                    <a:pt x="251625" y="107226"/>
                  </a:lnTo>
                  <a:lnTo>
                    <a:pt x="238417" y="83515"/>
                  </a:lnTo>
                  <a:lnTo>
                    <a:pt x="233578" y="54483"/>
                  </a:lnTo>
                  <a:lnTo>
                    <a:pt x="228727" y="83515"/>
                  </a:lnTo>
                  <a:lnTo>
                    <a:pt x="215519" y="107226"/>
                  </a:lnTo>
                  <a:lnTo>
                    <a:pt x="195910" y="123215"/>
                  </a:lnTo>
                  <a:lnTo>
                    <a:pt x="171919" y="129070"/>
                  </a:lnTo>
                  <a:lnTo>
                    <a:pt x="195910" y="134937"/>
                  </a:lnTo>
                  <a:lnTo>
                    <a:pt x="215519" y="150926"/>
                  </a:lnTo>
                  <a:lnTo>
                    <a:pt x="228727" y="174637"/>
                  </a:lnTo>
                  <a:lnTo>
                    <a:pt x="233578" y="203669"/>
                  </a:lnTo>
                  <a:lnTo>
                    <a:pt x="238417" y="174637"/>
                  </a:lnTo>
                  <a:lnTo>
                    <a:pt x="251625" y="150926"/>
                  </a:lnTo>
                  <a:lnTo>
                    <a:pt x="271208" y="134937"/>
                  </a:lnTo>
                  <a:lnTo>
                    <a:pt x="295211" y="12907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53" name="Google Shape;453;p17"/>
            <p:cNvPicPr preferRelativeResize="0"/>
            <p:nvPr/>
          </p:nvPicPr>
          <p:blipFill rotWithShape="1">
            <a:blip r:embed="rId3">
              <a:alphaModFix/>
            </a:blip>
            <a:srcRect/>
            <a:stretch/>
          </p:blipFill>
          <p:spPr>
            <a:xfrm>
              <a:off x="13973645" y="6716890"/>
              <a:ext cx="90296" cy="158841"/>
            </a:xfrm>
            <a:prstGeom prst="rect">
              <a:avLst/>
            </a:prstGeom>
            <a:noFill/>
            <a:ln>
              <a:noFill/>
            </a:ln>
          </p:spPr>
        </p:pic>
        <p:pic>
          <p:nvPicPr>
            <p:cNvPr id="454" name="Google Shape;454;p17"/>
            <p:cNvPicPr preferRelativeResize="0"/>
            <p:nvPr/>
          </p:nvPicPr>
          <p:blipFill rotWithShape="1">
            <a:blip r:embed="rId4">
              <a:alphaModFix/>
            </a:blip>
            <a:srcRect/>
            <a:stretch/>
          </p:blipFill>
          <p:spPr>
            <a:xfrm>
              <a:off x="12428015" y="7566734"/>
              <a:ext cx="160992" cy="141183"/>
            </a:xfrm>
            <a:prstGeom prst="rect">
              <a:avLst/>
            </a:prstGeom>
            <a:noFill/>
            <a:ln>
              <a:noFill/>
            </a:ln>
          </p:spPr>
        </p:pic>
        <p:sp>
          <p:nvSpPr>
            <p:cNvPr id="455" name="Google Shape;455;p17"/>
            <p:cNvSpPr/>
            <p:nvPr/>
          </p:nvSpPr>
          <p:spPr>
            <a:xfrm>
              <a:off x="11645982" y="7792023"/>
              <a:ext cx="47625" cy="57785"/>
            </a:xfrm>
            <a:custGeom>
              <a:avLst/>
              <a:gdLst/>
              <a:ahLst/>
              <a:cxnLst/>
              <a:rect l="l" t="t" r="r" b="b"/>
              <a:pathLst>
                <a:path w="47625" h="57784" extrusionOk="0">
                  <a:moveTo>
                    <a:pt x="23787" y="57548"/>
                  </a:moveTo>
                  <a:lnTo>
                    <a:pt x="21918" y="46351"/>
                  </a:lnTo>
                  <a:lnTo>
                    <a:pt x="16821" y="37205"/>
                  </a:lnTo>
                  <a:lnTo>
                    <a:pt x="9260" y="31036"/>
                  </a:lnTo>
                  <a:lnTo>
                    <a:pt x="0" y="28774"/>
                  </a:lnTo>
                  <a:lnTo>
                    <a:pt x="9260" y="26516"/>
                  </a:lnTo>
                  <a:lnTo>
                    <a:pt x="16821" y="20354"/>
                  </a:lnTo>
                  <a:lnTo>
                    <a:pt x="21918" y="11208"/>
                  </a:lnTo>
                  <a:lnTo>
                    <a:pt x="23787" y="0"/>
                  </a:lnTo>
                  <a:lnTo>
                    <a:pt x="25651" y="11208"/>
                  </a:lnTo>
                  <a:lnTo>
                    <a:pt x="30738" y="20354"/>
                  </a:lnTo>
                  <a:lnTo>
                    <a:pt x="38290" y="26516"/>
                  </a:lnTo>
                  <a:lnTo>
                    <a:pt x="47546" y="28774"/>
                  </a:lnTo>
                  <a:lnTo>
                    <a:pt x="38290" y="31036"/>
                  </a:lnTo>
                  <a:lnTo>
                    <a:pt x="30738" y="37205"/>
                  </a:lnTo>
                  <a:lnTo>
                    <a:pt x="25651" y="46351"/>
                  </a:lnTo>
                  <a:lnTo>
                    <a:pt x="23787" y="57548"/>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56" name="Google Shape;456;p17"/>
          <p:cNvSpPr txBox="1">
            <a:spLocks noGrp="1"/>
          </p:cNvSpPr>
          <p:nvPr>
            <p:ph type="title"/>
          </p:nvPr>
        </p:nvSpPr>
        <p:spPr>
          <a:xfrm>
            <a:off x="1172022" y="956238"/>
            <a:ext cx="15943954" cy="1134745"/>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a:latin typeface="Arial"/>
                <a:ea typeface="Arial"/>
                <a:cs typeface="Arial"/>
                <a:sym typeface="Arial"/>
              </a:rPr>
              <a:t>Ways to Maximize Your TRS</a:t>
            </a:r>
            <a:endParaRPr>
              <a:latin typeface="Arial"/>
              <a:ea typeface="Arial"/>
              <a:cs typeface="Arial"/>
              <a:sym typeface="Arial"/>
            </a:endParaRPr>
          </a:p>
        </p:txBody>
      </p:sp>
      <p:sp>
        <p:nvSpPr>
          <p:cNvPr id="457" name="Google Shape;457;p17"/>
          <p:cNvSpPr txBox="1"/>
          <p:nvPr/>
        </p:nvSpPr>
        <p:spPr>
          <a:xfrm>
            <a:off x="1172022" y="2938060"/>
            <a:ext cx="7564852" cy="4563157"/>
          </a:xfrm>
          <a:prstGeom prst="rect">
            <a:avLst/>
          </a:prstGeom>
          <a:noFill/>
          <a:ln>
            <a:noFill/>
          </a:ln>
        </p:spPr>
        <p:txBody>
          <a:bodyPr spcFirstLastPara="1" wrap="square" lIns="0" tIns="12050" rIns="0" bIns="0" anchor="t" anchorCtr="0">
            <a:spAutoFit/>
          </a:bodyPr>
          <a:lstStyle/>
          <a:p>
            <a:pPr marL="12700" marR="882650" lvl="0" indent="0" algn="l" rtl="0">
              <a:lnSpc>
                <a:spcPct val="117600"/>
              </a:lnSpc>
              <a:spcBef>
                <a:spcPts val="0"/>
              </a:spcBef>
              <a:spcAft>
                <a:spcPts val="0"/>
              </a:spcAft>
              <a:buClr>
                <a:srgbClr val="000000"/>
              </a:buClr>
              <a:buSzPts val="2550"/>
              <a:buFont typeface="Arial"/>
              <a:buNone/>
            </a:pPr>
            <a:r>
              <a:rPr lang="en-US" sz="2550" b="0" i="0" u="none" strike="noStrike" cap="none">
                <a:solidFill>
                  <a:srgbClr val="333333"/>
                </a:solidFill>
                <a:latin typeface="Arial"/>
                <a:ea typeface="Arial"/>
                <a:cs typeface="Arial"/>
                <a:sym typeface="Arial"/>
              </a:rPr>
              <a:t>Increase salary (easier said than done) Increase years of service credits</a:t>
            </a:r>
            <a:endParaRPr sz="2550" b="0" i="0" u="none" strike="noStrike" cap="none">
              <a:solidFill>
                <a:srgbClr val="000000"/>
              </a:solidFill>
              <a:latin typeface="Arial"/>
              <a:ea typeface="Arial"/>
              <a:cs typeface="Arial"/>
              <a:sym typeface="Arial"/>
            </a:endParaRPr>
          </a:p>
          <a:p>
            <a:pPr marL="469900" marR="882650" lvl="0" indent="-457200" algn="l" rtl="0">
              <a:lnSpc>
                <a:spcPct val="117600"/>
              </a:lnSpc>
              <a:spcBef>
                <a:spcPts val="0"/>
              </a:spcBef>
              <a:spcAft>
                <a:spcPts val="0"/>
              </a:spcAft>
              <a:buClr>
                <a:srgbClr val="000000"/>
              </a:buClr>
              <a:buSzPts val="2550"/>
              <a:buFont typeface="Arial"/>
              <a:buChar char="•"/>
            </a:pPr>
            <a:r>
              <a:rPr lang="en-US" sz="2550" b="0" i="0" u="none" strike="noStrike" cap="none">
                <a:solidFill>
                  <a:srgbClr val="333333"/>
                </a:solidFill>
                <a:latin typeface="Arial"/>
                <a:ea typeface="Arial"/>
                <a:cs typeface="Arial"/>
                <a:sym typeface="Arial"/>
              </a:rPr>
              <a:t>Work longer</a:t>
            </a:r>
            <a:endParaRPr sz="2550" b="0" i="0" u="none" strike="noStrike" cap="none">
              <a:solidFill>
                <a:srgbClr val="000000"/>
              </a:solidFill>
              <a:latin typeface="Arial"/>
              <a:ea typeface="Arial"/>
              <a:cs typeface="Arial"/>
              <a:sym typeface="Arial"/>
            </a:endParaRPr>
          </a:p>
          <a:p>
            <a:pPr marL="469900" marR="882650" lvl="0" indent="-457200" algn="l" rtl="0">
              <a:lnSpc>
                <a:spcPct val="117600"/>
              </a:lnSpc>
              <a:spcBef>
                <a:spcPts val="0"/>
              </a:spcBef>
              <a:spcAft>
                <a:spcPts val="0"/>
              </a:spcAft>
              <a:buClr>
                <a:srgbClr val="000000"/>
              </a:buClr>
              <a:buSzPts val="2550"/>
              <a:buFont typeface="Arial"/>
              <a:buChar char="•"/>
            </a:pPr>
            <a:r>
              <a:rPr lang="en-US" sz="2550" b="0" i="0" u="none" strike="noStrike" cap="none">
                <a:solidFill>
                  <a:srgbClr val="333333"/>
                </a:solidFill>
                <a:latin typeface="Arial"/>
                <a:ea typeface="Arial"/>
                <a:cs typeface="Arial"/>
                <a:sym typeface="Arial"/>
              </a:rPr>
              <a:t>Purchase service credits</a:t>
            </a:r>
            <a:endParaRPr sz="2550" b="0" i="0" u="none" strike="noStrike" cap="none">
              <a:solidFill>
                <a:srgbClr val="000000"/>
              </a:solidFill>
              <a:latin typeface="Arial"/>
              <a:ea typeface="Arial"/>
              <a:cs typeface="Arial"/>
              <a:sym typeface="Arial"/>
            </a:endParaRPr>
          </a:p>
          <a:p>
            <a:pPr marL="0" marR="0" lvl="0" indent="0" algn="l" rtl="0">
              <a:lnSpc>
                <a:spcPct val="100000"/>
              </a:lnSpc>
              <a:spcBef>
                <a:spcPts val="10"/>
              </a:spcBef>
              <a:spcAft>
                <a:spcPts val="0"/>
              </a:spcAft>
              <a:buClr>
                <a:srgbClr val="000000"/>
              </a:buClr>
              <a:buSzPts val="2950"/>
              <a:buFont typeface="Arial"/>
              <a:buNone/>
            </a:pPr>
            <a:endParaRPr sz="295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2550"/>
              <a:buFont typeface="Arial"/>
              <a:buNone/>
            </a:pPr>
            <a:r>
              <a:rPr lang="en-US" sz="2550" b="0" i="0" u="none" strike="noStrike" cap="none">
                <a:solidFill>
                  <a:srgbClr val="333333"/>
                </a:solidFill>
                <a:latin typeface="Arial"/>
                <a:ea typeface="Arial"/>
                <a:cs typeface="Arial"/>
                <a:sym typeface="Arial"/>
              </a:rPr>
              <a:t>Types of services credits</a:t>
            </a:r>
            <a:endParaRPr sz="2550" b="0" i="0" u="none" strike="noStrike" cap="none">
              <a:solidFill>
                <a:srgbClr val="000000"/>
              </a:solidFill>
              <a:latin typeface="Arial"/>
              <a:ea typeface="Arial"/>
              <a:cs typeface="Arial"/>
              <a:sym typeface="Arial"/>
            </a:endParaRPr>
          </a:p>
          <a:p>
            <a:pPr marL="1026795" marR="5080" lvl="0" indent="-457200" algn="l" rtl="0">
              <a:lnSpc>
                <a:spcPct val="117600"/>
              </a:lnSpc>
              <a:spcBef>
                <a:spcPts val="0"/>
              </a:spcBef>
              <a:spcAft>
                <a:spcPts val="0"/>
              </a:spcAft>
              <a:buClr>
                <a:srgbClr val="000000"/>
              </a:buClr>
              <a:buSzPts val="2550"/>
              <a:buFont typeface="Arial"/>
              <a:buChar char="•"/>
            </a:pPr>
            <a:r>
              <a:rPr lang="en-US" sz="2550" b="0" i="0" u="none" strike="noStrike" cap="none">
                <a:solidFill>
                  <a:srgbClr val="333333"/>
                </a:solidFill>
                <a:latin typeface="Arial"/>
                <a:ea typeface="Arial"/>
                <a:cs typeface="Arial"/>
                <a:sym typeface="Arial"/>
              </a:rPr>
              <a:t>Withdrawn, out-of-state, military, unreported or substitute, etc. </a:t>
            </a:r>
            <a:endParaRPr sz="1400" b="0" i="0" u="none" strike="noStrike" cap="none">
              <a:solidFill>
                <a:srgbClr val="000000"/>
              </a:solidFill>
              <a:latin typeface="Arial"/>
              <a:ea typeface="Arial"/>
              <a:cs typeface="Arial"/>
              <a:sym typeface="Arial"/>
            </a:endParaRPr>
          </a:p>
          <a:p>
            <a:pPr marL="1026795" marR="5080" lvl="0" indent="-457200" algn="l" rtl="0">
              <a:lnSpc>
                <a:spcPct val="117600"/>
              </a:lnSpc>
              <a:spcBef>
                <a:spcPts val="0"/>
              </a:spcBef>
              <a:spcAft>
                <a:spcPts val="0"/>
              </a:spcAft>
              <a:buClr>
                <a:srgbClr val="000000"/>
              </a:buClr>
              <a:buSzPts val="2550"/>
              <a:buFont typeface="Arial"/>
              <a:buChar char="•"/>
            </a:pPr>
            <a:r>
              <a:rPr lang="en-US" sz="2550" b="0" i="0" u="none" strike="noStrike" cap="none">
                <a:solidFill>
                  <a:srgbClr val="333333"/>
                </a:solidFill>
                <a:latin typeface="Arial"/>
                <a:ea typeface="Arial"/>
                <a:cs typeface="Arial"/>
                <a:sym typeface="Arial"/>
              </a:rPr>
              <a:t>Cost varies depending on type of service</a:t>
            </a:r>
            <a:endParaRPr sz="1400" b="0" i="0" u="none" strike="noStrike" cap="none">
              <a:solidFill>
                <a:srgbClr val="000000"/>
              </a:solidFill>
              <a:latin typeface="Arial"/>
              <a:ea typeface="Arial"/>
              <a:cs typeface="Arial"/>
              <a:sym typeface="Arial"/>
            </a:endParaRPr>
          </a:p>
          <a:p>
            <a:pPr marL="1026795" marR="5080" lvl="0" indent="-457200" algn="l" rtl="0">
              <a:lnSpc>
                <a:spcPct val="117600"/>
              </a:lnSpc>
              <a:spcBef>
                <a:spcPts val="0"/>
              </a:spcBef>
              <a:spcAft>
                <a:spcPts val="0"/>
              </a:spcAft>
              <a:buClr>
                <a:srgbClr val="000000"/>
              </a:buClr>
              <a:buSzPts val="2550"/>
              <a:buFont typeface="Arial"/>
              <a:buChar char="•"/>
            </a:pPr>
            <a:r>
              <a:rPr lang="en-US" sz="2550" b="0" i="0" u="none" strike="noStrike" cap="none">
                <a:solidFill>
                  <a:srgbClr val="333333"/>
                </a:solidFill>
                <a:latin typeface="Arial"/>
                <a:ea typeface="Arial"/>
                <a:cs typeface="Arial"/>
                <a:sym typeface="Arial"/>
              </a:rPr>
              <a:t>Contact TRS for cost estimate</a:t>
            </a:r>
            <a:endParaRPr sz="2550" b="0" i="0" u="none" strike="noStrike" cap="none">
              <a:solidFill>
                <a:srgbClr val="000000"/>
              </a:solidFill>
              <a:latin typeface="Arial"/>
              <a:ea typeface="Arial"/>
              <a:cs typeface="Arial"/>
              <a:sym typeface="Arial"/>
            </a:endParaRPr>
          </a:p>
        </p:txBody>
      </p:sp>
      <p:pic>
        <p:nvPicPr>
          <p:cNvPr id="458" name="Google Shape;458;p17" descr="Classroom with solid fill"/>
          <p:cNvPicPr preferRelativeResize="0"/>
          <p:nvPr/>
        </p:nvPicPr>
        <p:blipFill rotWithShape="1">
          <a:blip r:embed="rId5">
            <a:alphaModFix/>
          </a:blip>
          <a:srcRect/>
          <a:stretch/>
        </p:blipFill>
        <p:spPr>
          <a:xfrm>
            <a:off x="12902400" y="6020805"/>
            <a:ext cx="3597908" cy="3597908"/>
          </a:xfrm>
          <a:prstGeom prst="rect">
            <a:avLst/>
          </a:prstGeom>
          <a:noFill/>
          <a:ln>
            <a:noFill/>
          </a:ln>
        </p:spPr>
      </p:pic>
      <p:sp>
        <p:nvSpPr>
          <p:cNvPr id="459" name="Google Shape;459;p17"/>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493"/>
        <p:cNvGrpSpPr/>
        <p:nvPr/>
      </p:nvGrpSpPr>
      <p:grpSpPr>
        <a:xfrm>
          <a:off x="0" y="0"/>
          <a:ext cx="0" cy="0"/>
          <a:chOff x="0" y="0"/>
          <a:chExt cx="0" cy="0"/>
        </a:xfrm>
      </p:grpSpPr>
      <p:sp>
        <p:nvSpPr>
          <p:cNvPr id="494" name="Google Shape;494;p19"/>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95" name="Google Shape;495;p19"/>
          <p:cNvGrpSpPr/>
          <p:nvPr/>
        </p:nvGrpSpPr>
        <p:grpSpPr>
          <a:xfrm>
            <a:off x="0" y="4909735"/>
            <a:ext cx="18288000" cy="3810000"/>
            <a:chOff x="0" y="4909735"/>
            <a:chExt cx="18288000" cy="3810000"/>
          </a:xfrm>
        </p:grpSpPr>
        <p:sp>
          <p:nvSpPr>
            <p:cNvPr id="496" name="Google Shape;496;p19"/>
            <p:cNvSpPr/>
            <p:nvPr/>
          </p:nvSpPr>
          <p:spPr>
            <a:xfrm>
              <a:off x="0" y="4909735"/>
              <a:ext cx="18288000" cy="3810000"/>
            </a:xfrm>
            <a:custGeom>
              <a:avLst/>
              <a:gdLst/>
              <a:ahLst/>
              <a:cxnLst/>
              <a:rect l="l" t="t" r="r" b="b"/>
              <a:pathLst>
                <a:path w="18288000" h="3810000" extrusionOk="0">
                  <a:moveTo>
                    <a:pt x="18287999" y="3809404"/>
                  </a:moveTo>
                  <a:lnTo>
                    <a:pt x="0" y="3809404"/>
                  </a:lnTo>
                  <a:lnTo>
                    <a:pt x="0" y="0"/>
                  </a:lnTo>
                  <a:lnTo>
                    <a:pt x="18287999" y="0"/>
                  </a:lnTo>
                  <a:lnTo>
                    <a:pt x="18287999" y="3809404"/>
                  </a:lnTo>
                  <a:close/>
                </a:path>
              </a:pathLst>
            </a:cu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7" name="Google Shape;497;p19"/>
            <p:cNvSpPr/>
            <p:nvPr/>
          </p:nvSpPr>
          <p:spPr>
            <a:xfrm>
              <a:off x="5508680" y="6182111"/>
              <a:ext cx="1247775" cy="1247775"/>
            </a:xfrm>
            <a:custGeom>
              <a:avLst/>
              <a:gdLst/>
              <a:ahLst/>
              <a:cxnLst/>
              <a:rect l="l" t="t" r="r" b="b"/>
              <a:pathLst>
                <a:path w="1247775" h="1247775" extrusionOk="0">
                  <a:moveTo>
                    <a:pt x="623887" y="1247775"/>
                  </a:moveTo>
                  <a:lnTo>
                    <a:pt x="578351" y="1238583"/>
                  </a:lnTo>
                  <a:lnTo>
                    <a:pt x="541168" y="1213514"/>
                  </a:lnTo>
                  <a:lnTo>
                    <a:pt x="516100" y="1176331"/>
                  </a:lnTo>
                  <a:lnTo>
                    <a:pt x="506908" y="1130796"/>
                  </a:lnTo>
                  <a:lnTo>
                    <a:pt x="506908" y="740866"/>
                  </a:lnTo>
                  <a:lnTo>
                    <a:pt x="116978" y="740866"/>
                  </a:lnTo>
                  <a:lnTo>
                    <a:pt x="71443" y="731674"/>
                  </a:lnTo>
                  <a:lnTo>
                    <a:pt x="34260" y="706606"/>
                  </a:lnTo>
                  <a:lnTo>
                    <a:pt x="9191" y="669423"/>
                  </a:lnTo>
                  <a:lnTo>
                    <a:pt x="0" y="623887"/>
                  </a:lnTo>
                  <a:lnTo>
                    <a:pt x="9191" y="578351"/>
                  </a:lnTo>
                  <a:lnTo>
                    <a:pt x="34260" y="541168"/>
                  </a:lnTo>
                  <a:lnTo>
                    <a:pt x="71443" y="516100"/>
                  </a:lnTo>
                  <a:lnTo>
                    <a:pt x="116978" y="506908"/>
                  </a:lnTo>
                  <a:lnTo>
                    <a:pt x="506908" y="506908"/>
                  </a:lnTo>
                  <a:lnTo>
                    <a:pt x="506908" y="116978"/>
                  </a:lnTo>
                  <a:lnTo>
                    <a:pt x="516100" y="71443"/>
                  </a:lnTo>
                  <a:lnTo>
                    <a:pt x="541168" y="34260"/>
                  </a:lnTo>
                  <a:lnTo>
                    <a:pt x="578351" y="9191"/>
                  </a:lnTo>
                  <a:lnTo>
                    <a:pt x="623887" y="0"/>
                  </a:lnTo>
                  <a:lnTo>
                    <a:pt x="669423" y="9191"/>
                  </a:lnTo>
                  <a:lnTo>
                    <a:pt x="706606" y="34260"/>
                  </a:lnTo>
                  <a:lnTo>
                    <a:pt x="731674" y="71443"/>
                  </a:lnTo>
                  <a:lnTo>
                    <a:pt x="740866" y="116978"/>
                  </a:lnTo>
                  <a:lnTo>
                    <a:pt x="740866" y="506908"/>
                  </a:lnTo>
                  <a:lnTo>
                    <a:pt x="1130796" y="506908"/>
                  </a:lnTo>
                  <a:lnTo>
                    <a:pt x="1176331" y="516100"/>
                  </a:lnTo>
                  <a:lnTo>
                    <a:pt x="1213514" y="541168"/>
                  </a:lnTo>
                  <a:lnTo>
                    <a:pt x="1238583" y="578351"/>
                  </a:lnTo>
                  <a:lnTo>
                    <a:pt x="1247775" y="623887"/>
                  </a:lnTo>
                  <a:lnTo>
                    <a:pt x="1238583" y="669423"/>
                  </a:lnTo>
                  <a:lnTo>
                    <a:pt x="1213514" y="706606"/>
                  </a:lnTo>
                  <a:lnTo>
                    <a:pt x="1176331" y="731674"/>
                  </a:lnTo>
                  <a:lnTo>
                    <a:pt x="1130796" y="740866"/>
                  </a:lnTo>
                  <a:lnTo>
                    <a:pt x="740866" y="740866"/>
                  </a:lnTo>
                  <a:lnTo>
                    <a:pt x="740866" y="1130796"/>
                  </a:lnTo>
                  <a:lnTo>
                    <a:pt x="731674" y="1176331"/>
                  </a:lnTo>
                  <a:lnTo>
                    <a:pt x="706606" y="1213514"/>
                  </a:lnTo>
                  <a:lnTo>
                    <a:pt x="669423" y="1238583"/>
                  </a:lnTo>
                  <a:lnTo>
                    <a:pt x="623887" y="1247775"/>
                  </a:lnTo>
                  <a:close/>
                </a:path>
              </a:pathLst>
            </a:custGeom>
            <a:solidFill>
              <a:srgbClr val="292E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8" name="Google Shape;498;p19"/>
            <p:cNvSpPr/>
            <p:nvPr/>
          </p:nvSpPr>
          <p:spPr>
            <a:xfrm>
              <a:off x="13085356" y="6485635"/>
              <a:ext cx="1057275" cy="641350"/>
            </a:xfrm>
            <a:custGeom>
              <a:avLst/>
              <a:gdLst/>
              <a:ahLst/>
              <a:cxnLst/>
              <a:rect l="l" t="t" r="r" b="b"/>
              <a:pathLst>
                <a:path w="1057275" h="641350" extrusionOk="0">
                  <a:moveTo>
                    <a:pt x="1057275" y="517423"/>
                  </a:moveTo>
                  <a:lnTo>
                    <a:pt x="1047724" y="469861"/>
                  </a:lnTo>
                  <a:lnTo>
                    <a:pt x="1021499" y="430517"/>
                  </a:lnTo>
                  <a:lnTo>
                    <a:pt x="982205" y="403745"/>
                  </a:lnTo>
                  <a:lnTo>
                    <a:pt x="933475" y="393852"/>
                  </a:lnTo>
                  <a:lnTo>
                    <a:pt x="123812" y="393852"/>
                  </a:lnTo>
                  <a:lnTo>
                    <a:pt x="76149" y="403745"/>
                  </a:lnTo>
                  <a:lnTo>
                    <a:pt x="36741" y="430517"/>
                  </a:lnTo>
                  <a:lnTo>
                    <a:pt x="9906" y="469861"/>
                  </a:lnTo>
                  <a:lnTo>
                    <a:pt x="0" y="517423"/>
                  </a:lnTo>
                  <a:lnTo>
                    <a:pt x="9550" y="566013"/>
                  </a:lnTo>
                  <a:lnTo>
                    <a:pt x="35788" y="605205"/>
                  </a:lnTo>
                  <a:lnTo>
                    <a:pt x="75082" y="631380"/>
                  </a:lnTo>
                  <a:lnTo>
                    <a:pt x="123812" y="640905"/>
                  </a:lnTo>
                  <a:lnTo>
                    <a:pt x="933475" y="640905"/>
                  </a:lnTo>
                  <a:lnTo>
                    <a:pt x="982205" y="631380"/>
                  </a:lnTo>
                  <a:lnTo>
                    <a:pt x="1021499" y="605205"/>
                  </a:lnTo>
                  <a:lnTo>
                    <a:pt x="1047724" y="566013"/>
                  </a:lnTo>
                  <a:lnTo>
                    <a:pt x="1057275" y="517423"/>
                  </a:lnTo>
                  <a:close/>
                </a:path>
                <a:path w="1057275" h="641350" extrusionOk="0">
                  <a:moveTo>
                    <a:pt x="1057275" y="123571"/>
                  </a:moveTo>
                  <a:lnTo>
                    <a:pt x="1047724" y="76047"/>
                  </a:lnTo>
                  <a:lnTo>
                    <a:pt x="1021499" y="36703"/>
                  </a:lnTo>
                  <a:lnTo>
                    <a:pt x="982205" y="9893"/>
                  </a:lnTo>
                  <a:lnTo>
                    <a:pt x="933475" y="0"/>
                  </a:lnTo>
                  <a:lnTo>
                    <a:pt x="123812" y="0"/>
                  </a:lnTo>
                  <a:lnTo>
                    <a:pt x="76149" y="9893"/>
                  </a:lnTo>
                  <a:lnTo>
                    <a:pt x="36741" y="36703"/>
                  </a:lnTo>
                  <a:lnTo>
                    <a:pt x="9906" y="76047"/>
                  </a:lnTo>
                  <a:lnTo>
                    <a:pt x="0" y="123571"/>
                  </a:lnTo>
                  <a:lnTo>
                    <a:pt x="9550" y="172199"/>
                  </a:lnTo>
                  <a:lnTo>
                    <a:pt x="35788" y="211429"/>
                  </a:lnTo>
                  <a:lnTo>
                    <a:pt x="75082" y="237604"/>
                  </a:lnTo>
                  <a:lnTo>
                    <a:pt x="123812" y="247142"/>
                  </a:lnTo>
                  <a:lnTo>
                    <a:pt x="933475" y="247142"/>
                  </a:lnTo>
                  <a:lnTo>
                    <a:pt x="982205" y="237604"/>
                  </a:lnTo>
                  <a:lnTo>
                    <a:pt x="1021499" y="211429"/>
                  </a:lnTo>
                  <a:lnTo>
                    <a:pt x="1047724" y="172199"/>
                  </a:lnTo>
                  <a:lnTo>
                    <a:pt x="1057275" y="123571"/>
                  </a:lnTo>
                  <a:close/>
                </a:path>
              </a:pathLst>
            </a:custGeom>
            <a:solidFill>
              <a:srgbClr val="3333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9" name="Google Shape;499;p19"/>
            <p:cNvSpPr/>
            <p:nvPr/>
          </p:nvSpPr>
          <p:spPr>
            <a:xfrm>
              <a:off x="2223427" y="5919494"/>
              <a:ext cx="10342880" cy="1751964"/>
            </a:xfrm>
            <a:custGeom>
              <a:avLst/>
              <a:gdLst/>
              <a:ahLst/>
              <a:cxnLst/>
              <a:rect l="l" t="t" r="r" b="b"/>
              <a:pathLst>
                <a:path w="10342880" h="1751965" extrusionOk="0">
                  <a:moveTo>
                    <a:pt x="2941434" y="380771"/>
                  </a:moveTo>
                  <a:lnTo>
                    <a:pt x="2920314" y="315683"/>
                  </a:lnTo>
                  <a:lnTo>
                    <a:pt x="2900070" y="272834"/>
                  </a:lnTo>
                  <a:lnTo>
                    <a:pt x="2875673" y="232067"/>
                  </a:lnTo>
                  <a:lnTo>
                    <a:pt x="2847276" y="193713"/>
                  </a:lnTo>
                  <a:lnTo>
                    <a:pt x="2815005" y="158089"/>
                  </a:lnTo>
                  <a:lnTo>
                    <a:pt x="2779382" y="125818"/>
                  </a:lnTo>
                  <a:lnTo>
                    <a:pt x="2741028" y="97421"/>
                  </a:lnTo>
                  <a:lnTo>
                    <a:pt x="2700261" y="73025"/>
                  </a:lnTo>
                  <a:lnTo>
                    <a:pt x="2657411" y="52781"/>
                  </a:lnTo>
                  <a:lnTo>
                    <a:pt x="2612796" y="36804"/>
                  </a:lnTo>
                  <a:lnTo>
                    <a:pt x="2566733" y="25222"/>
                  </a:lnTo>
                  <a:lnTo>
                    <a:pt x="2519527" y="18186"/>
                  </a:lnTo>
                  <a:lnTo>
                    <a:pt x="2471521" y="15798"/>
                  </a:lnTo>
                  <a:lnTo>
                    <a:pt x="485775" y="15798"/>
                  </a:lnTo>
                  <a:lnTo>
                    <a:pt x="437769" y="18186"/>
                  </a:lnTo>
                  <a:lnTo>
                    <a:pt x="390563" y="25222"/>
                  </a:lnTo>
                  <a:lnTo>
                    <a:pt x="344500" y="36804"/>
                  </a:lnTo>
                  <a:lnTo>
                    <a:pt x="299885" y="52781"/>
                  </a:lnTo>
                  <a:lnTo>
                    <a:pt x="257035" y="73025"/>
                  </a:lnTo>
                  <a:lnTo>
                    <a:pt x="216268" y="97421"/>
                  </a:lnTo>
                  <a:lnTo>
                    <a:pt x="177914" y="125818"/>
                  </a:lnTo>
                  <a:lnTo>
                    <a:pt x="142278" y="158089"/>
                  </a:lnTo>
                  <a:lnTo>
                    <a:pt x="110007" y="193713"/>
                  </a:lnTo>
                  <a:lnTo>
                    <a:pt x="81622" y="232067"/>
                  </a:lnTo>
                  <a:lnTo>
                    <a:pt x="57226" y="272834"/>
                  </a:lnTo>
                  <a:lnTo>
                    <a:pt x="36982" y="315683"/>
                  </a:lnTo>
                  <a:lnTo>
                    <a:pt x="21005" y="360299"/>
                  </a:lnTo>
                  <a:lnTo>
                    <a:pt x="9423" y="406361"/>
                  </a:lnTo>
                  <a:lnTo>
                    <a:pt x="2374" y="453567"/>
                  </a:lnTo>
                  <a:lnTo>
                    <a:pt x="0" y="501573"/>
                  </a:lnTo>
                  <a:lnTo>
                    <a:pt x="0" y="1279677"/>
                  </a:lnTo>
                  <a:lnTo>
                    <a:pt x="2374" y="1327696"/>
                  </a:lnTo>
                  <a:lnTo>
                    <a:pt x="9423" y="1374889"/>
                  </a:lnTo>
                  <a:lnTo>
                    <a:pt x="21005" y="1420964"/>
                  </a:lnTo>
                  <a:lnTo>
                    <a:pt x="36982" y="1465580"/>
                  </a:lnTo>
                  <a:lnTo>
                    <a:pt x="57226" y="1508429"/>
                  </a:lnTo>
                  <a:lnTo>
                    <a:pt x="81622" y="1549184"/>
                  </a:lnTo>
                  <a:lnTo>
                    <a:pt x="110007" y="1587538"/>
                  </a:lnTo>
                  <a:lnTo>
                    <a:pt x="142278" y="1623174"/>
                  </a:lnTo>
                  <a:lnTo>
                    <a:pt x="177914" y="1655445"/>
                  </a:lnTo>
                  <a:lnTo>
                    <a:pt x="216268" y="1683842"/>
                  </a:lnTo>
                  <a:lnTo>
                    <a:pt x="257035" y="1708226"/>
                  </a:lnTo>
                  <a:lnTo>
                    <a:pt x="299885" y="1728482"/>
                  </a:lnTo>
                  <a:lnTo>
                    <a:pt x="344500" y="1744459"/>
                  </a:lnTo>
                  <a:lnTo>
                    <a:pt x="373456" y="1751736"/>
                  </a:lnTo>
                  <a:lnTo>
                    <a:pt x="2583840" y="1751736"/>
                  </a:lnTo>
                  <a:lnTo>
                    <a:pt x="2657411" y="1728482"/>
                  </a:lnTo>
                  <a:lnTo>
                    <a:pt x="2700261" y="1708226"/>
                  </a:lnTo>
                  <a:lnTo>
                    <a:pt x="2741028" y="1683842"/>
                  </a:lnTo>
                  <a:lnTo>
                    <a:pt x="2779382" y="1655445"/>
                  </a:lnTo>
                  <a:lnTo>
                    <a:pt x="2815005" y="1623174"/>
                  </a:lnTo>
                  <a:lnTo>
                    <a:pt x="2847276" y="1587538"/>
                  </a:lnTo>
                  <a:lnTo>
                    <a:pt x="2875673" y="1549184"/>
                  </a:lnTo>
                  <a:lnTo>
                    <a:pt x="2900070" y="1508429"/>
                  </a:lnTo>
                  <a:lnTo>
                    <a:pt x="2920314" y="1465580"/>
                  </a:lnTo>
                  <a:lnTo>
                    <a:pt x="2936290" y="1420964"/>
                  </a:lnTo>
                  <a:lnTo>
                    <a:pt x="2941434" y="1400479"/>
                  </a:lnTo>
                  <a:lnTo>
                    <a:pt x="2941434" y="380771"/>
                  </a:lnTo>
                  <a:close/>
                </a:path>
                <a:path w="10342880" h="1751965" extrusionOk="0">
                  <a:moveTo>
                    <a:pt x="10342448" y="485775"/>
                  </a:moveTo>
                  <a:lnTo>
                    <a:pt x="10340061" y="437756"/>
                  </a:lnTo>
                  <a:lnTo>
                    <a:pt x="10333025" y="390563"/>
                  </a:lnTo>
                  <a:lnTo>
                    <a:pt x="10321442" y="344487"/>
                  </a:lnTo>
                  <a:lnTo>
                    <a:pt x="10305466" y="299872"/>
                  </a:lnTo>
                  <a:lnTo>
                    <a:pt x="10285209" y="257022"/>
                  </a:lnTo>
                  <a:lnTo>
                    <a:pt x="10260825" y="216255"/>
                  </a:lnTo>
                  <a:lnTo>
                    <a:pt x="10232428" y="177901"/>
                  </a:lnTo>
                  <a:lnTo>
                    <a:pt x="10200157" y="142278"/>
                  </a:lnTo>
                  <a:lnTo>
                    <a:pt x="10164534" y="110007"/>
                  </a:lnTo>
                  <a:lnTo>
                    <a:pt x="10126180" y="81610"/>
                  </a:lnTo>
                  <a:lnTo>
                    <a:pt x="10085413" y="57226"/>
                  </a:lnTo>
                  <a:lnTo>
                    <a:pt x="10042563" y="36969"/>
                  </a:lnTo>
                  <a:lnTo>
                    <a:pt x="9997948" y="20993"/>
                  </a:lnTo>
                  <a:lnTo>
                    <a:pt x="9951885" y="9410"/>
                  </a:lnTo>
                  <a:lnTo>
                    <a:pt x="9904679" y="2374"/>
                  </a:lnTo>
                  <a:lnTo>
                    <a:pt x="9856673" y="0"/>
                  </a:lnTo>
                  <a:lnTo>
                    <a:pt x="5346382" y="0"/>
                  </a:lnTo>
                  <a:lnTo>
                    <a:pt x="5298364" y="2374"/>
                  </a:lnTo>
                  <a:lnTo>
                    <a:pt x="5251170" y="9410"/>
                  </a:lnTo>
                  <a:lnTo>
                    <a:pt x="5205095" y="20993"/>
                  </a:lnTo>
                  <a:lnTo>
                    <a:pt x="5160480" y="36969"/>
                  </a:lnTo>
                  <a:lnTo>
                    <a:pt x="5117630" y="57226"/>
                  </a:lnTo>
                  <a:lnTo>
                    <a:pt x="5076876" y="81610"/>
                  </a:lnTo>
                  <a:lnTo>
                    <a:pt x="5038522" y="110007"/>
                  </a:lnTo>
                  <a:lnTo>
                    <a:pt x="5002885" y="142278"/>
                  </a:lnTo>
                  <a:lnTo>
                    <a:pt x="4970615" y="177901"/>
                  </a:lnTo>
                  <a:lnTo>
                    <a:pt x="4942217" y="216255"/>
                  </a:lnTo>
                  <a:lnTo>
                    <a:pt x="4917833" y="257022"/>
                  </a:lnTo>
                  <a:lnTo>
                    <a:pt x="4897577" y="299872"/>
                  </a:lnTo>
                  <a:lnTo>
                    <a:pt x="4881600" y="344487"/>
                  </a:lnTo>
                  <a:lnTo>
                    <a:pt x="4870031" y="390563"/>
                  </a:lnTo>
                  <a:lnTo>
                    <a:pt x="4862982" y="437756"/>
                  </a:lnTo>
                  <a:lnTo>
                    <a:pt x="4860607" y="485775"/>
                  </a:lnTo>
                  <a:lnTo>
                    <a:pt x="4860607" y="1263865"/>
                  </a:lnTo>
                  <a:lnTo>
                    <a:pt x="4862982" y="1311884"/>
                  </a:lnTo>
                  <a:lnTo>
                    <a:pt x="4870031" y="1359090"/>
                  </a:lnTo>
                  <a:lnTo>
                    <a:pt x="4881600" y="1405153"/>
                  </a:lnTo>
                  <a:lnTo>
                    <a:pt x="4897577" y="1449768"/>
                  </a:lnTo>
                  <a:lnTo>
                    <a:pt x="4917833" y="1492618"/>
                  </a:lnTo>
                  <a:lnTo>
                    <a:pt x="4942217" y="1533385"/>
                  </a:lnTo>
                  <a:lnTo>
                    <a:pt x="4970615" y="1571739"/>
                  </a:lnTo>
                  <a:lnTo>
                    <a:pt x="5002885" y="1607362"/>
                  </a:lnTo>
                  <a:lnTo>
                    <a:pt x="5038522" y="1639633"/>
                  </a:lnTo>
                  <a:lnTo>
                    <a:pt x="5076876" y="1668030"/>
                  </a:lnTo>
                  <a:lnTo>
                    <a:pt x="5117630" y="1692414"/>
                  </a:lnTo>
                  <a:lnTo>
                    <a:pt x="5160480" y="1712671"/>
                  </a:lnTo>
                  <a:lnTo>
                    <a:pt x="5205095" y="1728647"/>
                  </a:lnTo>
                  <a:lnTo>
                    <a:pt x="5234051" y="1735924"/>
                  </a:lnTo>
                  <a:lnTo>
                    <a:pt x="9968992" y="1735924"/>
                  </a:lnTo>
                  <a:lnTo>
                    <a:pt x="10042563" y="1712671"/>
                  </a:lnTo>
                  <a:lnTo>
                    <a:pt x="10085413" y="1692414"/>
                  </a:lnTo>
                  <a:lnTo>
                    <a:pt x="10126180" y="1668030"/>
                  </a:lnTo>
                  <a:lnTo>
                    <a:pt x="10164534" y="1639633"/>
                  </a:lnTo>
                  <a:lnTo>
                    <a:pt x="10200157" y="1607362"/>
                  </a:lnTo>
                  <a:lnTo>
                    <a:pt x="10232428" y="1571739"/>
                  </a:lnTo>
                  <a:lnTo>
                    <a:pt x="10260825" y="1533385"/>
                  </a:lnTo>
                  <a:lnTo>
                    <a:pt x="10285209" y="1492618"/>
                  </a:lnTo>
                  <a:lnTo>
                    <a:pt x="10305466" y="1449768"/>
                  </a:lnTo>
                  <a:lnTo>
                    <a:pt x="10321442" y="1405153"/>
                  </a:lnTo>
                  <a:lnTo>
                    <a:pt x="10333025" y="1359090"/>
                  </a:lnTo>
                  <a:lnTo>
                    <a:pt x="10340061" y="1311884"/>
                  </a:lnTo>
                  <a:lnTo>
                    <a:pt x="10342448" y="1263865"/>
                  </a:lnTo>
                  <a:lnTo>
                    <a:pt x="10342448" y="485775"/>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00" name="Google Shape;500;p19"/>
          <p:cNvSpPr txBox="1">
            <a:spLocks noGrp="1"/>
          </p:cNvSpPr>
          <p:nvPr>
            <p:ph type="title"/>
          </p:nvPr>
        </p:nvSpPr>
        <p:spPr>
          <a:xfrm>
            <a:off x="1172022" y="956238"/>
            <a:ext cx="15943954" cy="1134745"/>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a:solidFill>
                  <a:srgbClr val="253745"/>
                </a:solidFill>
                <a:latin typeface="Arial"/>
                <a:ea typeface="Arial"/>
                <a:cs typeface="Arial"/>
                <a:sym typeface="Arial"/>
              </a:rPr>
              <a:t>Rule of 80!</a:t>
            </a:r>
            <a:endParaRPr>
              <a:latin typeface="Arial"/>
              <a:ea typeface="Arial"/>
              <a:cs typeface="Arial"/>
              <a:sym typeface="Arial"/>
            </a:endParaRPr>
          </a:p>
        </p:txBody>
      </p:sp>
      <p:sp>
        <p:nvSpPr>
          <p:cNvPr id="501" name="Google Shape;501;p19"/>
          <p:cNvSpPr txBox="1"/>
          <p:nvPr/>
        </p:nvSpPr>
        <p:spPr>
          <a:xfrm>
            <a:off x="3124787" y="6408834"/>
            <a:ext cx="1155065" cy="67818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4250"/>
              <a:buFont typeface="Arial"/>
              <a:buNone/>
            </a:pPr>
            <a:r>
              <a:rPr lang="en-US" sz="4250" b="1" i="0" u="none" strike="noStrike" cap="none">
                <a:solidFill>
                  <a:srgbClr val="FFFFFF"/>
                </a:solidFill>
                <a:latin typeface="Montserrat"/>
                <a:ea typeface="Montserrat"/>
                <a:cs typeface="Montserrat"/>
                <a:sym typeface="Montserrat"/>
              </a:rPr>
              <a:t>Age</a:t>
            </a:r>
            <a:endParaRPr sz="4250" b="1" i="0" u="none" strike="noStrike" cap="none">
              <a:solidFill>
                <a:srgbClr val="000000"/>
              </a:solidFill>
              <a:latin typeface="Montserrat"/>
              <a:ea typeface="Montserrat"/>
              <a:cs typeface="Montserrat"/>
              <a:sym typeface="Montserrat"/>
            </a:endParaRPr>
          </a:p>
        </p:txBody>
      </p:sp>
      <p:sp>
        <p:nvSpPr>
          <p:cNvPr id="502" name="Google Shape;502;p19"/>
          <p:cNvSpPr txBox="1"/>
          <p:nvPr/>
        </p:nvSpPr>
        <p:spPr>
          <a:xfrm>
            <a:off x="7862451" y="6408834"/>
            <a:ext cx="4107179" cy="67818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4250"/>
              <a:buFont typeface="Arial"/>
              <a:buNone/>
            </a:pPr>
            <a:r>
              <a:rPr lang="en-US" sz="4250" b="1" i="0" u="none" strike="noStrike" cap="none">
                <a:solidFill>
                  <a:srgbClr val="FFFFFF"/>
                </a:solidFill>
                <a:latin typeface="Montserrat"/>
                <a:ea typeface="Montserrat"/>
                <a:cs typeface="Montserrat"/>
                <a:sym typeface="Montserrat"/>
              </a:rPr>
              <a:t>Yrs. Of Service</a:t>
            </a:r>
            <a:endParaRPr sz="4250" b="1" i="0" u="none" strike="noStrike" cap="none">
              <a:solidFill>
                <a:srgbClr val="000000"/>
              </a:solidFill>
              <a:latin typeface="Montserrat"/>
              <a:ea typeface="Montserrat"/>
              <a:cs typeface="Montserrat"/>
              <a:sym typeface="Montserrat"/>
            </a:endParaRPr>
          </a:p>
        </p:txBody>
      </p:sp>
      <p:sp>
        <p:nvSpPr>
          <p:cNvPr id="503" name="Google Shape;503;p19"/>
          <p:cNvSpPr txBox="1"/>
          <p:nvPr/>
        </p:nvSpPr>
        <p:spPr>
          <a:xfrm>
            <a:off x="14906800" y="6055614"/>
            <a:ext cx="1421130" cy="125666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8050"/>
              <a:buFont typeface="Arial"/>
              <a:buNone/>
            </a:pPr>
            <a:r>
              <a:rPr lang="en-US" sz="8050" b="1" i="0" u="none" strike="noStrike" cap="none">
                <a:solidFill>
                  <a:srgbClr val="333333"/>
                </a:solidFill>
                <a:latin typeface="Montserrat"/>
                <a:ea typeface="Montserrat"/>
                <a:cs typeface="Montserrat"/>
                <a:sym typeface="Montserrat"/>
              </a:rPr>
              <a:t>80</a:t>
            </a:r>
            <a:endParaRPr sz="8050" b="1" i="0" u="none" strike="noStrike" cap="none">
              <a:solidFill>
                <a:srgbClr val="000000"/>
              </a:solidFill>
              <a:latin typeface="Montserrat"/>
              <a:ea typeface="Montserrat"/>
              <a:cs typeface="Montserrat"/>
              <a:sym typeface="Montserrat"/>
            </a:endParaRPr>
          </a:p>
        </p:txBody>
      </p:sp>
      <p:sp>
        <p:nvSpPr>
          <p:cNvPr id="504" name="Google Shape;504;p19"/>
          <p:cNvSpPr txBox="1"/>
          <p:nvPr/>
        </p:nvSpPr>
        <p:spPr>
          <a:xfrm>
            <a:off x="1172022" y="2479481"/>
            <a:ext cx="10122535" cy="1556190"/>
          </a:xfrm>
          <a:prstGeom prst="rect">
            <a:avLst/>
          </a:prstGeom>
          <a:noFill/>
          <a:ln>
            <a:noFill/>
          </a:ln>
        </p:spPr>
        <p:txBody>
          <a:bodyPr spcFirstLastPara="1" wrap="square" lIns="0" tIns="78100" rIns="0" bIns="0" anchor="t" anchorCtr="0">
            <a:spAutoFit/>
          </a:bodyPr>
          <a:lstStyle/>
          <a:p>
            <a:pPr marL="3556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333333"/>
                </a:solidFill>
                <a:latin typeface="Arial"/>
                <a:ea typeface="Arial"/>
                <a:cs typeface="Arial"/>
                <a:sym typeface="Arial"/>
              </a:rPr>
              <a:t>The Rule of 80 is the qualifier, not the percentage</a:t>
            </a:r>
            <a:endParaRPr sz="2400" b="0" i="0" u="none" strike="noStrike" cap="none">
              <a:solidFill>
                <a:srgbClr val="000000"/>
              </a:solidFill>
              <a:latin typeface="Arial"/>
              <a:ea typeface="Arial"/>
              <a:cs typeface="Arial"/>
              <a:sym typeface="Arial"/>
            </a:endParaRPr>
          </a:p>
          <a:p>
            <a:pPr marL="3556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333333"/>
                </a:solidFill>
                <a:latin typeface="Arial"/>
                <a:ea typeface="Arial"/>
                <a:cs typeface="Arial"/>
                <a:sym typeface="Arial"/>
              </a:rPr>
              <a:t>To be eligible for Normal-Age service retirement, you must meet one of the conditions within your tier</a:t>
            </a:r>
            <a:endParaRPr sz="2400" b="0" i="0" u="none" strike="noStrike" cap="none">
              <a:solidFill>
                <a:srgbClr val="000000"/>
              </a:solidFill>
              <a:latin typeface="Arial"/>
              <a:ea typeface="Arial"/>
              <a:cs typeface="Arial"/>
              <a:sym typeface="Arial"/>
            </a:endParaRPr>
          </a:p>
          <a:p>
            <a:pPr marL="3556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333333"/>
                </a:solidFill>
                <a:latin typeface="Arial"/>
                <a:ea typeface="Arial"/>
                <a:cs typeface="Arial"/>
                <a:sym typeface="Arial"/>
              </a:rPr>
              <a:t>The same is true for Early-Age Retirement Eligibility</a:t>
            </a:r>
            <a:endParaRPr sz="2400" b="0" i="0" u="none" strike="noStrike" cap="none">
              <a:solidFill>
                <a:srgbClr val="000000"/>
              </a:solidFill>
              <a:latin typeface="Arial"/>
              <a:ea typeface="Arial"/>
              <a:cs typeface="Arial"/>
              <a:sym typeface="Arial"/>
            </a:endParaRPr>
          </a:p>
        </p:txBody>
      </p:sp>
      <p:sp>
        <p:nvSpPr>
          <p:cNvPr id="505" name="Google Shape;505;p19"/>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63"/>
        <p:cNvGrpSpPr/>
        <p:nvPr/>
      </p:nvGrpSpPr>
      <p:grpSpPr>
        <a:xfrm>
          <a:off x="0" y="0"/>
          <a:ext cx="0" cy="0"/>
          <a:chOff x="0" y="0"/>
          <a:chExt cx="0" cy="0"/>
        </a:xfrm>
      </p:grpSpPr>
      <p:sp>
        <p:nvSpPr>
          <p:cNvPr id="464" name="Google Shape;464;p18"/>
          <p:cNvSpPr/>
          <p:nvPr/>
        </p:nvSpPr>
        <p:spPr>
          <a:xfrm>
            <a:off x="0" y="1"/>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65" name="Google Shape;465;p18"/>
          <p:cNvGrpSpPr/>
          <p:nvPr/>
        </p:nvGrpSpPr>
        <p:grpSpPr>
          <a:xfrm>
            <a:off x="6862850" y="4233113"/>
            <a:ext cx="4931536" cy="194002"/>
            <a:chOff x="6862850" y="4233113"/>
            <a:chExt cx="4931536" cy="194002"/>
          </a:xfrm>
        </p:grpSpPr>
        <p:sp>
          <p:nvSpPr>
            <p:cNvPr id="466" name="Google Shape;466;p18"/>
            <p:cNvSpPr/>
            <p:nvPr/>
          </p:nvSpPr>
          <p:spPr>
            <a:xfrm>
              <a:off x="6922666" y="4237885"/>
              <a:ext cx="4871720" cy="189230"/>
            </a:xfrm>
            <a:custGeom>
              <a:avLst/>
              <a:gdLst/>
              <a:ahLst/>
              <a:cxnLst/>
              <a:rect l="l" t="t" r="r" b="b"/>
              <a:pathLst>
                <a:path w="4871720" h="189229" extrusionOk="0">
                  <a:moveTo>
                    <a:pt x="0" y="0"/>
                  </a:moveTo>
                  <a:lnTo>
                    <a:pt x="4447278" y="0"/>
                  </a:lnTo>
                  <a:lnTo>
                    <a:pt x="4497567" y="2212"/>
                  </a:lnTo>
                  <a:lnTo>
                    <a:pt x="4547133" y="8775"/>
                  </a:lnTo>
                  <a:lnTo>
                    <a:pt x="4595712" y="19582"/>
                  </a:lnTo>
                  <a:lnTo>
                    <a:pt x="4643040" y="34522"/>
                  </a:lnTo>
                  <a:lnTo>
                    <a:pt x="4688855" y="53486"/>
                  </a:lnTo>
                  <a:lnTo>
                    <a:pt x="4732892" y="76366"/>
                  </a:lnTo>
                  <a:lnTo>
                    <a:pt x="4774889" y="103052"/>
                  </a:lnTo>
                  <a:lnTo>
                    <a:pt x="4814581" y="133436"/>
                  </a:lnTo>
                  <a:lnTo>
                    <a:pt x="4851707" y="167408"/>
                  </a:lnTo>
                  <a:lnTo>
                    <a:pt x="4871449" y="188955"/>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7" name="Google Shape;467;p18"/>
            <p:cNvSpPr/>
            <p:nvPr/>
          </p:nvSpPr>
          <p:spPr>
            <a:xfrm>
              <a:off x="6862850" y="4233113"/>
              <a:ext cx="69850" cy="0"/>
            </a:xfrm>
            <a:custGeom>
              <a:avLst/>
              <a:gdLst/>
              <a:ahLst/>
              <a:cxnLst/>
              <a:rect l="l" t="t" r="r" b="b"/>
              <a:pathLst>
                <a:path w="69850" h="120000" extrusionOk="0">
                  <a:moveTo>
                    <a:pt x="0" y="0"/>
                  </a:moveTo>
                  <a:lnTo>
                    <a:pt x="69341"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68" name="Google Shape;468;p18"/>
          <p:cNvSpPr/>
          <p:nvPr/>
        </p:nvSpPr>
        <p:spPr>
          <a:xfrm>
            <a:off x="12830849" y="4233113"/>
            <a:ext cx="4516755" cy="0"/>
          </a:xfrm>
          <a:custGeom>
            <a:avLst/>
            <a:gdLst/>
            <a:ahLst/>
            <a:cxnLst/>
            <a:rect l="l" t="t" r="r" b="b"/>
            <a:pathLst>
              <a:path w="4516755" h="120000" extrusionOk="0">
                <a:moveTo>
                  <a:pt x="0" y="0"/>
                </a:moveTo>
                <a:lnTo>
                  <a:pt x="451661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9" name="Google Shape;469;p18"/>
          <p:cNvSpPr/>
          <p:nvPr/>
        </p:nvSpPr>
        <p:spPr>
          <a:xfrm>
            <a:off x="12780560" y="4233113"/>
            <a:ext cx="69850" cy="0"/>
          </a:xfrm>
          <a:custGeom>
            <a:avLst/>
            <a:gdLst/>
            <a:ahLst/>
            <a:cxnLst/>
            <a:rect l="l" t="t" r="r" b="b"/>
            <a:pathLst>
              <a:path w="69850" h="120000" extrusionOk="0">
                <a:moveTo>
                  <a:pt x="0" y="0"/>
                </a:moveTo>
                <a:lnTo>
                  <a:pt x="69341"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0" name="Google Shape;470;p18"/>
          <p:cNvSpPr/>
          <p:nvPr/>
        </p:nvSpPr>
        <p:spPr>
          <a:xfrm>
            <a:off x="6350717" y="4207387"/>
            <a:ext cx="5568315" cy="817880"/>
          </a:xfrm>
          <a:custGeom>
            <a:avLst/>
            <a:gdLst/>
            <a:ahLst/>
            <a:cxnLst/>
            <a:rect l="l" t="t" r="r" b="b"/>
            <a:pathLst>
              <a:path w="5568315" h="817879" extrusionOk="0">
                <a:moveTo>
                  <a:pt x="5568069" y="817688"/>
                </a:moveTo>
                <a:lnTo>
                  <a:pt x="0" y="817688"/>
                </a:lnTo>
                <a:lnTo>
                  <a:pt x="0" y="0"/>
                </a:lnTo>
                <a:lnTo>
                  <a:pt x="5568069" y="0"/>
                </a:lnTo>
                <a:lnTo>
                  <a:pt x="5568069" y="817688"/>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1" name="Google Shape;471;p18"/>
          <p:cNvSpPr/>
          <p:nvPr/>
        </p:nvSpPr>
        <p:spPr>
          <a:xfrm>
            <a:off x="12268426" y="4207387"/>
            <a:ext cx="5568315" cy="817880"/>
          </a:xfrm>
          <a:custGeom>
            <a:avLst/>
            <a:gdLst/>
            <a:ahLst/>
            <a:cxnLst/>
            <a:rect l="l" t="t" r="r" b="b"/>
            <a:pathLst>
              <a:path w="5568315" h="817879" extrusionOk="0">
                <a:moveTo>
                  <a:pt x="5568069" y="817688"/>
                </a:moveTo>
                <a:lnTo>
                  <a:pt x="0" y="817688"/>
                </a:lnTo>
                <a:lnTo>
                  <a:pt x="0" y="0"/>
                </a:lnTo>
                <a:lnTo>
                  <a:pt x="5568069" y="0"/>
                </a:lnTo>
                <a:lnTo>
                  <a:pt x="5568069" y="817688"/>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2" name="Google Shape;472;p18"/>
          <p:cNvSpPr/>
          <p:nvPr/>
        </p:nvSpPr>
        <p:spPr>
          <a:xfrm>
            <a:off x="8135244" y="4764207"/>
            <a:ext cx="2016125" cy="494030"/>
          </a:xfrm>
          <a:custGeom>
            <a:avLst/>
            <a:gdLst/>
            <a:ahLst/>
            <a:cxnLst/>
            <a:rect l="l" t="t" r="r" b="b"/>
            <a:pathLst>
              <a:path w="2016125" h="494029" extrusionOk="0">
                <a:moveTo>
                  <a:pt x="1008867" y="493928"/>
                </a:moveTo>
                <a:lnTo>
                  <a:pt x="0" y="0"/>
                </a:lnTo>
                <a:lnTo>
                  <a:pt x="2015851" y="0"/>
                </a:lnTo>
                <a:lnTo>
                  <a:pt x="2015851" y="921"/>
                </a:lnTo>
                <a:lnTo>
                  <a:pt x="1008867" y="493928"/>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3" name="Google Shape;473;p18"/>
          <p:cNvSpPr/>
          <p:nvPr/>
        </p:nvSpPr>
        <p:spPr>
          <a:xfrm>
            <a:off x="14052951" y="4764207"/>
            <a:ext cx="2016125" cy="494030"/>
          </a:xfrm>
          <a:custGeom>
            <a:avLst/>
            <a:gdLst/>
            <a:ahLst/>
            <a:cxnLst/>
            <a:rect l="l" t="t" r="r" b="b"/>
            <a:pathLst>
              <a:path w="2016125" h="494029" extrusionOk="0">
                <a:moveTo>
                  <a:pt x="1008867" y="493928"/>
                </a:moveTo>
                <a:lnTo>
                  <a:pt x="0" y="0"/>
                </a:lnTo>
                <a:lnTo>
                  <a:pt x="2015851" y="0"/>
                </a:lnTo>
                <a:lnTo>
                  <a:pt x="2015851" y="922"/>
                </a:lnTo>
                <a:lnTo>
                  <a:pt x="1008867" y="493928"/>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4" name="Google Shape;474;p18"/>
          <p:cNvSpPr txBox="1">
            <a:spLocks noGrp="1"/>
          </p:cNvSpPr>
          <p:nvPr>
            <p:ph type="title"/>
          </p:nvPr>
        </p:nvSpPr>
        <p:spPr>
          <a:xfrm>
            <a:off x="1172022" y="956238"/>
            <a:ext cx="15943954" cy="1134745"/>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a:latin typeface="Arial"/>
                <a:ea typeface="Arial"/>
                <a:cs typeface="Arial"/>
                <a:sym typeface="Arial"/>
              </a:rPr>
              <a:t>What is My Tier?</a:t>
            </a:r>
            <a:endParaRPr>
              <a:latin typeface="Arial"/>
              <a:ea typeface="Arial"/>
              <a:cs typeface="Arial"/>
              <a:sym typeface="Arial"/>
            </a:endParaRPr>
          </a:p>
        </p:txBody>
      </p:sp>
      <p:sp>
        <p:nvSpPr>
          <p:cNvPr id="475" name="Google Shape;475;p18"/>
          <p:cNvSpPr txBox="1"/>
          <p:nvPr/>
        </p:nvSpPr>
        <p:spPr>
          <a:xfrm>
            <a:off x="7552327" y="4329065"/>
            <a:ext cx="3183890" cy="55245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US" sz="3450" b="1" i="0" u="none" strike="noStrike" cap="none">
                <a:solidFill>
                  <a:srgbClr val="FFFFFF"/>
                </a:solidFill>
                <a:latin typeface="Montserrat"/>
                <a:ea typeface="Montserrat"/>
                <a:cs typeface="Montserrat"/>
                <a:sym typeface="Montserrat"/>
              </a:rPr>
              <a:t>TRS Tier 3 &amp; 4</a:t>
            </a:r>
            <a:endParaRPr sz="3450" b="1" i="0" u="none" strike="noStrike" cap="none">
              <a:solidFill>
                <a:srgbClr val="000000"/>
              </a:solidFill>
              <a:latin typeface="Montserrat"/>
              <a:ea typeface="Montserrat"/>
              <a:cs typeface="Montserrat"/>
              <a:sym typeface="Montserrat"/>
            </a:endParaRPr>
          </a:p>
        </p:txBody>
      </p:sp>
      <p:sp>
        <p:nvSpPr>
          <p:cNvPr id="476" name="Google Shape;476;p18"/>
          <p:cNvSpPr txBox="1"/>
          <p:nvPr/>
        </p:nvSpPr>
        <p:spPr>
          <a:xfrm>
            <a:off x="13473879" y="4329065"/>
            <a:ext cx="3176270" cy="55245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US" sz="3450" b="1" i="0" u="none" strike="noStrike" cap="none">
                <a:solidFill>
                  <a:srgbClr val="FFFFFF"/>
                </a:solidFill>
                <a:latin typeface="Montserrat"/>
                <a:ea typeface="Montserrat"/>
                <a:cs typeface="Montserrat"/>
                <a:sym typeface="Montserrat"/>
              </a:rPr>
              <a:t>TRS Tier 5 &amp; 6</a:t>
            </a:r>
            <a:endParaRPr sz="3450" b="1" i="0" u="none" strike="noStrike" cap="none">
              <a:solidFill>
                <a:srgbClr val="000000"/>
              </a:solidFill>
              <a:latin typeface="Montserrat"/>
              <a:ea typeface="Montserrat"/>
              <a:cs typeface="Montserrat"/>
              <a:sym typeface="Montserrat"/>
            </a:endParaRPr>
          </a:p>
        </p:txBody>
      </p:sp>
      <p:sp>
        <p:nvSpPr>
          <p:cNvPr id="477" name="Google Shape;477;p18"/>
          <p:cNvSpPr txBox="1"/>
          <p:nvPr/>
        </p:nvSpPr>
        <p:spPr>
          <a:xfrm>
            <a:off x="1172022" y="2437399"/>
            <a:ext cx="14028419" cy="875665"/>
          </a:xfrm>
          <a:prstGeom prst="rect">
            <a:avLst/>
          </a:prstGeom>
          <a:noFill/>
          <a:ln>
            <a:noFill/>
          </a:ln>
        </p:spPr>
        <p:txBody>
          <a:bodyPr spcFirstLastPara="1" wrap="square" lIns="0" tIns="12700" rIns="0" bIns="0" anchor="t" anchorCtr="0">
            <a:spAutoFit/>
          </a:bodyPr>
          <a:lstStyle/>
          <a:p>
            <a:pPr marL="12700" marR="5080" lvl="0" indent="0" algn="l" rtl="0">
              <a:lnSpc>
                <a:spcPct val="116199"/>
              </a:lnSpc>
              <a:spcBef>
                <a:spcPts val="0"/>
              </a:spcBef>
              <a:spcAft>
                <a:spcPts val="0"/>
              </a:spcAft>
              <a:buClr>
                <a:srgbClr val="000000"/>
              </a:buClr>
              <a:buSzPts val="2400"/>
              <a:buFont typeface="Arial"/>
              <a:buNone/>
            </a:pPr>
            <a:r>
              <a:rPr lang="en-US" sz="2400" b="0" i="0" u="none" strike="noStrike" cap="none">
                <a:solidFill>
                  <a:srgbClr val="333333"/>
                </a:solidFill>
                <a:latin typeface="Arial"/>
                <a:ea typeface="Arial"/>
                <a:cs typeface="Arial"/>
                <a:sym typeface="Arial"/>
              </a:rPr>
              <a:t>Changes to the retirement plan over the years have resulted in several distinct membership categories, each with its own retirement eligibility requirements and early-age reductions.</a:t>
            </a:r>
            <a:endParaRPr sz="2400" b="0" i="0" u="none" strike="noStrike" cap="none">
              <a:solidFill>
                <a:srgbClr val="000000"/>
              </a:solidFill>
              <a:latin typeface="Arial"/>
              <a:ea typeface="Arial"/>
              <a:cs typeface="Arial"/>
              <a:sym typeface="Arial"/>
            </a:endParaRPr>
          </a:p>
        </p:txBody>
      </p:sp>
      <p:sp>
        <p:nvSpPr>
          <p:cNvPr id="478" name="Google Shape;478;p18"/>
          <p:cNvSpPr txBox="1"/>
          <p:nvPr/>
        </p:nvSpPr>
        <p:spPr>
          <a:xfrm>
            <a:off x="7074196" y="5337216"/>
            <a:ext cx="4432935" cy="1287145"/>
          </a:xfrm>
          <a:prstGeom prst="rect">
            <a:avLst/>
          </a:prstGeom>
          <a:noFill/>
          <a:ln>
            <a:noFill/>
          </a:ln>
        </p:spPr>
        <p:txBody>
          <a:bodyPr spcFirstLastPara="1" wrap="square" lIns="0" tIns="12050" rIns="0" bIns="0" anchor="t" anchorCtr="0">
            <a:spAutoFit/>
          </a:bodyPr>
          <a:lstStyle/>
          <a:p>
            <a:pPr marL="298450" marR="5080"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Current membership began BETWEEN September 1, 2007 and August 31, 2014</a:t>
            </a:r>
            <a:endParaRPr sz="1750" b="0" i="0" u="none" strike="noStrike" cap="none">
              <a:solidFill>
                <a:srgbClr val="333333"/>
              </a:solidFill>
              <a:latin typeface="Arial"/>
              <a:ea typeface="Arial"/>
              <a:cs typeface="Arial"/>
              <a:sym typeface="Arial"/>
            </a:endParaRPr>
          </a:p>
          <a:p>
            <a:pPr marL="298450" marR="5080"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Had at least five years of service on August 31, 2014</a:t>
            </a:r>
            <a:endParaRPr sz="1750" b="0" i="0" u="none" strike="noStrike" cap="none">
              <a:solidFill>
                <a:srgbClr val="000000"/>
              </a:solidFill>
              <a:latin typeface="Arial"/>
              <a:ea typeface="Arial"/>
              <a:cs typeface="Arial"/>
              <a:sym typeface="Arial"/>
            </a:endParaRPr>
          </a:p>
        </p:txBody>
      </p:sp>
      <p:sp>
        <p:nvSpPr>
          <p:cNvPr id="479" name="Google Shape;479;p18"/>
          <p:cNvSpPr txBox="1"/>
          <p:nvPr/>
        </p:nvSpPr>
        <p:spPr>
          <a:xfrm>
            <a:off x="6673313" y="6930669"/>
            <a:ext cx="4687570" cy="1287145"/>
          </a:xfrm>
          <a:prstGeom prst="rect">
            <a:avLst/>
          </a:prstGeom>
          <a:noFill/>
          <a:ln>
            <a:noFill/>
          </a:ln>
        </p:spPr>
        <p:txBody>
          <a:bodyPr spcFirstLastPara="1" wrap="square" lIns="0" tIns="60325" rIns="0" bIns="0" anchor="t" anchorCtr="0">
            <a:spAutoFit/>
          </a:bodyPr>
          <a:lstStyle/>
          <a:p>
            <a:pPr marL="12700" marR="0" lvl="0" indent="0" algn="l" rtl="0">
              <a:lnSpc>
                <a:spcPct val="100000"/>
              </a:lnSpc>
              <a:spcBef>
                <a:spcPts val="0"/>
              </a:spcBef>
              <a:spcAft>
                <a:spcPts val="0"/>
              </a:spcAft>
              <a:buClr>
                <a:srgbClr val="000000"/>
              </a:buClr>
              <a:buSzPts val="1750"/>
              <a:buFont typeface="Arial"/>
              <a:buNone/>
            </a:pPr>
            <a:r>
              <a:rPr lang="en-US" sz="1750" b="0" i="0" u="none" strike="noStrike" cap="none">
                <a:solidFill>
                  <a:srgbClr val="333333"/>
                </a:solidFill>
                <a:latin typeface="Arial"/>
                <a:ea typeface="Arial"/>
                <a:cs typeface="Arial"/>
                <a:sym typeface="Arial"/>
              </a:rPr>
              <a:t>Retirement Criteria:</a:t>
            </a:r>
            <a:endParaRPr sz="1750" b="0" i="0" u="none" strike="noStrike" cap="none">
              <a:solidFill>
                <a:srgbClr val="000000"/>
              </a:solidFill>
              <a:latin typeface="Arial"/>
              <a:ea typeface="Arial"/>
              <a:cs typeface="Arial"/>
              <a:sym typeface="Arial"/>
            </a:endParaRPr>
          </a:p>
          <a:p>
            <a:pPr marL="681355" marR="150495"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At least age 60, meet the Rule of 80, and at least 5 years of service, or</a:t>
            </a:r>
            <a:endParaRPr sz="1750" b="0" i="0" u="none" strike="noStrike" cap="none">
              <a:solidFill>
                <a:srgbClr val="000000"/>
              </a:solidFill>
              <a:latin typeface="Arial"/>
              <a:ea typeface="Arial"/>
              <a:cs typeface="Arial"/>
              <a:sym typeface="Arial"/>
            </a:endParaRPr>
          </a:p>
          <a:p>
            <a:pPr marL="681355" marR="150495"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Age 65 with at least 5 years of service</a:t>
            </a:r>
            <a:endParaRPr sz="1750" b="0" i="0" u="none" strike="noStrike" cap="none">
              <a:solidFill>
                <a:srgbClr val="000000"/>
              </a:solidFill>
              <a:latin typeface="Arial"/>
              <a:ea typeface="Arial"/>
              <a:cs typeface="Arial"/>
              <a:sym typeface="Arial"/>
            </a:endParaRPr>
          </a:p>
        </p:txBody>
      </p:sp>
      <p:sp>
        <p:nvSpPr>
          <p:cNvPr id="480" name="Google Shape;480;p18"/>
          <p:cNvSpPr txBox="1"/>
          <p:nvPr/>
        </p:nvSpPr>
        <p:spPr>
          <a:xfrm>
            <a:off x="12991903" y="5337216"/>
            <a:ext cx="4460875" cy="1287145"/>
          </a:xfrm>
          <a:prstGeom prst="rect">
            <a:avLst/>
          </a:prstGeom>
          <a:noFill/>
          <a:ln>
            <a:noFill/>
          </a:ln>
        </p:spPr>
        <p:txBody>
          <a:bodyPr spcFirstLastPara="1" wrap="square" lIns="0" tIns="12050" rIns="0" bIns="0" anchor="t" anchorCtr="0">
            <a:spAutoFit/>
          </a:bodyPr>
          <a:lstStyle/>
          <a:p>
            <a:pPr marL="298450" marR="5080"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Current membership began On or After September 1, 2014, or</a:t>
            </a:r>
            <a:endParaRPr sz="1750" b="0" i="0" u="none" strike="noStrike" cap="none">
              <a:solidFill>
                <a:srgbClr val="000000"/>
              </a:solidFill>
              <a:latin typeface="Arial"/>
              <a:ea typeface="Arial"/>
              <a:cs typeface="Arial"/>
              <a:sym typeface="Arial"/>
            </a:endParaRPr>
          </a:p>
          <a:p>
            <a:pPr marL="298450" marR="5080"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Did not have at least five years of service on August 31, 2014</a:t>
            </a:r>
            <a:endParaRPr sz="1750" b="0" i="0" u="none" strike="noStrike" cap="none">
              <a:solidFill>
                <a:srgbClr val="000000"/>
              </a:solidFill>
              <a:latin typeface="Arial"/>
              <a:ea typeface="Arial"/>
              <a:cs typeface="Arial"/>
              <a:sym typeface="Arial"/>
            </a:endParaRPr>
          </a:p>
        </p:txBody>
      </p:sp>
      <p:sp>
        <p:nvSpPr>
          <p:cNvPr id="481" name="Google Shape;481;p18"/>
          <p:cNvSpPr txBox="1"/>
          <p:nvPr/>
        </p:nvSpPr>
        <p:spPr>
          <a:xfrm>
            <a:off x="12573625" y="6936310"/>
            <a:ext cx="4687570" cy="1287145"/>
          </a:xfrm>
          <a:prstGeom prst="rect">
            <a:avLst/>
          </a:prstGeom>
          <a:noFill/>
          <a:ln>
            <a:noFill/>
          </a:ln>
        </p:spPr>
        <p:txBody>
          <a:bodyPr spcFirstLastPara="1" wrap="square" lIns="0" tIns="60325" rIns="0" bIns="0" anchor="t" anchorCtr="0">
            <a:spAutoFit/>
          </a:bodyPr>
          <a:lstStyle/>
          <a:p>
            <a:pPr marL="12700" marR="0" lvl="0" indent="0" algn="l" rtl="0">
              <a:lnSpc>
                <a:spcPct val="100000"/>
              </a:lnSpc>
              <a:spcBef>
                <a:spcPts val="0"/>
              </a:spcBef>
              <a:spcAft>
                <a:spcPts val="0"/>
              </a:spcAft>
              <a:buClr>
                <a:srgbClr val="000000"/>
              </a:buClr>
              <a:buSzPts val="1750"/>
              <a:buFont typeface="Arial"/>
              <a:buNone/>
            </a:pPr>
            <a:r>
              <a:rPr lang="en-US" sz="1750" b="0" i="0" u="none" strike="noStrike" cap="none">
                <a:solidFill>
                  <a:srgbClr val="333333"/>
                </a:solidFill>
                <a:latin typeface="Arial"/>
                <a:ea typeface="Arial"/>
                <a:cs typeface="Arial"/>
                <a:sym typeface="Arial"/>
              </a:rPr>
              <a:t>Retirement Criteria:</a:t>
            </a:r>
            <a:endParaRPr sz="1750" b="0" i="0" u="none" strike="noStrike" cap="none">
              <a:solidFill>
                <a:srgbClr val="000000"/>
              </a:solidFill>
              <a:latin typeface="Arial"/>
              <a:ea typeface="Arial"/>
              <a:cs typeface="Arial"/>
              <a:sym typeface="Arial"/>
            </a:endParaRPr>
          </a:p>
          <a:p>
            <a:pPr marL="681355" marR="176530"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At least age 62, meet the Rule of 80, and at least 5 years of service, or</a:t>
            </a:r>
            <a:endParaRPr sz="1750" b="0" i="0" u="none" strike="noStrike" cap="none">
              <a:solidFill>
                <a:srgbClr val="000000"/>
              </a:solidFill>
              <a:latin typeface="Arial"/>
              <a:ea typeface="Arial"/>
              <a:cs typeface="Arial"/>
              <a:sym typeface="Arial"/>
            </a:endParaRPr>
          </a:p>
          <a:p>
            <a:pPr marL="681355" marR="0" lvl="0" indent="-285750" algn="l" rtl="0">
              <a:lnSpc>
                <a:spcPct val="100000"/>
              </a:lnSpc>
              <a:spcBef>
                <a:spcPts val="385"/>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Age 65 with at least 5 years of service</a:t>
            </a:r>
            <a:endParaRPr sz="1750" b="0" i="0" u="none" strike="noStrike" cap="none">
              <a:solidFill>
                <a:srgbClr val="000000"/>
              </a:solidFill>
              <a:latin typeface="Arial"/>
              <a:ea typeface="Arial"/>
              <a:cs typeface="Arial"/>
              <a:sym typeface="Arial"/>
            </a:endParaRPr>
          </a:p>
        </p:txBody>
      </p:sp>
      <p:grpSp>
        <p:nvGrpSpPr>
          <p:cNvPr id="482" name="Google Shape;482;p18"/>
          <p:cNvGrpSpPr/>
          <p:nvPr/>
        </p:nvGrpSpPr>
        <p:grpSpPr>
          <a:xfrm>
            <a:off x="432777" y="4202633"/>
            <a:ext cx="5568315" cy="1025206"/>
            <a:chOff x="432777" y="4233113"/>
            <a:chExt cx="5568315" cy="1025206"/>
          </a:xfrm>
        </p:grpSpPr>
        <p:sp>
          <p:nvSpPr>
            <p:cNvPr id="483" name="Google Shape;483;p18"/>
            <p:cNvSpPr/>
            <p:nvPr/>
          </p:nvSpPr>
          <p:spPr>
            <a:xfrm>
              <a:off x="995208" y="4233113"/>
              <a:ext cx="4516755" cy="0"/>
            </a:xfrm>
            <a:custGeom>
              <a:avLst/>
              <a:gdLst/>
              <a:ahLst/>
              <a:cxnLst/>
              <a:rect l="l" t="t" r="r" b="b"/>
              <a:pathLst>
                <a:path w="4516755" h="120000" extrusionOk="0">
                  <a:moveTo>
                    <a:pt x="0" y="0"/>
                  </a:moveTo>
                  <a:lnTo>
                    <a:pt x="4516619"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4" name="Google Shape;484;p18"/>
            <p:cNvSpPr/>
            <p:nvPr/>
          </p:nvSpPr>
          <p:spPr>
            <a:xfrm>
              <a:off x="452381" y="4237885"/>
              <a:ext cx="552450" cy="423545"/>
            </a:xfrm>
            <a:custGeom>
              <a:avLst/>
              <a:gdLst/>
              <a:ahLst/>
              <a:cxnLst/>
              <a:rect l="l" t="t" r="r" b="b"/>
              <a:pathLst>
                <a:path w="552450" h="423545" extrusionOk="0">
                  <a:moveTo>
                    <a:pt x="0" y="423234"/>
                  </a:moveTo>
                  <a:lnTo>
                    <a:pt x="14949" y="375937"/>
                  </a:lnTo>
                  <a:lnTo>
                    <a:pt x="33926" y="330153"/>
                  </a:lnTo>
                  <a:lnTo>
                    <a:pt x="56821" y="286144"/>
                  </a:lnTo>
                  <a:lnTo>
                    <a:pt x="83525" y="244175"/>
                  </a:lnTo>
                  <a:lnTo>
                    <a:pt x="113929" y="204509"/>
                  </a:lnTo>
                  <a:lnTo>
                    <a:pt x="147924" y="167408"/>
                  </a:lnTo>
                  <a:lnTo>
                    <a:pt x="185049" y="133436"/>
                  </a:lnTo>
                  <a:lnTo>
                    <a:pt x="224742" y="103052"/>
                  </a:lnTo>
                  <a:lnTo>
                    <a:pt x="266739" y="76366"/>
                  </a:lnTo>
                  <a:lnTo>
                    <a:pt x="310776" y="53486"/>
                  </a:lnTo>
                  <a:lnTo>
                    <a:pt x="356591" y="34522"/>
                  </a:lnTo>
                  <a:lnTo>
                    <a:pt x="403919" y="19582"/>
                  </a:lnTo>
                  <a:lnTo>
                    <a:pt x="452498" y="8775"/>
                  </a:lnTo>
                  <a:lnTo>
                    <a:pt x="502064" y="2212"/>
                  </a:lnTo>
                  <a:lnTo>
                    <a:pt x="552353" y="0"/>
                  </a:lnTo>
                </a:path>
              </a:pathLst>
            </a:custGeom>
            <a:noFill/>
            <a:ln w="190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5" name="Google Shape;485;p18"/>
            <p:cNvSpPr/>
            <p:nvPr/>
          </p:nvSpPr>
          <p:spPr>
            <a:xfrm>
              <a:off x="432777" y="4237875"/>
              <a:ext cx="5568315" cy="1020444"/>
            </a:xfrm>
            <a:custGeom>
              <a:avLst/>
              <a:gdLst/>
              <a:ahLst/>
              <a:cxnLst/>
              <a:rect l="l" t="t" r="r" b="b"/>
              <a:pathLst>
                <a:path w="5568315" h="1020445" extrusionOk="0">
                  <a:moveTo>
                    <a:pt x="5568073" y="0"/>
                  </a:moveTo>
                  <a:lnTo>
                    <a:pt x="0" y="0"/>
                  </a:lnTo>
                  <a:lnTo>
                    <a:pt x="0" y="817689"/>
                  </a:lnTo>
                  <a:lnTo>
                    <a:pt x="2379611" y="817689"/>
                  </a:lnTo>
                  <a:lnTo>
                    <a:pt x="2793390" y="1020267"/>
                  </a:lnTo>
                  <a:lnTo>
                    <a:pt x="3207169" y="817689"/>
                  </a:lnTo>
                  <a:lnTo>
                    <a:pt x="5568073" y="817689"/>
                  </a:lnTo>
                  <a:lnTo>
                    <a:pt x="5568073" y="0"/>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86" name="Google Shape;486;p18"/>
          <p:cNvSpPr txBox="1"/>
          <p:nvPr/>
        </p:nvSpPr>
        <p:spPr>
          <a:xfrm>
            <a:off x="1692440" y="4329065"/>
            <a:ext cx="3067685" cy="55245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US" sz="3450" b="1" i="0" u="none" strike="noStrike" cap="none">
                <a:solidFill>
                  <a:srgbClr val="FFFFFF"/>
                </a:solidFill>
                <a:latin typeface="Montserrat"/>
                <a:ea typeface="Montserrat"/>
                <a:cs typeface="Montserrat"/>
                <a:sym typeface="Montserrat"/>
              </a:rPr>
              <a:t>TRS Tier 1 &amp; 2</a:t>
            </a:r>
            <a:endParaRPr sz="3450" b="1" i="0" u="none" strike="noStrike" cap="none">
              <a:solidFill>
                <a:srgbClr val="000000"/>
              </a:solidFill>
              <a:latin typeface="Montserrat"/>
              <a:ea typeface="Montserrat"/>
              <a:cs typeface="Montserrat"/>
              <a:sym typeface="Montserrat"/>
            </a:endParaRPr>
          </a:p>
        </p:txBody>
      </p:sp>
      <p:sp>
        <p:nvSpPr>
          <p:cNvPr id="487" name="Google Shape;487;p18"/>
          <p:cNvSpPr txBox="1"/>
          <p:nvPr/>
        </p:nvSpPr>
        <p:spPr>
          <a:xfrm>
            <a:off x="1156264" y="5337216"/>
            <a:ext cx="4219575" cy="1287145"/>
          </a:xfrm>
          <a:prstGeom prst="rect">
            <a:avLst/>
          </a:prstGeom>
          <a:noFill/>
          <a:ln>
            <a:noFill/>
          </a:ln>
        </p:spPr>
        <p:txBody>
          <a:bodyPr spcFirstLastPara="1" wrap="square" lIns="0" tIns="12050" rIns="0" bIns="0" anchor="t" anchorCtr="0">
            <a:spAutoFit/>
          </a:bodyPr>
          <a:lstStyle/>
          <a:p>
            <a:pPr marL="298450" marR="5080"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Current membership began PRIOR to September 1, 2007, and</a:t>
            </a:r>
            <a:endParaRPr sz="1750" b="0" i="0" u="none" strike="noStrike" cap="none">
              <a:solidFill>
                <a:srgbClr val="000000"/>
              </a:solidFill>
              <a:latin typeface="Arial"/>
              <a:ea typeface="Arial"/>
              <a:cs typeface="Arial"/>
              <a:sym typeface="Arial"/>
            </a:endParaRPr>
          </a:p>
          <a:p>
            <a:pPr marL="298450" marR="210820"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Had at least five years of service on August 31, 2014</a:t>
            </a:r>
            <a:endParaRPr sz="1750" b="0" i="0" u="none" strike="noStrike" cap="none">
              <a:solidFill>
                <a:srgbClr val="000000"/>
              </a:solidFill>
              <a:latin typeface="Arial"/>
              <a:ea typeface="Arial"/>
              <a:cs typeface="Arial"/>
              <a:sym typeface="Arial"/>
            </a:endParaRPr>
          </a:p>
        </p:txBody>
      </p:sp>
      <p:sp>
        <p:nvSpPr>
          <p:cNvPr id="488" name="Google Shape;488;p18"/>
          <p:cNvSpPr txBox="1"/>
          <p:nvPr/>
        </p:nvSpPr>
        <p:spPr>
          <a:xfrm>
            <a:off x="773001" y="6925260"/>
            <a:ext cx="4687570" cy="1287145"/>
          </a:xfrm>
          <a:prstGeom prst="rect">
            <a:avLst/>
          </a:prstGeom>
          <a:noFill/>
          <a:ln>
            <a:noFill/>
          </a:ln>
        </p:spPr>
        <p:txBody>
          <a:bodyPr spcFirstLastPara="1" wrap="square" lIns="0" tIns="60325" rIns="0" bIns="0" anchor="t" anchorCtr="0">
            <a:spAutoFit/>
          </a:bodyPr>
          <a:lstStyle/>
          <a:p>
            <a:pPr marL="12700" marR="0" lvl="0" indent="0" algn="l" rtl="0">
              <a:lnSpc>
                <a:spcPct val="100000"/>
              </a:lnSpc>
              <a:spcBef>
                <a:spcPts val="0"/>
              </a:spcBef>
              <a:spcAft>
                <a:spcPts val="0"/>
              </a:spcAft>
              <a:buClr>
                <a:srgbClr val="000000"/>
              </a:buClr>
              <a:buSzPts val="1750"/>
              <a:buFont typeface="Arial"/>
              <a:buNone/>
            </a:pPr>
            <a:r>
              <a:rPr lang="en-US" sz="1750" b="0" i="0" u="none" strike="noStrike" cap="none">
                <a:solidFill>
                  <a:srgbClr val="333333"/>
                </a:solidFill>
                <a:latin typeface="Arial"/>
                <a:ea typeface="Arial"/>
                <a:cs typeface="Arial"/>
                <a:sym typeface="Arial"/>
              </a:rPr>
              <a:t>Retirement Criteria:</a:t>
            </a:r>
            <a:endParaRPr sz="1750" b="0" i="0" u="none" strike="noStrike" cap="none">
              <a:solidFill>
                <a:srgbClr val="000000"/>
              </a:solidFill>
              <a:latin typeface="Arial"/>
              <a:ea typeface="Arial"/>
              <a:cs typeface="Arial"/>
              <a:sym typeface="Arial"/>
            </a:endParaRPr>
          </a:p>
          <a:p>
            <a:pPr marL="681355" marR="579120" lvl="0" indent="-285750" algn="l" rtl="0">
              <a:lnSpc>
                <a:spcPct val="118200"/>
              </a:lnSpc>
              <a:spcBef>
                <a:spcPts val="0"/>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Rule of 80 and at least 5 years of service, or</a:t>
            </a:r>
            <a:endParaRPr sz="1750" b="0" i="0" u="none" strike="noStrike" cap="none">
              <a:solidFill>
                <a:srgbClr val="000000"/>
              </a:solidFill>
              <a:latin typeface="Arial"/>
              <a:ea typeface="Arial"/>
              <a:cs typeface="Arial"/>
              <a:sym typeface="Arial"/>
            </a:endParaRPr>
          </a:p>
          <a:p>
            <a:pPr marL="681355" marR="0" lvl="0" indent="-285750" algn="l" rtl="0">
              <a:lnSpc>
                <a:spcPct val="100000"/>
              </a:lnSpc>
              <a:spcBef>
                <a:spcPts val="385"/>
              </a:spcBef>
              <a:spcAft>
                <a:spcPts val="0"/>
              </a:spcAft>
              <a:buClr>
                <a:srgbClr val="000000"/>
              </a:buClr>
              <a:buSzPts val="1750"/>
              <a:buFont typeface="Arial"/>
              <a:buChar char="•"/>
            </a:pPr>
            <a:r>
              <a:rPr lang="en-US" sz="1750" b="0" i="0" u="none" strike="noStrike" cap="none">
                <a:solidFill>
                  <a:srgbClr val="333333"/>
                </a:solidFill>
                <a:latin typeface="Arial"/>
                <a:ea typeface="Arial"/>
                <a:cs typeface="Arial"/>
                <a:sym typeface="Arial"/>
              </a:rPr>
              <a:t>Age 65 with at least 5 years of service</a:t>
            </a:r>
            <a:endParaRPr sz="1750" b="0" i="0" u="none" strike="noStrike" cap="none">
              <a:solidFill>
                <a:srgbClr val="000000"/>
              </a:solidFill>
              <a:latin typeface="Arial"/>
              <a:ea typeface="Arial"/>
              <a:cs typeface="Arial"/>
              <a:sym typeface="Arial"/>
            </a:endParaRPr>
          </a:p>
        </p:txBody>
      </p:sp>
      <p:sp>
        <p:nvSpPr>
          <p:cNvPr id="489" name="Google Shape;489;p18"/>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sp>
        <p:nvSpPr>
          <p:cNvPr id="525" name="Google Shape;525;p21"/>
          <p:cNvSpPr txBox="1">
            <a:spLocks noGrp="1"/>
          </p:cNvSpPr>
          <p:nvPr>
            <p:ph type="title"/>
          </p:nvPr>
        </p:nvSpPr>
        <p:spPr>
          <a:xfrm>
            <a:off x="1016000" y="926359"/>
            <a:ext cx="9144000" cy="1056005"/>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en-US" sz="6750">
                <a:latin typeface="Arial"/>
                <a:ea typeface="Arial"/>
                <a:cs typeface="Arial"/>
                <a:sym typeface="Arial"/>
              </a:rPr>
              <a:t>TRS Annuity Options</a:t>
            </a:r>
            <a:endParaRPr sz="6750">
              <a:latin typeface="Arial"/>
              <a:ea typeface="Arial"/>
              <a:cs typeface="Arial"/>
              <a:sym typeface="Arial"/>
            </a:endParaRPr>
          </a:p>
        </p:txBody>
      </p:sp>
      <p:graphicFrame>
        <p:nvGraphicFramePr>
          <p:cNvPr id="526" name="Google Shape;526;p21"/>
          <p:cNvGraphicFramePr/>
          <p:nvPr/>
        </p:nvGraphicFramePr>
        <p:xfrm>
          <a:off x="1035934" y="3499420"/>
          <a:ext cx="16217925" cy="5751800"/>
        </p:xfrm>
        <a:graphic>
          <a:graphicData uri="http://schemas.openxmlformats.org/drawingml/2006/table">
            <a:tbl>
              <a:tblPr firstRow="1" bandRow="1">
                <a:noFill/>
                <a:tableStyleId>{AB65922F-B997-4A9D-A79D-50BC973EB08F}</a:tableStyleId>
              </a:tblPr>
              <a:tblGrid>
                <a:gridCol w="2762250">
                  <a:extLst>
                    <a:ext uri="{9D8B030D-6E8A-4147-A177-3AD203B41FA5}">
                      <a16:colId xmlns:a16="http://schemas.microsoft.com/office/drawing/2014/main" val="20000"/>
                    </a:ext>
                  </a:extLst>
                </a:gridCol>
                <a:gridCol w="196225">
                  <a:extLst>
                    <a:ext uri="{9D8B030D-6E8A-4147-A177-3AD203B41FA5}">
                      <a16:colId xmlns:a16="http://schemas.microsoft.com/office/drawing/2014/main" val="20001"/>
                    </a:ext>
                  </a:extLst>
                </a:gridCol>
                <a:gridCol w="3401700">
                  <a:extLst>
                    <a:ext uri="{9D8B030D-6E8A-4147-A177-3AD203B41FA5}">
                      <a16:colId xmlns:a16="http://schemas.microsoft.com/office/drawing/2014/main" val="20002"/>
                    </a:ext>
                  </a:extLst>
                </a:gridCol>
                <a:gridCol w="9857750">
                  <a:extLst>
                    <a:ext uri="{9D8B030D-6E8A-4147-A177-3AD203B41FA5}">
                      <a16:colId xmlns:a16="http://schemas.microsoft.com/office/drawing/2014/main" val="20003"/>
                    </a:ext>
                  </a:extLst>
                </a:gridCol>
              </a:tblGrid>
              <a:tr h="1203950">
                <a:tc>
                  <a:txBody>
                    <a:bodyPr/>
                    <a:lstStyle/>
                    <a:p>
                      <a:pPr marL="0" marR="0" lvl="0" indent="0" algn="l" rtl="0">
                        <a:lnSpc>
                          <a:spcPct val="100000"/>
                        </a:lnSpc>
                        <a:spcBef>
                          <a:spcPts val="0"/>
                        </a:spcBef>
                        <a:spcAft>
                          <a:spcPts val="0"/>
                        </a:spcAft>
                        <a:buClr>
                          <a:srgbClr val="000000"/>
                        </a:buClr>
                        <a:buSzPts val="2650"/>
                        <a:buFont typeface="Arial"/>
                        <a:buNone/>
                      </a:pPr>
                      <a:endParaRPr sz="2650" u="none" strike="noStrike" cap="none">
                        <a:latin typeface="Times New Roman"/>
                        <a:ea typeface="Times New Roman"/>
                        <a:cs typeface="Times New Roman"/>
                        <a:sym typeface="Times New Roman"/>
                      </a:endParaRPr>
                    </a:p>
                    <a:p>
                      <a:pPr marL="404495" marR="0" lvl="0" indent="0" algn="l" rtl="0">
                        <a:lnSpc>
                          <a:spcPct val="100000"/>
                        </a:lnSpc>
                        <a:spcBef>
                          <a:spcPts val="0"/>
                        </a:spcBef>
                        <a:spcAft>
                          <a:spcPts val="0"/>
                        </a:spcAft>
                        <a:buClr>
                          <a:srgbClr val="000000"/>
                        </a:buClr>
                        <a:buSzPts val="2450"/>
                        <a:buFont typeface="Arial"/>
                        <a:buNone/>
                      </a:pPr>
                      <a:r>
                        <a:rPr lang="en-US" sz="2450" b="1" u="none" strike="noStrike" cap="none">
                          <a:solidFill>
                            <a:srgbClr val="FFFFFF"/>
                          </a:solidFill>
                          <a:latin typeface="Montserrat"/>
                          <a:ea typeface="Montserrat"/>
                          <a:cs typeface="Montserrat"/>
                          <a:sym typeface="Montserrat"/>
                        </a:rPr>
                        <a:t>OPTION 1</a:t>
                      </a:r>
                      <a:endParaRPr sz="2450" b="1" u="none" strike="noStrike" cap="none">
                        <a:latin typeface="Montserrat"/>
                        <a:ea typeface="Montserrat"/>
                        <a:cs typeface="Montserrat"/>
                        <a:sym typeface="Montserrat"/>
                      </a:endParaRPr>
                    </a:p>
                  </a:txBody>
                  <a:tcPr marL="0" marR="0" marT="5725" marB="0">
                    <a:lnB w="38100" cap="flat" cmpd="sng">
                      <a:solidFill>
                        <a:srgbClr val="FFFFFF"/>
                      </a:solidFill>
                      <a:prstDash val="solid"/>
                      <a:round/>
                      <a:headEnd type="none" w="sm" len="sm"/>
                      <a:tailEnd type="none" w="sm" len="sm"/>
                    </a:lnB>
                    <a:solidFill>
                      <a:srgbClr val="253745"/>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New Roman"/>
                        <a:ea typeface="Times New Roman"/>
                        <a:cs typeface="Times New Roman"/>
                        <a:sym typeface="Times New Roman"/>
                      </a:endParaRPr>
                    </a:p>
                  </a:txBody>
                  <a:tcPr marL="0" marR="0" marT="0" marB="0">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50"/>
                        <a:buFont typeface="Arial"/>
                        <a:buNone/>
                      </a:pPr>
                      <a:endParaRPr sz="1850" u="none" strike="noStrike" cap="none">
                        <a:latin typeface="Times New Roman"/>
                        <a:ea typeface="Times New Roman"/>
                        <a:cs typeface="Times New Roman"/>
                        <a:sym typeface="Times New Roman"/>
                      </a:endParaRPr>
                    </a:p>
                    <a:p>
                      <a:pPr marL="452755" marR="1299210" lvl="0" indent="0" algn="l" rtl="0">
                        <a:lnSpc>
                          <a:spcPct val="118095"/>
                        </a:lnSpc>
                        <a:spcBef>
                          <a:spcPts val="0"/>
                        </a:spcBef>
                        <a:spcAft>
                          <a:spcPts val="0"/>
                        </a:spcAft>
                        <a:buClr>
                          <a:srgbClr val="000000"/>
                        </a:buClr>
                        <a:buSzPts val="2100"/>
                        <a:buFont typeface="Arial"/>
                        <a:buNone/>
                      </a:pPr>
                      <a:r>
                        <a:rPr lang="en-US" sz="2100" u="none" strike="noStrike" cap="none">
                          <a:solidFill>
                            <a:srgbClr val="FFFFFF"/>
                          </a:solidFill>
                          <a:latin typeface="Montserrat Medium"/>
                          <a:ea typeface="Montserrat Medium"/>
                          <a:cs typeface="Montserrat Medium"/>
                          <a:sym typeface="Montserrat Medium"/>
                        </a:rPr>
                        <a:t>100% JOINT SURVIVOR</a:t>
                      </a:r>
                      <a:endParaRPr sz="2100" u="none" strike="noStrike" cap="none">
                        <a:latin typeface="Montserrat Medium"/>
                        <a:ea typeface="Montserrat Medium"/>
                        <a:cs typeface="Montserrat Medium"/>
                        <a:sym typeface="Montserrat Medium"/>
                      </a:endParaRPr>
                    </a:p>
                  </a:txBody>
                  <a:tcPr marL="0" marR="0" marT="5725" marB="0">
                    <a:lnB w="38100" cap="flat" cmpd="sng">
                      <a:solidFill>
                        <a:srgbClr val="FFFFFF"/>
                      </a:solidFill>
                      <a:prstDash val="solid"/>
                      <a:round/>
                      <a:headEnd type="none" w="sm" len="sm"/>
                      <a:tailEnd type="none" w="sm" len="sm"/>
                    </a:lnB>
                    <a:solidFill>
                      <a:srgbClr val="3DBD3D"/>
                    </a:solidFill>
                  </a:tcPr>
                </a:tc>
                <a:tc>
                  <a:txBody>
                    <a:bodyPr/>
                    <a:lstStyle/>
                    <a:p>
                      <a:pPr marL="575945" marR="629285" lvl="0" indent="0" algn="l" rtl="0">
                        <a:lnSpc>
                          <a:spcPct val="115100"/>
                        </a:lnSpc>
                        <a:spcBef>
                          <a:spcPts val="0"/>
                        </a:spcBef>
                        <a:spcAft>
                          <a:spcPts val="0"/>
                        </a:spcAft>
                        <a:buClr>
                          <a:srgbClr val="000000"/>
                        </a:buClr>
                        <a:buSzPts val="1900"/>
                        <a:buFont typeface="Arial"/>
                        <a:buNone/>
                      </a:pPr>
                      <a:r>
                        <a:rPr lang="en-US" sz="1900" u="none" strike="noStrike" cap="none">
                          <a:solidFill>
                            <a:srgbClr val="FFFFFF"/>
                          </a:solidFill>
                          <a:latin typeface="Arial"/>
                          <a:ea typeface="Arial"/>
                          <a:cs typeface="Arial"/>
                          <a:sym typeface="Arial"/>
                        </a:rPr>
                        <a:t>Reduced annuity, payable for retiree’s life with continuous payments for beneficiary’s life. If beneficiary pre-deceases, retiree’s annuity is increased to standard annuity amount</a:t>
                      </a:r>
                      <a:endParaRPr sz="1900" u="none" strike="noStrike" cap="none">
                        <a:latin typeface="Arial"/>
                        <a:ea typeface="Arial"/>
                        <a:cs typeface="Arial"/>
                        <a:sym typeface="Arial"/>
                      </a:endParaRPr>
                    </a:p>
                  </a:txBody>
                  <a:tcPr marL="0" marR="0" marT="57150" marB="0">
                    <a:lnB w="38100" cap="flat" cmpd="sng">
                      <a:solidFill>
                        <a:srgbClr val="FFFFFF"/>
                      </a:solidFill>
                      <a:prstDash val="solid"/>
                      <a:round/>
                      <a:headEnd type="none" w="sm" len="sm"/>
                      <a:tailEnd type="none" w="sm" len="sm"/>
                    </a:lnB>
                    <a:solidFill>
                      <a:srgbClr val="0578D5"/>
                    </a:solidFill>
                  </a:tcPr>
                </a:tc>
                <a:extLst>
                  <a:ext uri="{0D108BD9-81ED-4DB2-BD59-A6C34878D82A}">
                    <a16:rowId xmlns:a16="http://schemas.microsoft.com/office/drawing/2014/main" val="10000"/>
                  </a:ext>
                </a:extLst>
              </a:tr>
              <a:tr h="939800">
                <a:tc>
                  <a:txBody>
                    <a:bodyPr/>
                    <a:lstStyle/>
                    <a:p>
                      <a:pPr marL="444500" marR="0" lvl="0" indent="0" algn="l" rtl="0">
                        <a:lnSpc>
                          <a:spcPct val="100000"/>
                        </a:lnSpc>
                        <a:spcBef>
                          <a:spcPts val="0"/>
                        </a:spcBef>
                        <a:spcAft>
                          <a:spcPts val="0"/>
                        </a:spcAft>
                        <a:buClr>
                          <a:srgbClr val="000000"/>
                        </a:buClr>
                        <a:buSzPts val="2450"/>
                        <a:buFont typeface="Arial"/>
                        <a:buNone/>
                      </a:pPr>
                      <a:r>
                        <a:rPr lang="en-US" sz="2450" b="1" u="none" strike="noStrike" cap="none">
                          <a:solidFill>
                            <a:srgbClr val="FFFFFF"/>
                          </a:solidFill>
                          <a:latin typeface="Montserrat"/>
                          <a:ea typeface="Montserrat"/>
                          <a:cs typeface="Montserrat"/>
                          <a:sym typeface="Montserrat"/>
                        </a:rPr>
                        <a:t>OPTION 2</a:t>
                      </a:r>
                      <a:endParaRPr sz="2450" b="1" u="none" strike="noStrike" cap="none">
                        <a:latin typeface="Montserrat"/>
                        <a:ea typeface="Montserrat"/>
                        <a:cs typeface="Montserrat"/>
                        <a:sym typeface="Montserrat"/>
                      </a:endParaRPr>
                    </a:p>
                  </a:txBody>
                  <a:tcPr marL="0" marR="0" marT="243200"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53745"/>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New Roman"/>
                        <a:ea typeface="Times New Roman"/>
                        <a:cs typeface="Times New Roman"/>
                        <a:sym typeface="Times New Roman"/>
                      </a:endParaRPr>
                    </a:p>
                  </a:txBody>
                  <a:tcPr marL="0" marR="0" marT="0"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452755" marR="1431290" lvl="0" indent="0" algn="l" rtl="0">
                        <a:lnSpc>
                          <a:spcPct val="118095"/>
                        </a:lnSpc>
                        <a:spcBef>
                          <a:spcPts val="0"/>
                        </a:spcBef>
                        <a:spcAft>
                          <a:spcPts val="0"/>
                        </a:spcAft>
                        <a:buClr>
                          <a:srgbClr val="000000"/>
                        </a:buClr>
                        <a:buSzPts val="2100"/>
                        <a:buFont typeface="Arial"/>
                        <a:buNone/>
                      </a:pPr>
                      <a:r>
                        <a:rPr lang="en-US" sz="2100" u="none" strike="noStrike" cap="none">
                          <a:solidFill>
                            <a:srgbClr val="FFFFFF"/>
                          </a:solidFill>
                          <a:latin typeface="Montserrat Medium"/>
                          <a:ea typeface="Montserrat Medium"/>
                          <a:cs typeface="Montserrat Medium"/>
                          <a:sym typeface="Montserrat Medium"/>
                        </a:rPr>
                        <a:t>50% JOINT SURVIVOR</a:t>
                      </a:r>
                      <a:endParaRPr sz="2100" u="none" strike="noStrike" cap="none">
                        <a:latin typeface="Montserrat Medium"/>
                        <a:ea typeface="Montserrat Medium"/>
                        <a:cs typeface="Montserrat Medium"/>
                        <a:sym typeface="Montserrat Medium"/>
                      </a:endParaRPr>
                    </a:p>
                  </a:txBody>
                  <a:tcPr marL="0" marR="0" marT="125725"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DBD3D"/>
                    </a:solidFill>
                  </a:tcPr>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latin typeface="Times New Roman"/>
                        <a:ea typeface="Times New Roman"/>
                        <a:cs typeface="Times New Roman"/>
                        <a:sym typeface="Times New Roman"/>
                      </a:endParaRPr>
                    </a:p>
                    <a:p>
                      <a:pPr marL="575945"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FFFFFF"/>
                          </a:solidFill>
                          <a:latin typeface="Arial"/>
                          <a:ea typeface="Arial"/>
                          <a:cs typeface="Arial"/>
                          <a:sym typeface="Arial"/>
                        </a:rPr>
                        <a:t>Reductions range from 4-8% based on same age beneficiary</a:t>
                      </a:r>
                      <a:endParaRPr sz="1900" u="none" strike="noStrike" cap="none">
                        <a:latin typeface="Arial"/>
                        <a:ea typeface="Arial"/>
                        <a:cs typeface="Arial"/>
                        <a:sym typeface="Arial"/>
                      </a:endParaRPr>
                    </a:p>
                  </a:txBody>
                  <a:tcPr marL="0" marR="0" marT="1900"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78D5"/>
                    </a:solidFill>
                  </a:tcPr>
                </a:tc>
                <a:extLst>
                  <a:ext uri="{0D108BD9-81ED-4DB2-BD59-A6C34878D82A}">
                    <a16:rowId xmlns:a16="http://schemas.microsoft.com/office/drawing/2014/main" val="10001"/>
                  </a:ext>
                </a:extLst>
              </a:tr>
              <a:tr h="1677025">
                <a:tc>
                  <a:txBody>
                    <a:bodyPr/>
                    <a:lstStyle/>
                    <a:p>
                      <a:pPr marL="0" marR="0" lvl="0" indent="0" algn="l" rtl="0">
                        <a:lnSpc>
                          <a:spcPct val="100000"/>
                        </a:lnSpc>
                        <a:spcBef>
                          <a:spcPts val="0"/>
                        </a:spcBef>
                        <a:spcAft>
                          <a:spcPts val="0"/>
                        </a:spcAft>
                        <a:buClr>
                          <a:srgbClr val="000000"/>
                        </a:buClr>
                        <a:buSzPts val="2500"/>
                        <a:buFont typeface="Arial"/>
                        <a:buNone/>
                      </a:pPr>
                      <a:endParaRPr sz="2500" u="none" strike="noStrike" cap="none">
                        <a:latin typeface="Times New Roman"/>
                        <a:ea typeface="Times New Roman"/>
                        <a:cs typeface="Times New Roman"/>
                        <a:sym typeface="Times New Roman"/>
                      </a:endParaRPr>
                    </a:p>
                    <a:p>
                      <a:pPr marL="404495" marR="0" lvl="0" indent="0" algn="l" rtl="0">
                        <a:lnSpc>
                          <a:spcPct val="100000"/>
                        </a:lnSpc>
                        <a:spcBef>
                          <a:spcPts val="1920"/>
                        </a:spcBef>
                        <a:spcAft>
                          <a:spcPts val="0"/>
                        </a:spcAft>
                        <a:buClr>
                          <a:srgbClr val="000000"/>
                        </a:buClr>
                        <a:buSzPts val="2450"/>
                        <a:buFont typeface="Arial"/>
                        <a:buNone/>
                      </a:pPr>
                      <a:r>
                        <a:rPr lang="en-US" sz="2450" b="1" u="none" strike="noStrike" cap="none">
                          <a:solidFill>
                            <a:srgbClr val="FFFFFF"/>
                          </a:solidFill>
                          <a:latin typeface="Montserrat"/>
                          <a:ea typeface="Montserrat"/>
                          <a:cs typeface="Montserrat"/>
                          <a:sym typeface="Montserrat"/>
                        </a:rPr>
                        <a:t>OPTION 3</a:t>
                      </a:r>
                      <a:endParaRPr sz="2450" b="1" u="none" strike="noStrike" cap="none">
                        <a:latin typeface="Montserrat"/>
                        <a:ea typeface="Montserrat"/>
                        <a:cs typeface="Montserrat"/>
                        <a:sym typeface="Montserrat"/>
                      </a:endParaRPr>
                    </a:p>
                  </a:txBody>
                  <a:tcPr marL="0" marR="0" marT="0"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53745"/>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New Roman"/>
                        <a:ea typeface="Times New Roman"/>
                        <a:cs typeface="Times New Roman"/>
                        <a:sym typeface="Times New Roman"/>
                      </a:endParaRPr>
                    </a:p>
                  </a:txBody>
                  <a:tcPr marL="0" marR="0" marT="0"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Times New Roman"/>
                        <a:ea typeface="Times New Roman"/>
                        <a:cs typeface="Times New Roman"/>
                        <a:sym typeface="Times New Roman"/>
                      </a:endParaRPr>
                    </a:p>
                    <a:p>
                      <a:pPr marL="417194" marR="335280" lvl="0" indent="0" algn="l" rtl="0">
                        <a:lnSpc>
                          <a:spcPct val="118095"/>
                        </a:lnSpc>
                        <a:spcBef>
                          <a:spcPts val="1455"/>
                        </a:spcBef>
                        <a:spcAft>
                          <a:spcPts val="0"/>
                        </a:spcAft>
                        <a:buClr>
                          <a:srgbClr val="000000"/>
                        </a:buClr>
                        <a:buSzPts val="2100"/>
                        <a:buFont typeface="Arial"/>
                        <a:buNone/>
                      </a:pPr>
                      <a:r>
                        <a:rPr lang="en-US" sz="2100" u="none" strike="noStrike" cap="none">
                          <a:solidFill>
                            <a:srgbClr val="FFFFFF"/>
                          </a:solidFill>
                          <a:latin typeface="Montserrat Medium"/>
                          <a:ea typeface="Montserrat Medium"/>
                          <a:cs typeface="Montserrat Medium"/>
                          <a:sym typeface="Montserrat Medium"/>
                        </a:rPr>
                        <a:t>60 MONTH PERIOD CERTAIN</a:t>
                      </a:r>
                      <a:endParaRPr sz="2100" u="none" strike="noStrike" cap="none">
                        <a:latin typeface="Montserrat Medium"/>
                        <a:ea typeface="Montserrat Medium"/>
                        <a:cs typeface="Montserrat Medium"/>
                        <a:sym typeface="Montserrat Medium"/>
                      </a:endParaRPr>
                    </a:p>
                  </a:txBody>
                  <a:tcPr marL="0" marR="0" marT="0"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DBD3D"/>
                    </a:solidFill>
                  </a:tcPr>
                </a:tc>
                <a:tc>
                  <a:txBody>
                    <a:bodyPr/>
                    <a:lstStyle/>
                    <a:p>
                      <a:pPr marL="575945" marR="903605" lvl="0" indent="0" algn="l" rtl="0">
                        <a:lnSpc>
                          <a:spcPct val="115100"/>
                        </a:lnSpc>
                        <a:spcBef>
                          <a:spcPts val="0"/>
                        </a:spcBef>
                        <a:spcAft>
                          <a:spcPts val="0"/>
                        </a:spcAft>
                        <a:buClr>
                          <a:srgbClr val="000000"/>
                        </a:buClr>
                        <a:buSzPts val="1900"/>
                        <a:buFont typeface="Arial"/>
                        <a:buNone/>
                      </a:pPr>
                      <a:r>
                        <a:rPr lang="en-US" sz="1900" u="none" strike="noStrike" cap="none">
                          <a:solidFill>
                            <a:srgbClr val="FFFFFF"/>
                          </a:solidFill>
                          <a:latin typeface="Arial"/>
                          <a:ea typeface="Arial"/>
                          <a:cs typeface="Arial"/>
                          <a:sym typeface="Arial"/>
                        </a:rPr>
                        <a:t>Reduced annuity, payable for retiree’s life with annuity payments guaranteed for a minimum of 60 months. If retiree dies before 60th payment, beneficiary will receive the remaining payments. Typically 1- 2% reduction from Standard Annuity</a:t>
                      </a:r>
                      <a:endParaRPr sz="1900" u="none" strike="noStrike" cap="none">
                        <a:latin typeface="Arial"/>
                        <a:ea typeface="Arial"/>
                        <a:cs typeface="Arial"/>
                        <a:sym typeface="Arial"/>
                      </a:endParaRPr>
                    </a:p>
                  </a:txBody>
                  <a:tcPr marL="0" marR="0" marT="106050"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78D5"/>
                    </a:solidFill>
                  </a:tcPr>
                </a:tc>
                <a:extLst>
                  <a:ext uri="{0D108BD9-81ED-4DB2-BD59-A6C34878D82A}">
                    <a16:rowId xmlns:a16="http://schemas.microsoft.com/office/drawing/2014/main" val="10002"/>
                  </a:ext>
                </a:extLst>
              </a:tr>
              <a:tr h="953125">
                <a:tc>
                  <a:txBody>
                    <a:bodyPr/>
                    <a:lstStyle/>
                    <a:p>
                      <a:pPr marL="404495" marR="0" lvl="0" indent="0" algn="l" rtl="0">
                        <a:lnSpc>
                          <a:spcPct val="100000"/>
                        </a:lnSpc>
                        <a:spcBef>
                          <a:spcPts val="0"/>
                        </a:spcBef>
                        <a:spcAft>
                          <a:spcPts val="0"/>
                        </a:spcAft>
                        <a:buClr>
                          <a:srgbClr val="000000"/>
                        </a:buClr>
                        <a:buSzPts val="2450"/>
                        <a:buFont typeface="Arial"/>
                        <a:buNone/>
                      </a:pPr>
                      <a:r>
                        <a:rPr lang="en-US" sz="2450" b="1" u="none" strike="noStrike" cap="none">
                          <a:solidFill>
                            <a:srgbClr val="FFFFFF"/>
                          </a:solidFill>
                          <a:latin typeface="Montserrat"/>
                          <a:ea typeface="Montserrat"/>
                          <a:cs typeface="Montserrat"/>
                          <a:sym typeface="Montserrat"/>
                        </a:rPr>
                        <a:t>OPTION 4</a:t>
                      </a:r>
                      <a:endParaRPr sz="2450" b="1" u="none" strike="noStrike" cap="none">
                        <a:latin typeface="Montserrat"/>
                        <a:ea typeface="Montserrat"/>
                        <a:cs typeface="Montserrat"/>
                        <a:sym typeface="Montserrat"/>
                      </a:endParaRPr>
                    </a:p>
                  </a:txBody>
                  <a:tcPr marL="0" marR="0" marT="252725"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53745"/>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New Roman"/>
                        <a:ea typeface="Times New Roman"/>
                        <a:cs typeface="Times New Roman"/>
                        <a:sym typeface="Times New Roman"/>
                      </a:endParaRPr>
                    </a:p>
                  </a:txBody>
                  <a:tcPr marL="0" marR="0" marT="0"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417194" marR="240665" lvl="0" indent="0" algn="l" rtl="0">
                        <a:lnSpc>
                          <a:spcPct val="118095"/>
                        </a:lnSpc>
                        <a:spcBef>
                          <a:spcPts val="0"/>
                        </a:spcBef>
                        <a:spcAft>
                          <a:spcPts val="0"/>
                        </a:spcAft>
                        <a:buClr>
                          <a:srgbClr val="000000"/>
                        </a:buClr>
                        <a:buSzPts val="2100"/>
                        <a:buFont typeface="Arial"/>
                        <a:buNone/>
                      </a:pPr>
                      <a:r>
                        <a:rPr lang="en-US" sz="2100" u="none" strike="noStrike" cap="none">
                          <a:solidFill>
                            <a:srgbClr val="FFFFFF"/>
                          </a:solidFill>
                          <a:latin typeface="Montserrat Medium"/>
                          <a:ea typeface="Montserrat Medium"/>
                          <a:cs typeface="Montserrat Medium"/>
                          <a:sym typeface="Montserrat Medium"/>
                        </a:rPr>
                        <a:t>120 MONTH PERIOD CERTAIN</a:t>
                      </a:r>
                      <a:endParaRPr sz="2100" u="none" strike="noStrike" cap="none">
                        <a:latin typeface="Montserrat Medium"/>
                        <a:ea typeface="Montserrat Medium"/>
                        <a:cs typeface="Montserrat Medium"/>
                        <a:sym typeface="Montserrat Medium"/>
                      </a:endParaRPr>
                    </a:p>
                  </a:txBody>
                  <a:tcPr marL="0" marR="0" marT="139075"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DBD3D"/>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New Roman"/>
                        <a:ea typeface="Times New Roman"/>
                        <a:cs typeface="Times New Roman"/>
                        <a:sym typeface="Times New Roman"/>
                      </a:endParaRPr>
                    </a:p>
                    <a:p>
                      <a:pPr marL="59944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FFFFFF"/>
                          </a:solidFill>
                          <a:latin typeface="Arial"/>
                          <a:ea typeface="Arial"/>
                          <a:cs typeface="Arial"/>
                          <a:sym typeface="Arial"/>
                        </a:rPr>
                        <a:t>Typically 1-4% reduction from Standard Annuity</a:t>
                      </a:r>
                      <a:endParaRPr sz="1900" u="none" strike="noStrike" cap="none">
                        <a:latin typeface="Arial"/>
                        <a:ea typeface="Arial"/>
                        <a:cs typeface="Arial"/>
                        <a:sym typeface="Arial"/>
                      </a:endParaRPr>
                    </a:p>
                  </a:txBody>
                  <a:tcPr marL="0" marR="0" marT="625" marB="0">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78D5"/>
                    </a:solidFill>
                  </a:tcPr>
                </a:tc>
                <a:extLst>
                  <a:ext uri="{0D108BD9-81ED-4DB2-BD59-A6C34878D82A}">
                    <a16:rowId xmlns:a16="http://schemas.microsoft.com/office/drawing/2014/main" val="10003"/>
                  </a:ext>
                </a:extLst>
              </a:tr>
              <a:tr h="977900">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latin typeface="Times New Roman"/>
                        <a:ea typeface="Times New Roman"/>
                        <a:cs typeface="Times New Roman"/>
                        <a:sym typeface="Times New Roman"/>
                      </a:endParaRPr>
                    </a:p>
                    <a:p>
                      <a:pPr marL="424815" marR="0" lvl="0" indent="0" algn="l" rtl="0">
                        <a:lnSpc>
                          <a:spcPct val="100000"/>
                        </a:lnSpc>
                        <a:spcBef>
                          <a:spcPts val="0"/>
                        </a:spcBef>
                        <a:spcAft>
                          <a:spcPts val="0"/>
                        </a:spcAft>
                        <a:buClr>
                          <a:srgbClr val="000000"/>
                        </a:buClr>
                        <a:buSzPts val="2450"/>
                        <a:buFont typeface="Arial"/>
                        <a:buNone/>
                      </a:pPr>
                      <a:r>
                        <a:rPr lang="en-US" sz="2450" b="1" u="none" strike="noStrike" cap="none">
                          <a:solidFill>
                            <a:srgbClr val="FFFFFF"/>
                          </a:solidFill>
                          <a:latin typeface="Montserrat"/>
                          <a:ea typeface="Montserrat"/>
                          <a:cs typeface="Montserrat"/>
                          <a:sym typeface="Montserrat"/>
                        </a:rPr>
                        <a:t>OPTION 5</a:t>
                      </a:r>
                      <a:endParaRPr sz="2450" b="1" u="none" strike="noStrike" cap="none">
                        <a:latin typeface="Montserrat"/>
                        <a:ea typeface="Montserrat"/>
                        <a:cs typeface="Montserrat"/>
                        <a:sym typeface="Montserrat"/>
                      </a:endParaRPr>
                    </a:p>
                  </a:txBody>
                  <a:tcPr marL="0" marR="0" marT="6350" marB="0">
                    <a:lnT w="38100" cap="flat" cmpd="sng">
                      <a:solidFill>
                        <a:srgbClr val="FFFFFF"/>
                      </a:solidFill>
                      <a:prstDash val="solid"/>
                      <a:round/>
                      <a:headEnd type="none" w="sm" len="sm"/>
                      <a:tailEnd type="none" w="sm" len="sm"/>
                    </a:lnT>
                    <a:solidFill>
                      <a:srgbClr val="253745"/>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New Roman"/>
                        <a:ea typeface="Times New Roman"/>
                        <a:cs typeface="Times New Roman"/>
                        <a:sym typeface="Times New Roman"/>
                      </a:endParaRPr>
                    </a:p>
                  </a:txBody>
                  <a:tcPr marL="0" marR="0" marT="0" marB="0">
                    <a:lnT w="38100" cap="flat" cmpd="sng">
                      <a:solidFill>
                        <a:srgbClr val="FFFFFF"/>
                      </a:solidFill>
                      <a:prstDash val="solid"/>
                      <a:round/>
                      <a:headEnd type="none" w="sm" len="sm"/>
                      <a:tailEnd type="none" w="sm" len="sm"/>
                    </a:lnT>
                  </a:tcPr>
                </a:tc>
                <a:tc>
                  <a:txBody>
                    <a:bodyPr/>
                    <a:lstStyle/>
                    <a:p>
                      <a:pPr marL="452755" marR="1462405" lvl="0" indent="0" algn="l" rtl="0">
                        <a:lnSpc>
                          <a:spcPct val="118095"/>
                        </a:lnSpc>
                        <a:spcBef>
                          <a:spcPts val="0"/>
                        </a:spcBef>
                        <a:spcAft>
                          <a:spcPts val="0"/>
                        </a:spcAft>
                        <a:buClr>
                          <a:srgbClr val="000000"/>
                        </a:buClr>
                        <a:buSzPts val="2100"/>
                        <a:buFont typeface="Arial"/>
                        <a:buNone/>
                      </a:pPr>
                      <a:r>
                        <a:rPr lang="en-US" sz="2100" u="none" strike="noStrike" cap="none">
                          <a:solidFill>
                            <a:srgbClr val="FFFFFF"/>
                          </a:solidFill>
                          <a:latin typeface="Montserrat Medium"/>
                          <a:ea typeface="Montserrat Medium"/>
                          <a:cs typeface="Montserrat Medium"/>
                          <a:sym typeface="Montserrat Medium"/>
                        </a:rPr>
                        <a:t>75% JOINT SURVIVOR</a:t>
                      </a:r>
                      <a:endParaRPr sz="2100" u="none" strike="noStrike" cap="none">
                        <a:latin typeface="Montserrat Medium"/>
                        <a:ea typeface="Montserrat Medium"/>
                        <a:cs typeface="Montserrat Medium"/>
                        <a:sym typeface="Montserrat Medium"/>
                      </a:endParaRPr>
                    </a:p>
                  </a:txBody>
                  <a:tcPr marL="0" marR="0" marT="139075" marB="0">
                    <a:lnT w="38100" cap="flat" cmpd="sng">
                      <a:solidFill>
                        <a:srgbClr val="FFFFFF"/>
                      </a:solidFill>
                      <a:prstDash val="solid"/>
                      <a:round/>
                      <a:headEnd type="none" w="sm" len="sm"/>
                      <a:tailEnd type="none" w="sm" len="sm"/>
                    </a:lnT>
                    <a:solidFill>
                      <a:srgbClr val="3DBD3D"/>
                    </a:solidFill>
                  </a:tcPr>
                </a:tc>
                <a:tc>
                  <a:txBody>
                    <a:bodyPr/>
                    <a:lstStyle/>
                    <a:p>
                      <a:pPr marL="0" marR="0" lvl="0" indent="0" algn="l" rtl="0">
                        <a:lnSpc>
                          <a:spcPct val="100000"/>
                        </a:lnSpc>
                        <a:spcBef>
                          <a:spcPts val="0"/>
                        </a:spcBef>
                        <a:spcAft>
                          <a:spcPts val="0"/>
                        </a:spcAft>
                        <a:buClr>
                          <a:srgbClr val="000000"/>
                        </a:buClr>
                        <a:buSzPts val="2150"/>
                        <a:buFont typeface="Arial"/>
                        <a:buNone/>
                      </a:pPr>
                      <a:endParaRPr sz="2150" u="none" strike="noStrike" cap="none">
                        <a:latin typeface="Times New Roman"/>
                        <a:ea typeface="Times New Roman"/>
                        <a:cs typeface="Times New Roman"/>
                        <a:sym typeface="Times New Roman"/>
                      </a:endParaRPr>
                    </a:p>
                    <a:p>
                      <a:pPr marL="599440" marR="0" lvl="0" indent="0" algn="l" rtl="0">
                        <a:lnSpc>
                          <a:spcPct val="100000"/>
                        </a:lnSpc>
                        <a:spcBef>
                          <a:spcPts val="5"/>
                        </a:spcBef>
                        <a:spcAft>
                          <a:spcPts val="0"/>
                        </a:spcAft>
                        <a:buClr>
                          <a:srgbClr val="000000"/>
                        </a:buClr>
                        <a:buSzPts val="1900"/>
                        <a:buFont typeface="Arial"/>
                        <a:buNone/>
                      </a:pPr>
                      <a:r>
                        <a:rPr lang="en-US" sz="1900" u="none" strike="noStrike" cap="none">
                          <a:solidFill>
                            <a:srgbClr val="FFFFFF"/>
                          </a:solidFill>
                          <a:latin typeface="Arial"/>
                          <a:ea typeface="Arial"/>
                          <a:cs typeface="Arial"/>
                          <a:sym typeface="Arial"/>
                        </a:rPr>
                        <a:t>Reductions range from 6-12% based on same age beneficiary</a:t>
                      </a:r>
                      <a:endParaRPr sz="1900" u="none" strike="noStrike" cap="none">
                        <a:latin typeface="Arial"/>
                        <a:ea typeface="Arial"/>
                        <a:cs typeface="Arial"/>
                        <a:sym typeface="Arial"/>
                      </a:endParaRPr>
                    </a:p>
                  </a:txBody>
                  <a:tcPr marL="0" marR="0" marT="5725" marB="0">
                    <a:lnT w="38100" cap="flat" cmpd="sng">
                      <a:solidFill>
                        <a:srgbClr val="FFFFFF"/>
                      </a:solidFill>
                      <a:prstDash val="solid"/>
                      <a:round/>
                      <a:headEnd type="none" w="sm" len="sm"/>
                      <a:tailEnd type="none" w="sm" len="sm"/>
                    </a:lnT>
                    <a:solidFill>
                      <a:srgbClr val="0578D5"/>
                    </a:solidFill>
                  </a:tcPr>
                </a:tc>
                <a:extLst>
                  <a:ext uri="{0D108BD9-81ED-4DB2-BD59-A6C34878D82A}">
                    <a16:rowId xmlns:a16="http://schemas.microsoft.com/office/drawing/2014/main" val="10004"/>
                  </a:ext>
                </a:extLst>
              </a:tr>
            </a:tbl>
          </a:graphicData>
        </a:graphic>
      </p:graphicFrame>
      <p:sp>
        <p:nvSpPr>
          <p:cNvPr id="527" name="Google Shape;527;p21"/>
          <p:cNvSpPr txBox="1"/>
          <p:nvPr/>
        </p:nvSpPr>
        <p:spPr>
          <a:xfrm>
            <a:off x="1016000" y="2380068"/>
            <a:ext cx="12074358"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33333"/>
                </a:solidFill>
                <a:latin typeface="Montserrat"/>
                <a:ea typeface="Montserrat"/>
                <a:cs typeface="Montserrat"/>
                <a:sym typeface="Montserrat"/>
              </a:rPr>
              <a:t>Standard Annuity </a:t>
            </a:r>
            <a:r>
              <a:rPr lang="en-US" sz="2400" b="0" i="0" u="none" strike="noStrike" cap="none">
                <a:solidFill>
                  <a:srgbClr val="333333"/>
                </a:solidFill>
                <a:latin typeface="Montserrat Medium"/>
                <a:ea typeface="Montserrat Medium"/>
                <a:cs typeface="Montserrat Medium"/>
                <a:sym typeface="Montserrat Medium"/>
              </a:rPr>
              <a:t>| Maximum benefit for retiree’s life only</a:t>
            </a:r>
            <a:endParaRPr sz="2400" b="0" i="0" u="none" strike="noStrike" cap="none">
              <a:solidFill>
                <a:srgbClr val="000000"/>
              </a:solidFill>
              <a:latin typeface="Montserrat Medium"/>
              <a:ea typeface="Montserrat Medium"/>
              <a:cs typeface="Montserrat Medium"/>
              <a:sym typeface="Montserrat Medium"/>
            </a:endParaRPr>
          </a:p>
        </p:txBody>
      </p:sp>
      <p:sp>
        <p:nvSpPr>
          <p:cNvPr id="528" name="Google Shape;528;p21"/>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9" name="Google Shape;529;p21"/>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sp>
        <p:nvSpPr>
          <p:cNvPr id="213" name="Google Shape;213;p4"/>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4" name="Google Shape;214;p4"/>
          <p:cNvSpPr txBox="1"/>
          <p:nvPr/>
        </p:nvSpPr>
        <p:spPr>
          <a:xfrm>
            <a:off x="1172022" y="3201589"/>
            <a:ext cx="13576848" cy="3062362"/>
          </a:xfrm>
          <a:prstGeom prst="rect">
            <a:avLst/>
          </a:prstGeom>
          <a:noFill/>
          <a:ln>
            <a:noFill/>
          </a:ln>
        </p:spPr>
        <p:txBody>
          <a:bodyPr spcFirstLastPara="1" wrap="square" lIns="0" tIns="15225" rIns="0" bIns="0" anchor="t" anchorCtr="0">
            <a:spAutoFit/>
          </a:bodyPr>
          <a:lstStyle/>
          <a:p>
            <a:pPr marL="469900" marR="0" lvl="0" indent="-457200" algn="l" rtl="0">
              <a:lnSpc>
                <a:spcPct val="150000"/>
              </a:lnSpc>
              <a:spcBef>
                <a:spcPts val="0"/>
              </a:spcBef>
              <a:spcAft>
                <a:spcPts val="0"/>
              </a:spcAft>
              <a:buClr>
                <a:srgbClr val="0070C0"/>
              </a:buClr>
              <a:buSzPts val="3300"/>
              <a:buFont typeface="Arial"/>
              <a:buChar char="•"/>
            </a:pPr>
            <a:r>
              <a:rPr lang="en-US" sz="3300" b="1" i="0" u="none" strike="noStrike" cap="none">
                <a:solidFill>
                  <a:srgbClr val="000000"/>
                </a:solidFill>
                <a:latin typeface="Arial"/>
                <a:ea typeface="Arial"/>
                <a:cs typeface="Arial"/>
                <a:sym typeface="Arial"/>
              </a:rPr>
              <a:t>TRS Pension Basics</a:t>
            </a:r>
            <a:endParaRPr sz="1400" b="0" i="0" u="none" strike="noStrike" cap="none">
              <a:solidFill>
                <a:srgbClr val="000000"/>
              </a:solidFill>
              <a:latin typeface="Arial"/>
              <a:ea typeface="Arial"/>
              <a:cs typeface="Arial"/>
              <a:sym typeface="Arial"/>
            </a:endParaRPr>
          </a:p>
          <a:p>
            <a:pPr marL="469900" marR="0" lvl="0" indent="-457200" algn="l" rtl="0">
              <a:lnSpc>
                <a:spcPct val="150000"/>
              </a:lnSpc>
              <a:spcBef>
                <a:spcPts val="0"/>
              </a:spcBef>
              <a:spcAft>
                <a:spcPts val="0"/>
              </a:spcAft>
              <a:buClr>
                <a:srgbClr val="0070C0"/>
              </a:buClr>
              <a:buSzPts val="3300"/>
              <a:buFont typeface="Arial"/>
              <a:buChar char="•"/>
            </a:pPr>
            <a:r>
              <a:rPr lang="en-US" sz="3300" b="1" i="0" u="none" strike="noStrike" cap="none">
                <a:solidFill>
                  <a:srgbClr val="000000"/>
                </a:solidFill>
                <a:latin typeface="Arial"/>
                <a:ea typeface="Arial"/>
                <a:cs typeface="Arial"/>
                <a:sym typeface="Arial"/>
              </a:rPr>
              <a:t>Understanding the Retirement Income Gap Retirement</a:t>
            </a:r>
            <a:endParaRPr sz="1400" b="0" i="0" u="none" strike="noStrike" cap="none">
              <a:solidFill>
                <a:srgbClr val="000000"/>
              </a:solidFill>
              <a:latin typeface="Arial"/>
              <a:ea typeface="Arial"/>
              <a:cs typeface="Arial"/>
              <a:sym typeface="Arial"/>
            </a:endParaRPr>
          </a:p>
          <a:p>
            <a:pPr marL="469900" marR="0" lvl="0" indent="-457200" algn="l" rtl="0">
              <a:lnSpc>
                <a:spcPct val="150000"/>
              </a:lnSpc>
              <a:spcBef>
                <a:spcPts val="0"/>
              </a:spcBef>
              <a:spcAft>
                <a:spcPts val="0"/>
              </a:spcAft>
              <a:buClr>
                <a:srgbClr val="0070C0"/>
              </a:buClr>
              <a:buSzPts val="3300"/>
              <a:buFont typeface="Arial"/>
              <a:buChar char="•"/>
            </a:pPr>
            <a:r>
              <a:rPr lang="en-US" sz="3300" b="1" i="0" u="none" strike="noStrike" cap="none">
                <a:solidFill>
                  <a:srgbClr val="000000"/>
                </a:solidFill>
                <a:latin typeface="Arial"/>
                <a:ea typeface="Arial"/>
                <a:cs typeface="Arial"/>
                <a:sym typeface="Arial"/>
              </a:rPr>
              <a:t>Savings Plans Available to You Investment Basics</a:t>
            </a:r>
            <a:endParaRPr sz="1400" b="0" i="0" u="none" strike="noStrike" cap="none">
              <a:solidFill>
                <a:srgbClr val="000000"/>
              </a:solidFill>
              <a:latin typeface="Arial"/>
              <a:ea typeface="Arial"/>
              <a:cs typeface="Arial"/>
              <a:sym typeface="Arial"/>
            </a:endParaRPr>
          </a:p>
          <a:p>
            <a:pPr marL="469900" marR="0" lvl="0" indent="-457200" algn="l" rtl="0">
              <a:lnSpc>
                <a:spcPct val="150000"/>
              </a:lnSpc>
              <a:spcBef>
                <a:spcPts val="0"/>
              </a:spcBef>
              <a:spcAft>
                <a:spcPts val="0"/>
              </a:spcAft>
              <a:buClr>
                <a:srgbClr val="0070C0"/>
              </a:buClr>
              <a:buSzPts val="3300"/>
              <a:buFont typeface="Arial"/>
              <a:buChar char="•"/>
            </a:pPr>
            <a:r>
              <a:rPr lang="en-US" sz="3300" b="1" i="0" u="none" strike="noStrike" cap="none">
                <a:solidFill>
                  <a:srgbClr val="000000"/>
                </a:solidFill>
                <a:latin typeface="Arial"/>
                <a:ea typeface="Arial"/>
                <a:cs typeface="Arial"/>
                <a:sym typeface="Arial"/>
              </a:rPr>
              <a:t>Social Security Provisions How to get started</a:t>
            </a:r>
            <a:endParaRPr sz="3300" b="1" i="0" u="none" strike="noStrike" cap="none">
              <a:solidFill>
                <a:srgbClr val="000000"/>
              </a:solidFill>
              <a:latin typeface="Arial"/>
              <a:ea typeface="Arial"/>
              <a:cs typeface="Arial"/>
              <a:sym typeface="Arial"/>
            </a:endParaRPr>
          </a:p>
        </p:txBody>
      </p:sp>
      <p:sp>
        <p:nvSpPr>
          <p:cNvPr id="215" name="Google Shape;215;p4"/>
          <p:cNvSpPr txBox="1">
            <a:spLocks noGrp="1"/>
          </p:cNvSpPr>
          <p:nvPr>
            <p:ph type="title"/>
          </p:nvPr>
        </p:nvSpPr>
        <p:spPr>
          <a:xfrm>
            <a:off x="1172022" y="956238"/>
            <a:ext cx="15943954" cy="1134745"/>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a:latin typeface="Arial"/>
                <a:ea typeface="Arial"/>
                <a:cs typeface="Arial"/>
                <a:sym typeface="Arial"/>
              </a:rPr>
              <a:t>Today's Topics</a:t>
            </a:r>
            <a:endParaRPr>
              <a:latin typeface="Arial"/>
              <a:ea typeface="Arial"/>
              <a:cs typeface="Arial"/>
              <a:sym typeface="Arial"/>
            </a:endParaRPr>
          </a:p>
        </p:txBody>
      </p:sp>
      <p:grpSp>
        <p:nvGrpSpPr>
          <p:cNvPr id="216" name="Google Shape;216;p4"/>
          <p:cNvGrpSpPr/>
          <p:nvPr/>
        </p:nvGrpSpPr>
        <p:grpSpPr>
          <a:xfrm>
            <a:off x="8486098" y="5171704"/>
            <a:ext cx="8775092" cy="3629603"/>
            <a:chOff x="8486098" y="5171704"/>
            <a:chExt cx="8775092" cy="3629603"/>
          </a:xfrm>
        </p:grpSpPr>
        <p:sp>
          <p:nvSpPr>
            <p:cNvPr id="217" name="Google Shape;217;p4"/>
            <p:cNvSpPr/>
            <p:nvPr/>
          </p:nvSpPr>
          <p:spPr>
            <a:xfrm>
              <a:off x="15478745" y="5252928"/>
              <a:ext cx="1782445" cy="3548379"/>
            </a:xfrm>
            <a:custGeom>
              <a:avLst/>
              <a:gdLst/>
              <a:ahLst/>
              <a:cxnLst/>
              <a:rect l="l" t="t" r="r" b="b"/>
              <a:pathLst>
                <a:path w="1782444" h="3548379" extrusionOk="0">
                  <a:moveTo>
                    <a:pt x="1645756" y="3548171"/>
                  </a:moveTo>
                  <a:lnTo>
                    <a:pt x="634849" y="3548171"/>
                  </a:lnTo>
                  <a:lnTo>
                    <a:pt x="591798" y="3541090"/>
                  </a:lnTo>
                  <a:lnTo>
                    <a:pt x="554411" y="3521377"/>
                  </a:lnTo>
                  <a:lnTo>
                    <a:pt x="524929" y="3491328"/>
                  </a:lnTo>
                  <a:lnTo>
                    <a:pt x="505596" y="3453239"/>
                  </a:lnTo>
                  <a:lnTo>
                    <a:pt x="498653" y="3409404"/>
                  </a:lnTo>
                  <a:lnTo>
                    <a:pt x="505596" y="3365567"/>
                  </a:lnTo>
                  <a:lnTo>
                    <a:pt x="524929" y="3327477"/>
                  </a:lnTo>
                  <a:lnTo>
                    <a:pt x="554411" y="3297429"/>
                  </a:lnTo>
                  <a:lnTo>
                    <a:pt x="591798" y="3277718"/>
                  </a:lnTo>
                  <a:lnTo>
                    <a:pt x="634849" y="3270637"/>
                  </a:lnTo>
                  <a:lnTo>
                    <a:pt x="1381636" y="3270637"/>
                  </a:lnTo>
                  <a:lnTo>
                    <a:pt x="1381636" y="1207971"/>
                  </a:lnTo>
                  <a:lnTo>
                    <a:pt x="1379868" y="1156076"/>
                  </a:lnTo>
                  <a:lnTo>
                    <a:pt x="1374678" y="1104579"/>
                  </a:lnTo>
                  <a:lnTo>
                    <a:pt x="1366237" y="1053561"/>
                  </a:lnTo>
                  <a:lnTo>
                    <a:pt x="1354717" y="1003104"/>
                  </a:lnTo>
                  <a:lnTo>
                    <a:pt x="1340291" y="953291"/>
                  </a:lnTo>
                  <a:lnTo>
                    <a:pt x="1323128" y="904202"/>
                  </a:lnTo>
                  <a:lnTo>
                    <a:pt x="1303401" y="855919"/>
                  </a:lnTo>
                  <a:lnTo>
                    <a:pt x="1281282" y="808524"/>
                  </a:lnTo>
                  <a:lnTo>
                    <a:pt x="1256942" y="762100"/>
                  </a:lnTo>
                  <a:lnTo>
                    <a:pt x="1230552" y="716726"/>
                  </a:lnTo>
                  <a:lnTo>
                    <a:pt x="1202284" y="672486"/>
                  </a:lnTo>
                  <a:lnTo>
                    <a:pt x="1172310" y="629460"/>
                  </a:lnTo>
                  <a:lnTo>
                    <a:pt x="1140801" y="587732"/>
                  </a:lnTo>
                  <a:lnTo>
                    <a:pt x="1107929" y="547381"/>
                  </a:lnTo>
                  <a:lnTo>
                    <a:pt x="1073865" y="508490"/>
                  </a:lnTo>
                  <a:lnTo>
                    <a:pt x="1038782" y="471141"/>
                  </a:lnTo>
                  <a:lnTo>
                    <a:pt x="1002849" y="435415"/>
                  </a:lnTo>
                  <a:lnTo>
                    <a:pt x="966240" y="401394"/>
                  </a:lnTo>
                  <a:lnTo>
                    <a:pt x="929125" y="369160"/>
                  </a:lnTo>
                  <a:lnTo>
                    <a:pt x="891677" y="338795"/>
                  </a:lnTo>
                  <a:lnTo>
                    <a:pt x="854066" y="310379"/>
                  </a:lnTo>
                  <a:lnTo>
                    <a:pt x="816464" y="283996"/>
                  </a:lnTo>
                  <a:lnTo>
                    <a:pt x="779044" y="259725"/>
                  </a:lnTo>
                  <a:lnTo>
                    <a:pt x="741976" y="237650"/>
                  </a:lnTo>
                  <a:lnTo>
                    <a:pt x="705431" y="217852"/>
                  </a:lnTo>
                  <a:lnTo>
                    <a:pt x="669583" y="200413"/>
                  </a:lnTo>
                  <a:lnTo>
                    <a:pt x="600658" y="172937"/>
                  </a:lnTo>
                  <a:lnTo>
                    <a:pt x="536575" y="155875"/>
                  </a:lnTo>
                  <a:lnTo>
                    <a:pt x="478705" y="149882"/>
                  </a:lnTo>
                  <a:lnTo>
                    <a:pt x="401967" y="149641"/>
                  </a:lnTo>
                  <a:lnTo>
                    <a:pt x="386048" y="172941"/>
                  </a:lnTo>
                  <a:lnTo>
                    <a:pt x="364521" y="191056"/>
                  </a:lnTo>
                  <a:lnTo>
                    <a:pt x="338554" y="202783"/>
                  </a:lnTo>
                  <a:lnTo>
                    <a:pt x="309314" y="206923"/>
                  </a:lnTo>
                  <a:lnTo>
                    <a:pt x="102868" y="206419"/>
                  </a:lnTo>
                  <a:lnTo>
                    <a:pt x="62657" y="198265"/>
                  </a:lnTo>
                  <a:lnTo>
                    <a:pt x="29893" y="176085"/>
                  </a:lnTo>
                  <a:lnTo>
                    <a:pt x="7901" y="143216"/>
                  </a:lnTo>
                  <a:lnTo>
                    <a:pt x="0" y="102994"/>
                  </a:lnTo>
                  <a:lnTo>
                    <a:pt x="8151" y="62802"/>
                  </a:lnTo>
                  <a:lnTo>
                    <a:pt x="30353" y="30041"/>
                  </a:lnTo>
                  <a:lnTo>
                    <a:pt x="63231" y="8007"/>
                  </a:lnTo>
                  <a:lnTo>
                    <a:pt x="103409" y="0"/>
                  </a:lnTo>
                  <a:lnTo>
                    <a:pt x="310015" y="467"/>
                  </a:lnTo>
                  <a:lnTo>
                    <a:pt x="339427" y="4782"/>
                  </a:lnTo>
                  <a:lnTo>
                    <a:pt x="365460" y="16776"/>
                  </a:lnTo>
                  <a:lnTo>
                    <a:pt x="386926" y="35216"/>
                  </a:lnTo>
                  <a:lnTo>
                    <a:pt x="402639" y="58873"/>
                  </a:lnTo>
                  <a:lnTo>
                    <a:pt x="479071" y="59114"/>
                  </a:lnTo>
                  <a:lnTo>
                    <a:pt x="538283" y="64480"/>
                  </a:lnTo>
                  <a:lnTo>
                    <a:pt x="603014" y="79751"/>
                  </a:lnTo>
                  <a:lnTo>
                    <a:pt x="672137" y="104425"/>
                  </a:lnTo>
                  <a:lnTo>
                    <a:pt x="707995" y="120131"/>
                  </a:lnTo>
                  <a:lnTo>
                    <a:pt x="744528" y="137999"/>
                  </a:lnTo>
                  <a:lnTo>
                    <a:pt x="781598" y="157966"/>
                  </a:lnTo>
                  <a:lnTo>
                    <a:pt x="819061" y="179969"/>
                  </a:lnTo>
                  <a:lnTo>
                    <a:pt x="856779" y="203946"/>
                  </a:lnTo>
                  <a:lnTo>
                    <a:pt x="894611" y="229833"/>
                  </a:lnTo>
                  <a:lnTo>
                    <a:pt x="932415" y="257568"/>
                  </a:lnTo>
                  <a:lnTo>
                    <a:pt x="970051" y="287088"/>
                  </a:lnTo>
                  <a:lnTo>
                    <a:pt x="1007378" y="318330"/>
                  </a:lnTo>
                  <a:lnTo>
                    <a:pt x="1044256" y="351231"/>
                  </a:lnTo>
                  <a:lnTo>
                    <a:pt x="1080544" y="385729"/>
                  </a:lnTo>
                  <a:lnTo>
                    <a:pt x="1116101" y="421759"/>
                  </a:lnTo>
                  <a:lnTo>
                    <a:pt x="1150786" y="459260"/>
                  </a:lnTo>
                  <a:lnTo>
                    <a:pt x="1184460" y="498169"/>
                  </a:lnTo>
                  <a:lnTo>
                    <a:pt x="1216980" y="538423"/>
                  </a:lnTo>
                  <a:lnTo>
                    <a:pt x="1248207" y="579958"/>
                  </a:lnTo>
                  <a:lnTo>
                    <a:pt x="1278000" y="622713"/>
                  </a:lnTo>
                  <a:lnTo>
                    <a:pt x="1306218" y="666624"/>
                  </a:lnTo>
                  <a:lnTo>
                    <a:pt x="1332720" y="711628"/>
                  </a:lnTo>
                  <a:lnTo>
                    <a:pt x="1357366" y="757663"/>
                  </a:lnTo>
                  <a:lnTo>
                    <a:pt x="1380016" y="804665"/>
                  </a:lnTo>
                  <a:lnTo>
                    <a:pt x="1400527" y="852572"/>
                  </a:lnTo>
                  <a:lnTo>
                    <a:pt x="1418760" y="901320"/>
                  </a:lnTo>
                  <a:lnTo>
                    <a:pt x="1434574" y="950848"/>
                  </a:lnTo>
                  <a:lnTo>
                    <a:pt x="1447828" y="1001092"/>
                  </a:lnTo>
                  <a:lnTo>
                    <a:pt x="1458382" y="1051989"/>
                  </a:lnTo>
                  <a:lnTo>
                    <a:pt x="1466094" y="1103477"/>
                  </a:lnTo>
                  <a:lnTo>
                    <a:pt x="1470825" y="1155492"/>
                  </a:lnTo>
                  <a:lnTo>
                    <a:pt x="1472433" y="1207972"/>
                  </a:lnTo>
                  <a:lnTo>
                    <a:pt x="1472433" y="3270637"/>
                  </a:lnTo>
                  <a:lnTo>
                    <a:pt x="1645756" y="3270637"/>
                  </a:lnTo>
                  <a:lnTo>
                    <a:pt x="1688807" y="3277717"/>
                  </a:lnTo>
                  <a:lnTo>
                    <a:pt x="1726195" y="3297427"/>
                  </a:lnTo>
                  <a:lnTo>
                    <a:pt x="1755677" y="3327474"/>
                  </a:lnTo>
                  <a:lnTo>
                    <a:pt x="1775013" y="3365564"/>
                  </a:lnTo>
                  <a:lnTo>
                    <a:pt x="1781959" y="3409404"/>
                  </a:lnTo>
                  <a:lnTo>
                    <a:pt x="1775015" y="3453239"/>
                  </a:lnTo>
                  <a:lnTo>
                    <a:pt x="1755680" y="3491328"/>
                  </a:lnTo>
                  <a:lnTo>
                    <a:pt x="1726197" y="3521377"/>
                  </a:lnTo>
                  <a:lnTo>
                    <a:pt x="1688808" y="3541090"/>
                  </a:lnTo>
                  <a:lnTo>
                    <a:pt x="1645756" y="3548171"/>
                  </a:lnTo>
                  <a:close/>
                </a:path>
              </a:pathLst>
            </a:custGeom>
            <a:solidFill>
              <a:srgbClr val="2437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8" name="Google Shape;218;p4"/>
            <p:cNvSpPr/>
            <p:nvPr/>
          </p:nvSpPr>
          <p:spPr>
            <a:xfrm>
              <a:off x="14128345" y="5171704"/>
              <a:ext cx="1557020" cy="1561465"/>
            </a:xfrm>
            <a:custGeom>
              <a:avLst/>
              <a:gdLst/>
              <a:ahLst/>
              <a:cxnLst/>
              <a:rect l="l" t="t" r="r" b="b"/>
              <a:pathLst>
                <a:path w="1557019" h="1561465" extrusionOk="0">
                  <a:moveTo>
                    <a:pt x="938384" y="1560858"/>
                  </a:moveTo>
                  <a:lnTo>
                    <a:pt x="0" y="622838"/>
                  </a:lnTo>
                  <a:lnTo>
                    <a:pt x="308766" y="314250"/>
                  </a:lnTo>
                  <a:lnTo>
                    <a:pt x="344989" y="280787"/>
                  </a:lnTo>
                  <a:lnTo>
                    <a:pt x="383591" y="250332"/>
                  </a:lnTo>
                  <a:lnTo>
                    <a:pt x="424332" y="222904"/>
                  </a:lnTo>
                  <a:lnTo>
                    <a:pt x="466973" y="198520"/>
                  </a:lnTo>
                  <a:lnTo>
                    <a:pt x="511276" y="177201"/>
                  </a:lnTo>
                  <a:lnTo>
                    <a:pt x="557001" y="158963"/>
                  </a:lnTo>
                  <a:lnTo>
                    <a:pt x="603910" y="143826"/>
                  </a:lnTo>
                  <a:lnTo>
                    <a:pt x="651762" y="131808"/>
                  </a:lnTo>
                  <a:lnTo>
                    <a:pt x="700321" y="122928"/>
                  </a:lnTo>
                  <a:lnTo>
                    <a:pt x="749345" y="117204"/>
                  </a:lnTo>
                  <a:lnTo>
                    <a:pt x="798597" y="114655"/>
                  </a:lnTo>
                  <a:lnTo>
                    <a:pt x="847837" y="115299"/>
                  </a:lnTo>
                  <a:lnTo>
                    <a:pt x="896826" y="119155"/>
                  </a:lnTo>
                  <a:lnTo>
                    <a:pt x="945326" y="126240"/>
                  </a:lnTo>
                  <a:lnTo>
                    <a:pt x="993097" y="136575"/>
                  </a:lnTo>
                  <a:lnTo>
                    <a:pt x="1039900" y="150177"/>
                  </a:lnTo>
                  <a:lnTo>
                    <a:pt x="1113986" y="76082"/>
                  </a:lnTo>
                  <a:lnTo>
                    <a:pt x="1149293" y="46924"/>
                  </a:lnTo>
                  <a:lnTo>
                    <a:pt x="1189200" y="24631"/>
                  </a:lnTo>
                  <a:lnTo>
                    <a:pt x="1232393" y="9309"/>
                  </a:lnTo>
                  <a:lnTo>
                    <a:pt x="1277559" y="1064"/>
                  </a:lnTo>
                  <a:lnTo>
                    <a:pt x="1323383" y="0"/>
                  </a:lnTo>
                  <a:lnTo>
                    <a:pt x="1368550" y="6221"/>
                  </a:lnTo>
                  <a:lnTo>
                    <a:pt x="1411746" y="19835"/>
                  </a:lnTo>
                  <a:lnTo>
                    <a:pt x="1451656" y="40944"/>
                  </a:lnTo>
                  <a:lnTo>
                    <a:pt x="1486967" y="69655"/>
                  </a:lnTo>
                  <a:lnTo>
                    <a:pt x="1520776" y="109969"/>
                  </a:lnTo>
                  <a:lnTo>
                    <a:pt x="1540716" y="148692"/>
                  </a:lnTo>
                  <a:lnTo>
                    <a:pt x="1552625" y="190169"/>
                  </a:lnTo>
                  <a:lnTo>
                    <a:pt x="1556821" y="233299"/>
                  </a:lnTo>
                  <a:lnTo>
                    <a:pt x="1553625" y="276977"/>
                  </a:lnTo>
                  <a:lnTo>
                    <a:pt x="1543356" y="320102"/>
                  </a:lnTo>
                  <a:lnTo>
                    <a:pt x="1526334" y="361569"/>
                  </a:lnTo>
                  <a:lnTo>
                    <a:pt x="1502879" y="400278"/>
                  </a:lnTo>
                  <a:lnTo>
                    <a:pt x="1473310" y="435123"/>
                  </a:lnTo>
                  <a:lnTo>
                    <a:pt x="1417850" y="490491"/>
                  </a:lnTo>
                  <a:lnTo>
                    <a:pt x="1434529" y="534842"/>
                  </a:lnTo>
                  <a:lnTo>
                    <a:pt x="1447566" y="580314"/>
                  </a:lnTo>
                  <a:lnTo>
                    <a:pt x="1457019" y="626693"/>
                  </a:lnTo>
                  <a:lnTo>
                    <a:pt x="1462949" y="673768"/>
                  </a:lnTo>
                  <a:lnTo>
                    <a:pt x="1465419" y="721326"/>
                  </a:lnTo>
                  <a:lnTo>
                    <a:pt x="1464488" y="769154"/>
                  </a:lnTo>
                  <a:lnTo>
                    <a:pt x="1460216" y="817038"/>
                  </a:lnTo>
                  <a:lnTo>
                    <a:pt x="1452666" y="864767"/>
                  </a:lnTo>
                  <a:lnTo>
                    <a:pt x="1441898" y="912127"/>
                  </a:lnTo>
                  <a:lnTo>
                    <a:pt x="1427972" y="958906"/>
                  </a:lnTo>
                  <a:lnTo>
                    <a:pt x="1410949" y="1004890"/>
                  </a:lnTo>
                  <a:lnTo>
                    <a:pt x="1390891" y="1049868"/>
                  </a:lnTo>
                  <a:lnTo>
                    <a:pt x="1367857" y="1093626"/>
                  </a:lnTo>
                  <a:lnTo>
                    <a:pt x="1341909" y="1135951"/>
                  </a:lnTo>
                  <a:lnTo>
                    <a:pt x="1313107" y="1176631"/>
                  </a:lnTo>
                  <a:lnTo>
                    <a:pt x="1281513" y="1215453"/>
                  </a:lnTo>
                  <a:lnTo>
                    <a:pt x="1247186" y="1252204"/>
                  </a:lnTo>
                  <a:lnTo>
                    <a:pt x="938384" y="1560858"/>
                  </a:lnTo>
                  <a:close/>
                </a:path>
              </a:pathLst>
            </a:custGeom>
            <a:solidFill>
              <a:srgbClr val="F1D06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9" name="Google Shape;219;p4"/>
            <p:cNvSpPr/>
            <p:nvPr/>
          </p:nvSpPr>
          <p:spPr>
            <a:xfrm>
              <a:off x="8486098" y="8785690"/>
              <a:ext cx="7573009" cy="0"/>
            </a:xfrm>
            <a:custGeom>
              <a:avLst/>
              <a:gdLst/>
              <a:ahLst/>
              <a:cxnLst/>
              <a:rect l="l" t="t" r="r" b="b"/>
              <a:pathLst>
                <a:path w="7573009" h="120000" extrusionOk="0">
                  <a:moveTo>
                    <a:pt x="0" y="0"/>
                  </a:moveTo>
                  <a:lnTo>
                    <a:pt x="7572412" y="0"/>
                  </a:lnTo>
                </a:path>
              </a:pathLst>
            </a:custGeom>
            <a:noFill/>
            <a:ln w="19025" cap="flat" cmpd="sng">
              <a:solidFill>
                <a:srgbClr val="24376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0" name="Google Shape;220;p4"/>
            <p:cNvSpPr/>
            <p:nvPr/>
          </p:nvSpPr>
          <p:spPr>
            <a:xfrm>
              <a:off x="11132607" y="7094727"/>
              <a:ext cx="3453765" cy="1705610"/>
            </a:xfrm>
            <a:custGeom>
              <a:avLst/>
              <a:gdLst/>
              <a:ahLst/>
              <a:cxnLst/>
              <a:rect l="l" t="t" r="r" b="b"/>
              <a:pathLst>
                <a:path w="3453765" h="1705609" extrusionOk="0">
                  <a:moveTo>
                    <a:pt x="3344911" y="1705009"/>
                  </a:moveTo>
                  <a:lnTo>
                    <a:pt x="391534" y="1705016"/>
                  </a:lnTo>
                  <a:lnTo>
                    <a:pt x="347729" y="1693656"/>
                  </a:lnTo>
                  <a:lnTo>
                    <a:pt x="309633" y="1662802"/>
                  </a:lnTo>
                  <a:lnTo>
                    <a:pt x="280074" y="1617277"/>
                  </a:lnTo>
                  <a:lnTo>
                    <a:pt x="261881" y="1561904"/>
                  </a:lnTo>
                  <a:lnTo>
                    <a:pt x="4351" y="237909"/>
                  </a:lnTo>
                  <a:lnTo>
                    <a:pt x="0" y="189283"/>
                  </a:lnTo>
                  <a:lnTo>
                    <a:pt x="5093" y="141511"/>
                  </a:lnTo>
                  <a:lnTo>
                    <a:pt x="18543" y="97008"/>
                  </a:lnTo>
                  <a:lnTo>
                    <a:pt x="39258" y="58190"/>
                  </a:lnTo>
                  <a:lnTo>
                    <a:pt x="66149" y="27472"/>
                  </a:lnTo>
                  <a:lnTo>
                    <a:pt x="134100" y="0"/>
                  </a:lnTo>
                  <a:lnTo>
                    <a:pt x="2453097" y="0"/>
                  </a:lnTo>
                  <a:lnTo>
                    <a:pt x="2496916" y="11352"/>
                  </a:lnTo>
                  <a:lnTo>
                    <a:pt x="2535021" y="42196"/>
                  </a:lnTo>
                  <a:lnTo>
                    <a:pt x="2564583" y="87711"/>
                  </a:lnTo>
                  <a:lnTo>
                    <a:pt x="2582770" y="143077"/>
                  </a:lnTo>
                  <a:lnTo>
                    <a:pt x="2840432" y="1468217"/>
                  </a:lnTo>
                  <a:lnTo>
                    <a:pt x="3344905" y="1468217"/>
                  </a:lnTo>
                  <a:lnTo>
                    <a:pt x="3387173" y="1478284"/>
                  </a:lnTo>
                  <a:lnTo>
                    <a:pt x="3421704" y="1504924"/>
                  </a:lnTo>
                  <a:lnTo>
                    <a:pt x="3444991" y="1542797"/>
                  </a:lnTo>
                  <a:lnTo>
                    <a:pt x="3453532" y="1586565"/>
                  </a:lnTo>
                  <a:lnTo>
                    <a:pt x="3444991" y="1630361"/>
                  </a:lnTo>
                  <a:lnTo>
                    <a:pt x="3421705" y="1668267"/>
                  </a:lnTo>
                  <a:lnTo>
                    <a:pt x="3387176" y="1694932"/>
                  </a:lnTo>
                  <a:lnTo>
                    <a:pt x="3344911" y="1705009"/>
                  </a:lnTo>
                  <a:close/>
                </a:path>
              </a:pathLst>
            </a:custGeom>
            <a:solidFill>
              <a:srgbClr val="3783F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1" name="Google Shape;221;p4"/>
            <p:cNvSpPr/>
            <p:nvPr/>
          </p:nvSpPr>
          <p:spPr>
            <a:xfrm>
              <a:off x="12336731" y="7616472"/>
              <a:ext cx="436880" cy="436245"/>
            </a:xfrm>
            <a:custGeom>
              <a:avLst/>
              <a:gdLst/>
              <a:ahLst/>
              <a:cxnLst/>
              <a:rect l="l" t="t" r="r" b="b"/>
              <a:pathLst>
                <a:path w="436879" h="436245" extrusionOk="0">
                  <a:moveTo>
                    <a:pt x="218215" y="436034"/>
                  </a:moveTo>
                  <a:lnTo>
                    <a:pt x="168181" y="430275"/>
                  </a:lnTo>
                  <a:lnTo>
                    <a:pt x="122250" y="413871"/>
                  </a:lnTo>
                  <a:lnTo>
                    <a:pt x="81733" y="388131"/>
                  </a:lnTo>
                  <a:lnTo>
                    <a:pt x="47940" y="354364"/>
                  </a:lnTo>
                  <a:lnTo>
                    <a:pt x="22180" y="313880"/>
                  </a:lnTo>
                  <a:lnTo>
                    <a:pt x="5763" y="267988"/>
                  </a:lnTo>
                  <a:lnTo>
                    <a:pt x="0" y="217996"/>
                  </a:lnTo>
                  <a:lnTo>
                    <a:pt x="5763" y="168007"/>
                  </a:lnTo>
                  <a:lnTo>
                    <a:pt x="22180" y="122120"/>
                  </a:lnTo>
                  <a:lnTo>
                    <a:pt x="47940" y="81644"/>
                  </a:lnTo>
                  <a:lnTo>
                    <a:pt x="81733" y="47886"/>
                  </a:lnTo>
                  <a:lnTo>
                    <a:pt x="122250" y="22154"/>
                  </a:lnTo>
                  <a:lnTo>
                    <a:pt x="168181" y="5756"/>
                  </a:lnTo>
                  <a:lnTo>
                    <a:pt x="218215" y="0"/>
                  </a:lnTo>
                  <a:lnTo>
                    <a:pt x="268243" y="5757"/>
                  </a:lnTo>
                  <a:lnTo>
                    <a:pt x="314169" y="22157"/>
                  </a:lnTo>
                  <a:lnTo>
                    <a:pt x="354683" y="47891"/>
                  </a:lnTo>
                  <a:lnTo>
                    <a:pt x="388473" y="81650"/>
                  </a:lnTo>
                  <a:lnTo>
                    <a:pt x="414231" y="122126"/>
                  </a:lnTo>
                  <a:lnTo>
                    <a:pt x="430647" y="168011"/>
                  </a:lnTo>
                  <a:lnTo>
                    <a:pt x="436410" y="217996"/>
                  </a:lnTo>
                  <a:lnTo>
                    <a:pt x="430647" y="267983"/>
                  </a:lnTo>
                  <a:lnTo>
                    <a:pt x="414231" y="313874"/>
                  </a:lnTo>
                  <a:lnTo>
                    <a:pt x="388473" y="354359"/>
                  </a:lnTo>
                  <a:lnTo>
                    <a:pt x="354683" y="388127"/>
                  </a:lnTo>
                  <a:lnTo>
                    <a:pt x="314169" y="413869"/>
                  </a:lnTo>
                  <a:lnTo>
                    <a:pt x="268243" y="430275"/>
                  </a:lnTo>
                  <a:lnTo>
                    <a:pt x="218215" y="436034"/>
                  </a:lnTo>
                  <a:close/>
                </a:path>
              </a:pathLst>
            </a:custGeom>
            <a:solidFill>
              <a:srgbClr val="F4F4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2" name="Google Shape;222;p4"/>
            <p:cNvSpPr/>
            <p:nvPr/>
          </p:nvSpPr>
          <p:spPr>
            <a:xfrm>
              <a:off x="14230504" y="7464605"/>
              <a:ext cx="695960" cy="836294"/>
            </a:xfrm>
            <a:custGeom>
              <a:avLst/>
              <a:gdLst/>
              <a:ahLst/>
              <a:cxnLst/>
              <a:rect l="l" t="t" r="r" b="b"/>
              <a:pathLst>
                <a:path w="695959" h="836295" extrusionOk="0">
                  <a:moveTo>
                    <a:pt x="323165" y="835867"/>
                  </a:moveTo>
                  <a:lnTo>
                    <a:pt x="317042" y="828415"/>
                  </a:lnTo>
                  <a:lnTo>
                    <a:pt x="310709" y="819429"/>
                  </a:lnTo>
                  <a:lnTo>
                    <a:pt x="301970" y="810244"/>
                  </a:lnTo>
                  <a:lnTo>
                    <a:pt x="288630" y="802196"/>
                  </a:lnTo>
                  <a:lnTo>
                    <a:pt x="273286" y="794711"/>
                  </a:lnTo>
                  <a:lnTo>
                    <a:pt x="258800" y="785593"/>
                  </a:lnTo>
                  <a:lnTo>
                    <a:pt x="245133" y="774941"/>
                  </a:lnTo>
                  <a:lnTo>
                    <a:pt x="232244" y="762852"/>
                  </a:lnTo>
                  <a:lnTo>
                    <a:pt x="233840" y="776713"/>
                  </a:lnTo>
                  <a:lnTo>
                    <a:pt x="234367" y="783572"/>
                  </a:lnTo>
                  <a:lnTo>
                    <a:pt x="214438" y="778498"/>
                  </a:lnTo>
                  <a:lnTo>
                    <a:pt x="195427" y="770800"/>
                  </a:lnTo>
                  <a:lnTo>
                    <a:pt x="160651" y="748720"/>
                  </a:lnTo>
                  <a:lnTo>
                    <a:pt x="125455" y="713467"/>
                  </a:lnTo>
                  <a:lnTo>
                    <a:pt x="90384" y="657770"/>
                  </a:lnTo>
                  <a:lnTo>
                    <a:pt x="64050" y="597125"/>
                  </a:lnTo>
                  <a:lnTo>
                    <a:pt x="42150" y="532205"/>
                  </a:lnTo>
                  <a:lnTo>
                    <a:pt x="21454" y="460837"/>
                  </a:lnTo>
                  <a:lnTo>
                    <a:pt x="6043" y="403211"/>
                  </a:lnTo>
                  <a:lnTo>
                    <a:pt x="0" y="379516"/>
                  </a:lnTo>
                  <a:lnTo>
                    <a:pt x="30870" y="403660"/>
                  </a:lnTo>
                  <a:lnTo>
                    <a:pt x="60063" y="429675"/>
                  </a:lnTo>
                  <a:lnTo>
                    <a:pt x="87444" y="457447"/>
                  </a:lnTo>
                  <a:lnTo>
                    <a:pt x="112874" y="486866"/>
                  </a:lnTo>
                  <a:lnTo>
                    <a:pt x="128497" y="506940"/>
                  </a:lnTo>
                  <a:lnTo>
                    <a:pt x="126954" y="497108"/>
                  </a:lnTo>
                  <a:lnTo>
                    <a:pt x="117212" y="415648"/>
                  </a:lnTo>
                  <a:lnTo>
                    <a:pt x="113426" y="363055"/>
                  </a:lnTo>
                  <a:lnTo>
                    <a:pt x="111294" y="309938"/>
                  </a:lnTo>
                  <a:lnTo>
                    <a:pt x="110662" y="256833"/>
                  </a:lnTo>
                  <a:lnTo>
                    <a:pt x="111376" y="204271"/>
                  </a:lnTo>
                  <a:lnTo>
                    <a:pt x="113281" y="152787"/>
                  </a:lnTo>
                  <a:lnTo>
                    <a:pt x="142462" y="205179"/>
                  </a:lnTo>
                  <a:lnTo>
                    <a:pt x="169284" y="254054"/>
                  </a:lnTo>
                  <a:lnTo>
                    <a:pt x="193572" y="300559"/>
                  </a:lnTo>
                  <a:lnTo>
                    <a:pt x="215147" y="345843"/>
                  </a:lnTo>
                  <a:lnTo>
                    <a:pt x="233833" y="391055"/>
                  </a:lnTo>
                  <a:lnTo>
                    <a:pt x="249455" y="437342"/>
                  </a:lnTo>
                  <a:lnTo>
                    <a:pt x="259769" y="477089"/>
                  </a:lnTo>
                  <a:lnTo>
                    <a:pt x="260315" y="458372"/>
                  </a:lnTo>
                  <a:lnTo>
                    <a:pt x="263735" y="402090"/>
                  </a:lnTo>
                  <a:lnTo>
                    <a:pt x="268751" y="351409"/>
                  </a:lnTo>
                  <a:lnTo>
                    <a:pt x="275521" y="300729"/>
                  </a:lnTo>
                  <a:lnTo>
                    <a:pt x="283853" y="250108"/>
                  </a:lnTo>
                  <a:lnTo>
                    <a:pt x="293554" y="199606"/>
                  </a:lnTo>
                  <a:lnTo>
                    <a:pt x="304434" y="149285"/>
                  </a:lnTo>
                  <a:lnTo>
                    <a:pt x="316299" y="99203"/>
                  </a:lnTo>
                  <a:lnTo>
                    <a:pt x="328959" y="49422"/>
                  </a:lnTo>
                  <a:lnTo>
                    <a:pt x="342222" y="0"/>
                  </a:lnTo>
                  <a:lnTo>
                    <a:pt x="357674" y="45199"/>
                  </a:lnTo>
                  <a:lnTo>
                    <a:pt x="371218" y="90993"/>
                  </a:lnTo>
                  <a:lnTo>
                    <a:pt x="382946" y="137326"/>
                  </a:lnTo>
                  <a:lnTo>
                    <a:pt x="392953" y="184141"/>
                  </a:lnTo>
                  <a:lnTo>
                    <a:pt x="401329" y="231385"/>
                  </a:lnTo>
                  <a:lnTo>
                    <a:pt x="408169" y="279000"/>
                  </a:lnTo>
                  <a:lnTo>
                    <a:pt x="413564" y="326932"/>
                  </a:lnTo>
                  <a:lnTo>
                    <a:pt x="417609" y="375124"/>
                  </a:lnTo>
                  <a:lnTo>
                    <a:pt x="420395" y="423522"/>
                  </a:lnTo>
                  <a:lnTo>
                    <a:pt x="422016" y="472069"/>
                  </a:lnTo>
                  <a:lnTo>
                    <a:pt x="422654" y="514245"/>
                  </a:lnTo>
                  <a:lnTo>
                    <a:pt x="422684" y="528327"/>
                  </a:lnTo>
                  <a:lnTo>
                    <a:pt x="425046" y="509716"/>
                  </a:lnTo>
                  <a:lnTo>
                    <a:pt x="431556" y="469374"/>
                  </a:lnTo>
                  <a:lnTo>
                    <a:pt x="441156" y="420957"/>
                  </a:lnTo>
                  <a:lnTo>
                    <a:pt x="462234" y="341254"/>
                  </a:lnTo>
                  <a:lnTo>
                    <a:pt x="482942" y="289914"/>
                  </a:lnTo>
                  <a:lnTo>
                    <a:pt x="508135" y="239760"/>
                  </a:lnTo>
                  <a:lnTo>
                    <a:pt x="536395" y="192257"/>
                  </a:lnTo>
                  <a:lnTo>
                    <a:pt x="566301" y="148870"/>
                  </a:lnTo>
                  <a:lnTo>
                    <a:pt x="596435" y="111061"/>
                  </a:lnTo>
                  <a:lnTo>
                    <a:pt x="602676" y="223184"/>
                  </a:lnTo>
                  <a:lnTo>
                    <a:pt x="604791" y="277143"/>
                  </a:lnTo>
                  <a:lnTo>
                    <a:pt x="605063" y="330465"/>
                  </a:lnTo>
                  <a:lnTo>
                    <a:pt x="602616" y="383720"/>
                  </a:lnTo>
                  <a:lnTo>
                    <a:pt x="596568" y="437481"/>
                  </a:lnTo>
                  <a:lnTo>
                    <a:pt x="594469" y="450899"/>
                  </a:lnTo>
                  <a:lnTo>
                    <a:pt x="593311" y="457666"/>
                  </a:lnTo>
                  <a:lnTo>
                    <a:pt x="592065" y="464420"/>
                  </a:lnTo>
                  <a:lnTo>
                    <a:pt x="596964" y="459678"/>
                  </a:lnTo>
                  <a:lnTo>
                    <a:pt x="638628" y="423009"/>
                  </a:lnTo>
                  <a:lnTo>
                    <a:pt x="682902" y="391958"/>
                  </a:lnTo>
                  <a:lnTo>
                    <a:pt x="689731" y="389155"/>
                  </a:lnTo>
                  <a:lnTo>
                    <a:pt x="695737" y="435735"/>
                  </a:lnTo>
                  <a:lnTo>
                    <a:pt x="692186" y="487234"/>
                  </a:lnTo>
                  <a:lnTo>
                    <a:pt x="681084" y="540428"/>
                  </a:lnTo>
                  <a:lnTo>
                    <a:pt x="664434" y="592093"/>
                  </a:lnTo>
                  <a:lnTo>
                    <a:pt x="644240" y="639004"/>
                  </a:lnTo>
                  <a:lnTo>
                    <a:pt x="622508" y="677938"/>
                  </a:lnTo>
                  <a:lnTo>
                    <a:pt x="593591" y="715690"/>
                  </a:lnTo>
                  <a:lnTo>
                    <a:pt x="559914" y="748586"/>
                  </a:lnTo>
                  <a:lnTo>
                    <a:pt x="502214" y="791268"/>
                  </a:lnTo>
                  <a:lnTo>
                    <a:pt x="439357" y="828610"/>
                  </a:lnTo>
                  <a:lnTo>
                    <a:pt x="438557" y="810835"/>
                  </a:lnTo>
                  <a:lnTo>
                    <a:pt x="438514" y="793371"/>
                  </a:lnTo>
                  <a:lnTo>
                    <a:pt x="439191" y="776226"/>
                  </a:lnTo>
                  <a:lnTo>
                    <a:pt x="440552" y="759412"/>
                  </a:lnTo>
                  <a:lnTo>
                    <a:pt x="414022" y="782535"/>
                  </a:lnTo>
                  <a:lnTo>
                    <a:pt x="385630" y="803183"/>
                  </a:lnTo>
                  <a:lnTo>
                    <a:pt x="355352" y="821059"/>
                  </a:lnTo>
                  <a:lnTo>
                    <a:pt x="323165" y="835867"/>
                  </a:lnTo>
                  <a:close/>
                </a:path>
              </a:pathLst>
            </a:custGeom>
            <a:solidFill>
              <a:srgbClr val="F9A1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3" name="Google Shape;223;p4"/>
            <p:cNvSpPr/>
            <p:nvPr/>
          </p:nvSpPr>
          <p:spPr>
            <a:xfrm>
              <a:off x="14260143" y="7901940"/>
              <a:ext cx="639445" cy="896619"/>
            </a:xfrm>
            <a:custGeom>
              <a:avLst/>
              <a:gdLst/>
              <a:ahLst/>
              <a:cxnLst/>
              <a:rect l="l" t="t" r="r" b="b"/>
              <a:pathLst>
                <a:path w="639444" h="896620" extrusionOk="0">
                  <a:moveTo>
                    <a:pt x="466486" y="896167"/>
                  </a:moveTo>
                  <a:lnTo>
                    <a:pt x="172571" y="896167"/>
                  </a:lnTo>
                  <a:lnTo>
                    <a:pt x="154387" y="891971"/>
                  </a:lnTo>
                  <a:lnTo>
                    <a:pt x="139539" y="880807"/>
                  </a:lnTo>
                  <a:lnTo>
                    <a:pt x="129529" y="864818"/>
                  </a:lnTo>
                  <a:lnTo>
                    <a:pt x="125859" y="846143"/>
                  </a:lnTo>
                  <a:lnTo>
                    <a:pt x="129528" y="827440"/>
                  </a:lnTo>
                  <a:lnTo>
                    <a:pt x="139537" y="811399"/>
                  </a:lnTo>
                  <a:lnTo>
                    <a:pt x="154385" y="800187"/>
                  </a:lnTo>
                  <a:lnTo>
                    <a:pt x="172571" y="795968"/>
                  </a:lnTo>
                  <a:lnTo>
                    <a:pt x="189247" y="795968"/>
                  </a:lnTo>
                  <a:lnTo>
                    <a:pt x="168159" y="787395"/>
                  </a:lnTo>
                  <a:lnTo>
                    <a:pt x="128614" y="762059"/>
                  </a:lnTo>
                  <a:lnTo>
                    <a:pt x="75875" y="709814"/>
                  </a:lnTo>
                  <a:lnTo>
                    <a:pt x="47965" y="667650"/>
                  </a:lnTo>
                  <a:lnTo>
                    <a:pt x="27364" y="621520"/>
                  </a:lnTo>
                  <a:lnTo>
                    <a:pt x="14664" y="572637"/>
                  </a:lnTo>
                  <a:lnTo>
                    <a:pt x="10455" y="522214"/>
                  </a:lnTo>
                  <a:lnTo>
                    <a:pt x="6812" y="465690"/>
                  </a:lnTo>
                  <a:lnTo>
                    <a:pt x="4037" y="411594"/>
                  </a:lnTo>
                  <a:lnTo>
                    <a:pt x="1857" y="359054"/>
                  </a:lnTo>
                  <a:lnTo>
                    <a:pt x="0" y="307198"/>
                  </a:lnTo>
                  <a:lnTo>
                    <a:pt x="34095" y="308977"/>
                  </a:lnTo>
                  <a:lnTo>
                    <a:pt x="67196" y="310195"/>
                  </a:lnTo>
                  <a:lnTo>
                    <a:pt x="99451" y="310917"/>
                  </a:lnTo>
                  <a:lnTo>
                    <a:pt x="131012" y="311209"/>
                  </a:lnTo>
                  <a:lnTo>
                    <a:pt x="163902" y="311224"/>
                  </a:lnTo>
                  <a:lnTo>
                    <a:pt x="174822" y="311158"/>
                  </a:lnTo>
                  <a:lnTo>
                    <a:pt x="153943" y="281662"/>
                  </a:lnTo>
                  <a:lnTo>
                    <a:pt x="137107" y="251643"/>
                  </a:lnTo>
                  <a:lnTo>
                    <a:pt x="114077" y="195011"/>
                  </a:lnTo>
                  <a:lnTo>
                    <a:pt x="98692" y="136927"/>
                  </a:lnTo>
                  <a:lnTo>
                    <a:pt x="84588" y="57215"/>
                  </a:lnTo>
                  <a:lnTo>
                    <a:pt x="83241" y="49512"/>
                  </a:lnTo>
                  <a:lnTo>
                    <a:pt x="107000" y="110110"/>
                  </a:lnTo>
                  <a:lnTo>
                    <a:pt x="116430" y="152983"/>
                  </a:lnTo>
                  <a:lnTo>
                    <a:pt x="126653" y="190943"/>
                  </a:lnTo>
                  <a:lnTo>
                    <a:pt x="151165" y="249990"/>
                  </a:lnTo>
                  <a:lnTo>
                    <a:pt x="192155" y="311118"/>
                  </a:lnTo>
                  <a:lnTo>
                    <a:pt x="240196" y="310593"/>
                  </a:lnTo>
                  <a:lnTo>
                    <a:pt x="230437" y="280400"/>
                  </a:lnTo>
                  <a:lnTo>
                    <a:pt x="224052" y="249541"/>
                  </a:lnTo>
                  <a:lnTo>
                    <a:pt x="220247" y="219033"/>
                  </a:lnTo>
                  <a:lnTo>
                    <a:pt x="218228" y="189890"/>
                  </a:lnTo>
                  <a:lnTo>
                    <a:pt x="216976" y="147764"/>
                  </a:lnTo>
                  <a:lnTo>
                    <a:pt x="216939" y="107309"/>
                  </a:lnTo>
                  <a:lnTo>
                    <a:pt x="217747" y="66979"/>
                  </a:lnTo>
                  <a:lnTo>
                    <a:pt x="219821" y="0"/>
                  </a:lnTo>
                  <a:lnTo>
                    <a:pt x="222622" y="9761"/>
                  </a:lnTo>
                  <a:lnTo>
                    <a:pt x="225276" y="19630"/>
                  </a:lnTo>
                  <a:lnTo>
                    <a:pt x="227781" y="29620"/>
                  </a:lnTo>
                  <a:lnTo>
                    <a:pt x="230135" y="39743"/>
                  </a:lnTo>
                  <a:lnTo>
                    <a:pt x="230194" y="44516"/>
                  </a:lnTo>
                  <a:lnTo>
                    <a:pt x="230004" y="83640"/>
                  </a:lnTo>
                  <a:lnTo>
                    <a:pt x="230211" y="138188"/>
                  </a:lnTo>
                  <a:lnTo>
                    <a:pt x="231459" y="189234"/>
                  </a:lnTo>
                  <a:lnTo>
                    <a:pt x="237464" y="249496"/>
                  </a:lnTo>
                  <a:lnTo>
                    <a:pt x="254482" y="310452"/>
                  </a:lnTo>
                  <a:lnTo>
                    <a:pt x="287354" y="310158"/>
                  </a:lnTo>
                  <a:lnTo>
                    <a:pt x="320522" y="310060"/>
                  </a:lnTo>
                  <a:lnTo>
                    <a:pt x="344820" y="310142"/>
                  </a:lnTo>
                  <a:lnTo>
                    <a:pt x="368822" y="310318"/>
                  </a:lnTo>
                  <a:lnTo>
                    <a:pt x="369616" y="306883"/>
                  </a:lnTo>
                  <a:lnTo>
                    <a:pt x="370145" y="303317"/>
                  </a:lnTo>
                  <a:lnTo>
                    <a:pt x="370805" y="299626"/>
                  </a:lnTo>
                  <a:lnTo>
                    <a:pt x="380532" y="228809"/>
                  </a:lnTo>
                  <a:lnTo>
                    <a:pt x="387480" y="161335"/>
                  </a:lnTo>
                  <a:lnTo>
                    <a:pt x="391648" y="110847"/>
                  </a:lnTo>
                  <a:lnTo>
                    <a:pt x="393037" y="90987"/>
                  </a:lnTo>
                  <a:lnTo>
                    <a:pt x="395532" y="71643"/>
                  </a:lnTo>
                  <a:lnTo>
                    <a:pt x="403387" y="24027"/>
                  </a:lnTo>
                  <a:lnTo>
                    <a:pt x="406134" y="9779"/>
                  </a:lnTo>
                  <a:lnTo>
                    <a:pt x="404975" y="60997"/>
                  </a:lnTo>
                  <a:lnTo>
                    <a:pt x="403165" y="110092"/>
                  </a:lnTo>
                  <a:lnTo>
                    <a:pt x="400429" y="157888"/>
                  </a:lnTo>
                  <a:lnTo>
                    <a:pt x="396490" y="205210"/>
                  </a:lnTo>
                  <a:lnTo>
                    <a:pt x="391073" y="252885"/>
                  </a:lnTo>
                  <a:lnTo>
                    <a:pt x="383904" y="301736"/>
                  </a:lnTo>
                  <a:lnTo>
                    <a:pt x="382314" y="310457"/>
                  </a:lnTo>
                  <a:lnTo>
                    <a:pt x="435781" y="310980"/>
                  </a:lnTo>
                  <a:lnTo>
                    <a:pt x="468366" y="273900"/>
                  </a:lnTo>
                  <a:lnTo>
                    <a:pt x="487193" y="240156"/>
                  </a:lnTo>
                  <a:lnTo>
                    <a:pt x="503115" y="202326"/>
                  </a:lnTo>
                  <a:lnTo>
                    <a:pt x="520923" y="153507"/>
                  </a:lnTo>
                  <a:lnTo>
                    <a:pt x="543188" y="86081"/>
                  </a:lnTo>
                  <a:lnTo>
                    <a:pt x="552598" y="56606"/>
                  </a:lnTo>
                  <a:lnTo>
                    <a:pt x="556836" y="43496"/>
                  </a:lnTo>
                  <a:lnTo>
                    <a:pt x="559913" y="34289"/>
                  </a:lnTo>
                  <a:lnTo>
                    <a:pt x="562423" y="27075"/>
                  </a:lnTo>
                  <a:lnTo>
                    <a:pt x="573887" y="16127"/>
                  </a:lnTo>
                  <a:lnTo>
                    <a:pt x="576856" y="13342"/>
                  </a:lnTo>
                  <a:lnTo>
                    <a:pt x="565885" y="58524"/>
                  </a:lnTo>
                  <a:lnTo>
                    <a:pt x="552521" y="103291"/>
                  </a:lnTo>
                  <a:lnTo>
                    <a:pt x="537791" y="146693"/>
                  </a:lnTo>
                  <a:lnTo>
                    <a:pt x="522724" y="187783"/>
                  </a:lnTo>
                  <a:lnTo>
                    <a:pt x="507590" y="226721"/>
                  </a:lnTo>
                  <a:lnTo>
                    <a:pt x="489370" y="264760"/>
                  </a:lnTo>
                  <a:lnTo>
                    <a:pt x="464214" y="301036"/>
                  </a:lnTo>
                  <a:lnTo>
                    <a:pt x="454969" y="311126"/>
                  </a:lnTo>
                  <a:lnTo>
                    <a:pt x="473563" y="311274"/>
                  </a:lnTo>
                  <a:lnTo>
                    <a:pt x="492271" y="311336"/>
                  </a:lnTo>
                  <a:lnTo>
                    <a:pt x="511153" y="311325"/>
                  </a:lnTo>
                  <a:lnTo>
                    <a:pt x="530269" y="311252"/>
                  </a:lnTo>
                  <a:lnTo>
                    <a:pt x="556594" y="310838"/>
                  </a:lnTo>
                  <a:lnTo>
                    <a:pt x="583425" y="310141"/>
                  </a:lnTo>
                  <a:lnTo>
                    <a:pt x="610874" y="309074"/>
                  </a:lnTo>
                  <a:lnTo>
                    <a:pt x="639052" y="307550"/>
                  </a:lnTo>
                  <a:lnTo>
                    <a:pt x="637198" y="359461"/>
                  </a:lnTo>
                  <a:lnTo>
                    <a:pt x="635018" y="412121"/>
                  </a:lnTo>
                  <a:lnTo>
                    <a:pt x="632241" y="466338"/>
                  </a:lnTo>
                  <a:lnTo>
                    <a:pt x="628596" y="522916"/>
                  </a:lnTo>
                  <a:lnTo>
                    <a:pt x="624394" y="573266"/>
                  </a:lnTo>
                  <a:lnTo>
                    <a:pt x="611698" y="621975"/>
                  </a:lnTo>
                  <a:lnTo>
                    <a:pt x="591099" y="667897"/>
                  </a:lnTo>
                  <a:lnTo>
                    <a:pt x="563186" y="709887"/>
                  </a:lnTo>
                  <a:lnTo>
                    <a:pt x="528551" y="746799"/>
                  </a:lnTo>
                  <a:lnTo>
                    <a:pt x="491168" y="775840"/>
                  </a:lnTo>
                  <a:lnTo>
                    <a:pt x="449816" y="795968"/>
                  </a:lnTo>
                  <a:lnTo>
                    <a:pt x="466486" y="795968"/>
                  </a:lnTo>
                  <a:lnTo>
                    <a:pt x="484671" y="800187"/>
                  </a:lnTo>
                  <a:lnTo>
                    <a:pt x="499521" y="811398"/>
                  </a:lnTo>
                  <a:lnTo>
                    <a:pt x="509533" y="827438"/>
                  </a:lnTo>
                  <a:lnTo>
                    <a:pt x="513204" y="846143"/>
                  </a:lnTo>
                  <a:lnTo>
                    <a:pt x="509533" y="864815"/>
                  </a:lnTo>
                  <a:lnTo>
                    <a:pt x="499523" y="880805"/>
                  </a:lnTo>
                  <a:lnTo>
                    <a:pt x="484673" y="891970"/>
                  </a:lnTo>
                  <a:lnTo>
                    <a:pt x="466486" y="896167"/>
                  </a:lnTo>
                  <a:close/>
                </a:path>
              </a:pathLst>
            </a:custGeom>
            <a:solidFill>
              <a:srgbClr val="24376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23"/>
          <p:cNvSpPr/>
          <p:nvPr/>
        </p:nvSpPr>
        <p:spPr>
          <a:xfrm>
            <a:off x="0" y="1"/>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1" name="Google Shape;551;p23"/>
          <p:cNvSpPr/>
          <p:nvPr/>
        </p:nvSpPr>
        <p:spPr>
          <a:xfrm>
            <a:off x="4700275" y="2332794"/>
            <a:ext cx="4065904" cy="6772275"/>
          </a:xfrm>
          <a:custGeom>
            <a:avLst/>
            <a:gdLst/>
            <a:ahLst/>
            <a:cxnLst/>
            <a:rect l="l" t="t" r="r" b="b"/>
            <a:pathLst>
              <a:path w="4065904" h="6772275" extrusionOk="0">
                <a:moveTo>
                  <a:pt x="4065337" y="6772274"/>
                </a:moveTo>
                <a:lnTo>
                  <a:pt x="0" y="6772274"/>
                </a:lnTo>
                <a:lnTo>
                  <a:pt x="0" y="0"/>
                </a:lnTo>
                <a:lnTo>
                  <a:pt x="4065337" y="0"/>
                </a:lnTo>
                <a:lnTo>
                  <a:pt x="4065337" y="220609"/>
                </a:lnTo>
                <a:lnTo>
                  <a:pt x="299622" y="220609"/>
                </a:lnTo>
                <a:lnTo>
                  <a:pt x="262567" y="228549"/>
                </a:lnTo>
                <a:lnTo>
                  <a:pt x="232301" y="250200"/>
                </a:lnTo>
                <a:lnTo>
                  <a:pt x="211890" y="282307"/>
                </a:lnTo>
                <a:lnTo>
                  <a:pt x="204405" y="321616"/>
                </a:lnTo>
                <a:lnTo>
                  <a:pt x="211890" y="360938"/>
                </a:lnTo>
                <a:lnTo>
                  <a:pt x="232300" y="393045"/>
                </a:lnTo>
                <a:lnTo>
                  <a:pt x="262567" y="414690"/>
                </a:lnTo>
                <a:lnTo>
                  <a:pt x="299622" y="422626"/>
                </a:lnTo>
                <a:lnTo>
                  <a:pt x="4065337" y="422626"/>
                </a:lnTo>
                <a:lnTo>
                  <a:pt x="4065337" y="6772274"/>
                </a:lnTo>
                <a:close/>
              </a:path>
              <a:path w="4065904" h="6772275" extrusionOk="0">
                <a:moveTo>
                  <a:pt x="734592" y="422626"/>
                </a:moveTo>
                <a:lnTo>
                  <a:pt x="299622" y="422626"/>
                </a:lnTo>
                <a:lnTo>
                  <a:pt x="336669" y="414690"/>
                </a:lnTo>
                <a:lnTo>
                  <a:pt x="366932" y="393045"/>
                </a:lnTo>
                <a:lnTo>
                  <a:pt x="387341" y="360938"/>
                </a:lnTo>
                <a:lnTo>
                  <a:pt x="394826" y="321616"/>
                </a:lnTo>
                <a:lnTo>
                  <a:pt x="387341" y="282307"/>
                </a:lnTo>
                <a:lnTo>
                  <a:pt x="366932" y="250200"/>
                </a:lnTo>
                <a:lnTo>
                  <a:pt x="336669" y="228549"/>
                </a:lnTo>
                <a:lnTo>
                  <a:pt x="299622" y="220609"/>
                </a:lnTo>
                <a:lnTo>
                  <a:pt x="734592" y="220609"/>
                </a:lnTo>
                <a:lnTo>
                  <a:pt x="697539" y="228549"/>
                </a:lnTo>
                <a:lnTo>
                  <a:pt x="667277" y="250200"/>
                </a:lnTo>
                <a:lnTo>
                  <a:pt x="646871" y="282307"/>
                </a:lnTo>
                <a:lnTo>
                  <a:pt x="639387" y="321616"/>
                </a:lnTo>
                <a:lnTo>
                  <a:pt x="646871" y="360938"/>
                </a:lnTo>
                <a:lnTo>
                  <a:pt x="667277" y="393045"/>
                </a:lnTo>
                <a:lnTo>
                  <a:pt x="697539" y="414690"/>
                </a:lnTo>
                <a:lnTo>
                  <a:pt x="734592" y="422626"/>
                </a:lnTo>
                <a:close/>
              </a:path>
              <a:path w="4065904" h="6772275" extrusionOk="0">
                <a:moveTo>
                  <a:pt x="1169590" y="422626"/>
                </a:moveTo>
                <a:lnTo>
                  <a:pt x="734592" y="422626"/>
                </a:lnTo>
                <a:lnTo>
                  <a:pt x="771655" y="414690"/>
                </a:lnTo>
                <a:lnTo>
                  <a:pt x="801911" y="393045"/>
                </a:lnTo>
                <a:lnTo>
                  <a:pt x="822304" y="360938"/>
                </a:lnTo>
                <a:lnTo>
                  <a:pt x="829780" y="321616"/>
                </a:lnTo>
                <a:lnTo>
                  <a:pt x="822304" y="282307"/>
                </a:lnTo>
                <a:lnTo>
                  <a:pt x="801911" y="250200"/>
                </a:lnTo>
                <a:lnTo>
                  <a:pt x="771655" y="228549"/>
                </a:lnTo>
                <a:lnTo>
                  <a:pt x="734592" y="220609"/>
                </a:lnTo>
                <a:lnTo>
                  <a:pt x="1169590" y="220609"/>
                </a:lnTo>
                <a:lnTo>
                  <a:pt x="1132525" y="228549"/>
                </a:lnTo>
                <a:lnTo>
                  <a:pt x="1102265" y="250200"/>
                </a:lnTo>
                <a:lnTo>
                  <a:pt x="1081867" y="282307"/>
                </a:lnTo>
                <a:lnTo>
                  <a:pt x="1074389" y="321616"/>
                </a:lnTo>
                <a:lnTo>
                  <a:pt x="1081867" y="360938"/>
                </a:lnTo>
                <a:lnTo>
                  <a:pt x="1102265" y="393045"/>
                </a:lnTo>
                <a:lnTo>
                  <a:pt x="1132525" y="414690"/>
                </a:lnTo>
                <a:lnTo>
                  <a:pt x="1169590" y="422626"/>
                </a:lnTo>
                <a:close/>
              </a:path>
              <a:path w="4065904" h="6772275" extrusionOk="0">
                <a:moveTo>
                  <a:pt x="1604576" y="422626"/>
                </a:moveTo>
                <a:lnTo>
                  <a:pt x="1169590" y="422626"/>
                </a:lnTo>
                <a:lnTo>
                  <a:pt x="1206632" y="414690"/>
                </a:lnTo>
                <a:lnTo>
                  <a:pt x="1236884" y="393045"/>
                </a:lnTo>
                <a:lnTo>
                  <a:pt x="1257282" y="360938"/>
                </a:lnTo>
                <a:lnTo>
                  <a:pt x="1264763" y="321616"/>
                </a:lnTo>
                <a:lnTo>
                  <a:pt x="1257282" y="282307"/>
                </a:lnTo>
                <a:lnTo>
                  <a:pt x="1236884" y="250200"/>
                </a:lnTo>
                <a:lnTo>
                  <a:pt x="1206632" y="228549"/>
                </a:lnTo>
                <a:lnTo>
                  <a:pt x="1169590" y="220609"/>
                </a:lnTo>
                <a:lnTo>
                  <a:pt x="1604576" y="220609"/>
                </a:lnTo>
                <a:lnTo>
                  <a:pt x="1567506" y="228549"/>
                </a:lnTo>
                <a:lnTo>
                  <a:pt x="1537240" y="250200"/>
                </a:lnTo>
                <a:lnTo>
                  <a:pt x="1516837" y="282307"/>
                </a:lnTo>
                <a:lnTo>
                  <a:pt x="1509356" y="321616"/>
                </a:lnTo>
                <a:lnTo>
                  <a:pt x="1516837" y="360938"/>
                </a:lnTo>
                <a:lnTo>
                  <a:pt x="1537240" y="393045"/>
                </a:lnTo>
                <a:lnTo>
                  <a:pt x="1567506" y="414690"/>
                </a:lnTo>
                <a:lnTo>
                  <a:pt x="1604576" y="422626"/>
                </a:lnTo>
                <a:close/>
              </a:path>
              <a:path w="4065904" h="6772275" extrusionOk="0">
                <a:moveTo>
                  <a:pt x="2039527" y="422626"/>
                </a:moveTo>
                <a:lnTo>
                  <a:pt x="1604576" y="422626"/>
                </a:lnTo>
                <a:lnTo>
                  <a:pt x="1641628" y="414690"/>
                </a:lnTo>
                <a:lnTo>
                  <a:pt x="1671889" y="393045"/>
                </a:lnTo>
                <a:lnTo>
                  <a:pt x="1692294" y="360938"/>
                </a:lnTo>
                <a:lnTo>
                  <a:pt x="1699777" y="321616"/>
                </a:lnTo>
                <a:lnTo>
                  <a:pt x="1692294" y="282307"/>
                </a:lnTo>
                <a:lnTo>
                  <a:pt x="1671889" y="250200"/>
                </a:lnTo>
                <a:lnTo>
                  <a:pt x="1641628" y="228549"/>
                </a:lnTo>
                <a:lnTo>
                  <a:pt x="1604576" y="220609"/>
                </a:lnTo>
                <a:lnTo>
                  <a:pt x="2039527" y="220609"/>
                </a:lnTo>
                <a:lnTo>
                  <a:pt x="2002491" y="228549"/>
                </a:lnTo>
                <a:lnTo>
                  <a:pt x="1972233" y="250200"/>
                </a:lnTo>
                <a:lnTo>
                  <a:pt x="1951826" y="282307"/>
                </a:lnTo>
                <a:lnTo>
                  <a:pt x="1944341" y="321616"/>
                </a:lnTo>
                <a:lnTo>
                  <a:pt x="1951826" y="360938"/>
                </a:lnTo>
                <a:lnTo>
                  <a:pt x="1972233" y="393045"/>
                </a:lnTo>
                <a:lnTo>
                  <a:pt x="2002491" y="414690"/>
                </a:lnTo>
                <a:lnTo>
                  <a:pt x="2039527" y="422626"/>
                </a:lnTo>
                <a:close/>
              </a:path>
              <a:path w="4065904" h="6772275" extrusionOk="0">
                <a:moveTo>
                  <a:pt x="2474512" y="422626"/>
                </a:moveTo>
                <a:lnTo>
                  <a:pt x="2039527" y="422626"/>
                </a:lnTo>
                <a:lnTo>
                  <a:pt x="2076602" y="414690"/>
                </a:lnTo>
                <a:lnTo>
                  <a:pt x="2106868" y="393045"/>
                </a:lnTo>
                <a:lnTo>
                  <a:pt x="2127268" y="360938"/>
                </a:lnTo>
                <a:lnTo>
                  <a:pt x="2134747" y="321616"/>
                </a:lnTo>
                <a:lnTo>
                  <a:pt x="2127268" y="282307"/>
                </a:lnTo>
                <a:lnTo>
                  <a:pt x="2106868" y="250200"/>
                </a:lnTo>
                <a:lnTo>
                  <a:pt x="2076602" y="228549"/>
                </a:lnTo>
                <a:lnTo>
                  <a:pt x="2039527" y="220609"/>
                </a:lnTo>
                <a:lnTo>
                  <a:pt x="2474512" y="220609"/>
                </a:lnTo>
                <a:lnTo>
                  <a:pt x="2437468" y="228549"/>
                </a:lnTo>
                <a:lnTo>
                  <a:pt x="2407210" y="250200"/>
                </a:lnTo>
                <a:lnTo>
                  <a:pt x="2386807" y="282307"/>
                </a:lnTo>
                <a:lnTo>
                  <a:pt x="2379324" y="321616"/>
                </a:lnTo>
                <a:lnTo>
                  <a:pt x="2386807" y="360938"/>
                </a:lnTo>
                <a:lnTo>
                  <a:pt x="2407210" y="393045"/>
                </a:lnTo>
                <a:lnTo>
                  <a:pt x="2437468" y="414690"/>
                </a:lnTo>
                <a:lnTo>
                  <a:pt x="2474512" y="422626"/>
                </a:lnTo>
                <a:close/>
              </a:path>
              <a:path w="4065904" h="6772275" extrusionOk="0">
                <a:moveTo>
                  <a:pt x="2909527" y="422626"/>
                </a:moveTo>
                <a:lnTo>
                  <a:pt x="2474512" y="422626"/>
                </a:lnTo>
                <a:lnTo>
                  <a:pt x="2511580" y="414690"/>
                </a:lnTo>
                <a:lnTo>
                  <a:pt x="2541846" y="393045"/>
                </a:lnTo>
                <a:lnTo>
                  <a:pt x="2562249" y="360938"/>
                </a:lnTo>
                <a:lnTo>
                  <a:pt x="2569729" y="321616"/>
                </a:lnTo>
                <a:lnTo>
                  <a:pt x="2562249" y="282307"/>
                </a:lnTo>
                <a:lnTo>
                  <a:pt x="2541846" y="250200"/>
                </a:lnTo>
                <a:lnTo>
                  <a:pt x="2511580" y="228549"/>
                </a:lnTo>
                <a:lnTo>
                  <a:pt x="2474512" y="220609"/>
                </a:lnTo>
                <a:lnTo>
                  <a:pt x="2909527" y="220609"/>
                </a:lnTo>
                <a:lnTo>
                  <a:pt x="2872461" y="228549"/>
                </a:lnTo>
                <a:lnTo>
                  <a:pt x="2842200" y="250200"/>
                </a:lnTo>
                <a:lnTo>
                  <a:pt x="2821801" y="282307"/>
                </a:lnTo>
                <a:lnTo>
                  <a:pt x="2814322" y="321616"/>
                </a:lnTo>
                <a:lnTo>
                  <a:pt x="2821801" y="360938"/>
                </a:lnTo>
                <a:lnTo>
                  <a:pt x="2842200" y="393045"/>
                </a:lnTo>
                <a:lnTo>
                  <a:pt x="2872461" y="414690"/>
                </a:lnTo>
                <a:lnTo>
                  <a:pt x="2909527" y="422626"/>
                </a:lnTo>
                <a:close/>
              </a:path>
              <a:path w="4065904" h="6772275" extrusionOk="0">
                <a:moveTo>
                  <a:pt x="3344493" y="422626"/>
                </a:moveTo>
                <a:lnTo>
                  <a:pt x="2909527" y="422626"/>
                </a:lnTo>
                <a:lnTo>
                  <a:pt x="2946579" y="414690"/>
                </a:lnTo>
                <a:lnTo>
                  <a:pt x="2976840" y="393045"/>
                </a:lnTo>
                <a:lnTo>
                  <a:pt x="2997245" y="360938"/>
                </a:lnTo>
                <a:lnTo>
                  <a:pt x="3004728" y="321616"/>
                </a:lnTo>
                <a:lnTo>
                  <a:pt x="2997245" y="282307"/>
                </a:lnTo>
                <a:lnTo>
                  <a:pt x="2976840" y="250200"/>
                </a:lnTo>
                <a:lnTo>
                  <a:pt x="2946579" y="228549"/>
                </a:lnTo>
                <a:lnTo>
                  <a:pt x="2909527" y="220609"/>
                </a:lnTo>
                <a:lnTo>
                  <a:pt x="3344493" y="220609"/>
                </a:lnTo>
                <a:lnTo>
                  <a:pt x="3307441" y="228549"/>
                </a:lnTo>
                <a:lnTo>
                  <a:pt x="3277180" y="250200"/>
                </a:lnTo>
                <a:lnTo>
                  <a:pt x="3256775" y="282307"/>
                </a:lnTo>
                <a:lnTo>
                  <a:pt x="3249292" y="321616"/>
                </a:lnTo>
                <a:lnTo>
                  <a:pt x="3256775" y="360938"/>
                </a:lnTo>
                <a:lnTo>
                  <a:pt x="3277180" y="393045"/>
                </a:lnTo>
                <a:lnTo>
                  <a:pt x="3307441" y="414690"/>
                </a:lnTo>
                <a:lnTo>
                  <a:pt x="3344493" y="422626"/>
                </a:lnTo>
                <a:close/>
              </a:path>
              <a:path w="4065904" h="6772275" extrusionOk="0">
                <a:moveTo>
                  <a:pt x="3779479" y="422626"/>
                </a:moveTo>
                <a:lnTo>
                  <a:pt x="3344493" y="422626"/>
                </a:lnTo>
                <a:lnTo>
                  <a:pt x="3381541" y="414690"/>
                </a:lnTo>
                <a:lnTo>
                  <a:pt x="3411804" y="393045"/>
                </a:lnTo>
                <a:lnTo>
                  <a:pt x="3432213" y="360938"/>
                </a:lnTo>
                <a:lnTo>
                  <a:pt x="3439698" y="321616"/>
                </a:lnTo>
                <a:lnTo>
                  <a:pt x="3432213" y="282307"/>
                </a:lnTo>
                <a:lnTo>
                  <a:pt x="3411804" y="250200"/>
                </a:lnTo>
                <a:lnTo>
                  <a:pt x="3381541" y="228549"/>
                </a:lnTo>
                <a:lnTo>
                  <a:pt x="3344493" y="220609"/>
                </a:lnTo>
                <a:lnTo>
                  <a:pt x="3779479" y="220609"/>
                </a:lnTo>
                <a:lnTo>
                  <a:pt x="3742423" y="228549"/>
                </a:lnTo>
                <a:lnTo>
                  <a:pt x="3712155" y="250200"/>
                </a:lnTo>
                <a:lnTo>
                  <a:pt x="3691744" y="282307"/>
                </a:lnTo>
                <a:lnTo>
                  <a:pt x="3684259" y="321616"/>
                </a:lnTo>
                <a:lnTo>
                  <a:pt x="3691744" y="360938"/>
                </a:lnTo>
                <a:lnTo>
                  <a:pt x="3712155" y="393045"/>
                </a:lnTo>
                <a:lnTo>
                  <a:pt x="3742423" y="414690"/>
                </a:lnTo>
                <a:lnTo>
                  <a:pt x="3779479" y="422626"/>
                </a:lnTo>
                <a:close/>
              </a:path>
              <a:path w="4065904" h="6772275" extrusionOk="0">
                <a:moveTo>
                  <a:pt x="4065337" y="422626"/>
                </a:moveTo>
                <a:lnTo>
                  <a:pt x="3779479" y="422626"/>
                </a:lnTo>
                <a:lnTo>
                  <a:pt x="3816535" y="414690"/>
                </a:lnTo>
                <a:lnTo>
                  <a:pt x="3846791" y="393045"/>
                </a:lnTo>
                <a:lnTo>
                  <a:pt x="3867186" y="360938"/>
                </a:lnTo>
                <a:lnTo>
                  <a:pt x="3874664" y="321616"/>
                </a:lnTo>
                <a:lnTo>
                  <a:pt x="3867186" y="282307"/>
                </a:lnTo>
                <a:lnTo>
                  <a:pt x="3846791" y="250200"/>
                </a:lnTo>
                <a:lnTo>
                  <a:pt x="3816535" y="228549"/>
                </a:lnTo>
                <a:lnTo>
                  <a:pt x="3779479" y="220609"/>
                </a:lnTo>
                <a:lnTo>
                  <a:pt x="4065337" y="220609"/>
                </a:lnTo>
                <a:lnTo>
                  <a:pt x="4065337" y="42262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2" name="Google Shape;552;p23"/>
          <p:cNvSpPr/>
          <p:nvPr/>
        </p:nvSpPr>
        <p:spPr>
          <a:xfrm>
            <a:off x="9124314" y="2332794"/>
            <a:ext cx="4065904" cy="6772275"/>
          </a:xfrm>
          <a:custGeom>
            <a:avLst/>
            <a:gdLst/>
            <a:ahLst/>
            <a:cxnLst/>
            <a:rect l="l" t="t" r="r" b="b"/>
            <a:pathLst>
              <a:path w="4065905" h="6772275" extrusionOk="0">
                <a:moveTo>
                  <a:pt x="4065336" y="6772274"/>
                </a:moveTo>
                <a:lnTo>
                  <a:pt x="0" y="6772274"/>
                </a:lnTo>
                <a:lnTo>
                  <a:pt x="0" y="0"/>
                </a:lnTo>
                <a:lnTo>
                  <a:pt x="4065336" y="0"/>
                </a:lnTo>
                <a:lnTo>
                  <a:pt x="4065336" y="220609"/>
                </a:lnTo>
                <a:lnTo>
                  <a:pt x="299622" y="220609"/>
                </a:lnTo>
                <a:lnTo>
                  <a:pt x="262567" y="228549"/>
                </a:lnTo>
                <a:lnTo>
                  <a:pt x="232301" y="250200"/>
                </a:lnTo>
                <a:lnTo>
                  <a:pt x="211890" y="282307"/>
                </a:lnTo>
                <a:lnTo>
                  <a:pt x="204405" y="321616"/>
                </a:lnTo>
                <a:lnTo>
                  <a:pt x="211890" y="360938"/>
                </a:lnTo>
                <a:lnTo>
                  <a:pt x="232300" y="393045"/>
                </a:lnTo>
                <a:lnTo>
                  <a:pt x="262567" y="414690"/>
                </a:lnTo>
                <a:lnTo>
                  <a:pt x="299622" y="422626"/>
                </a:lnTo>
                <a:lnTo>
                  <a:pt x="4065336" y="422626"/>
                </a:lnTo>
                <a:lnTo>
                  <a:pt x="4065336" y="6772274"/>
                </a:lnTo>
                <a:close/>
              </a:path>
              <a:path w="4065905" h="6772275" extrusionOk="0">
                <a:moveTo>
                  <a:pt x="734592" y="422626"/>
                </a:moveTo>
                <a:lnTo>
                  <a:pt x="299622" y="422626"/>
                </a:lnTo>
                <a:lnTo>
                  <a:pt x="336669" y="414690"/>
                </a:lnTo>
                <a:lnTo>
                  <a:pt x="366932" y="393045"/>
                </a:lnTo>
                <a:lnTo>
                  <a:pt x="387341" y="360938"/>
                </a:lnTo>
                <a:lnTo>
                  <a:pt x="394826" y="321616"/>
                </a:lnTo>
                <a:lnTo>
                  <a:pt x="387341" y="282307"/>
                </a:lnTo>
                <a:lnTo>
                  <a:pt x="366932" y="250200"/>
                </a:lnTo>
                <a:lnTo>
                  <a:pt x="336669" y="228549"/>
                </a:lnTo>
                <a:lnTo>
                  <a:pt x="299622" y="220609"/>
                </a:lnTo>
                <a:lnTo>
                  <a:pt x="734592" y="220609"/>
                </a:lnTo>
                <a:lnTo>
                  <a:pt x="697539" y="228549"/>
                </a:lnTo>
                <a:lnTo>
                  <a:pt x="667277" y="250200"/>
                </a:lnTo>
                <a:lnTo>
                  <a:pt x="646871" y="282307"/>
                </a:lnTo>
                <a:lnTo>
                  <a:pt x="639387" y="321616"/>
                </a:lnTo>
                <a:lnTo>
                  <a:pt x="646871" y="360938"/>
                </a:lnTo>
                <a:lnTo>
                  <a:pt x="667277" y="393045"/>
                </a:lnTo>
                <a:lnTo>
                  <a:pt x="697539" y="414690"/>
                </a:lnTo>
                <a:lnTo>
                  <a:pt x="734592" y="422626"/>
                </a:lnTo>
                <a:close/>
              </a:path>
              <a:path w="4065905" h="6772275" extrusionOk="0">
                <a:moveTo>
                  <a:pt x="1169590" y="422626"/>
                </a:moveTo>
                <a:lnTo>
                  <a:pt x="734592" y="422626"/>
                </a:lnTo>
                <a:lnTo>
                  <a:pt x="771655" y="414690"/>
                </a:lnTo>
                <a:lnTo>
                  <a:pt x="801911" y="393045"/>
                </a:lnTo>
                <a:lnTo>
                  <a:pt x="822304" y="360938"/>
                </a:lnTo>
                <a:lnTo>
                  <a:pt x="829780" y="321616"/>
                </a:lnTo>
                <a:lnTo>
                  <a:pt x="822304" y="282307"/>
                </a:lnTo>
                <a:lnTo>
                  <a:pt x="801911" y="250200"/>
                </a:lnTo>
                <a:lnTo>
                  <a:pt x="771655" y="228549"/>
                </a:lnTo>
                <a:lnTo>
                  <a:pt x="734592" y="220609"/>
                </a:lnTo>
                <a:lnTo>
                  <a:pt x="1169590" y="220609"/>
                </a:lnTo>
                <a:lnTo>
                  <a:pt x="1132525" y="228549"/>
                </a:lnTo>
                <a:lnTo>
                  <a:pt x="1102265" y="250200"/>
                </a:lnTo>
                <a:lnTo>
                  <a:pt x="1081867" y="282307"/>
                </a:lnTo>
                <a:lnTo>
                  <a:pt x="1074389" y="321616"/>
                </a:lnTo>
                <a:lnTo>
                  <a:pt x="1081867" y="360938"/>
                </a:lnTo>
                <a:lnTo>
                  <a:pt x="1102265" y="393045"/>
                </a:lnTo>
                <a:lnTo>
                  <a:pt x="1132525" y="414690"/>
                </a:lnTo>
                <a:lnTo>
                  <a:pt x="1169590" y="422626"/>
                </a:lnTo>
                <a:close/>
              </a:path>
              <a:path w="4065905" h="6772275" extrusionOk="0">
                <a:moveTo>
                  <a:pt x="1604576" y="422626"/>
                </a:moveTo>
                <a:lnTo>
                  <a:pt x="1169590" y="422626"/>
                </a:lnTo>
                <a:lnTo>
                  <a:pt x="1206632" y="414690"/>
                </a:lnTo>
                <a:lnTo>
                  <a:pt x="1236884" y="393045"/>
                </a:lnTo>
                <a:lnTo>
                  <a:pt x="1257282" y="360938"/>
                </a:lnTo>
                <a:lnTo>
                  <a:pt x="1264763" y="321616"/>
                </a:lnTo>
                <a:lnTo>
                  <a:pt x="1257282" y="282307"/>
                </a:lnTo>
                <a:lnTo>
                  <a:pt x="1236884" y="250200"/>
                </a:lnTo>
                <a:lnTo>
                  <a:pt x="1206632" y="228549"/>
                </a:lnTo>
                <a:lnTo>
                  <a:pt x="1169590" y="220609"/>
                </a:lnTo>
                <a:lnTo>
                  <a:pt x="1604576" y="220609"/>
                </a:lnTo>
                <a:lnTo>
                  <a:pt x="1567506" y="228549"/>
                </a:lnTo>
                <a:lnTo>
                  <a:pt x="1537240" y="250200"/>
                </a:lnTo>
                <a:lnTo>
                  <a:pt x="1516837" y="282307"/>
                </a:lnTo>
                <a:lnTo>
                  <a:pt x="1509356" y="321616"/>
                </a:lnTo>
                <a:lnTo>
                  <a:pt x="1516837" y="360938"/>
                </a:lnTo>
                <a:lnTo>
                  <a:pt x="1537240" y="393045"/>
                </a:lnTo>
                <a:lnTo>
                  <a:pt x="1567506" y="414690"/>
                </a:lnTo>
                <a:lnTo>
                  <a:pt x="1604576" y="422626"/>
                </a:lnTo>
                <a:close/>
              </a:path>
              <a:path w="4065905" h="6772275" extrusionOk="0">
                <a:moveTo>
                  <a:pt x="2039527" y="422626"/>
                </a:moveTo>
                <a:lnTo>
                  <a:pt x="1604576" y="422626"/>
                </a:lnTo>
                <a:lnTo>
                  <a:pt x="1641628" y="414690"/>
                </a:lnTo>
                <a:lnTo>
                  <a:pt x="1671889" y="393045"/>
                </a:lnTo>
                <a:lnTo>
                  <a:pt x="1692294" y="360938"/>
                </a:lnTo>
                <a:lnTo>
                  <a:pt x="1699777" y="321616"/>
                </a:lnTo>
                <a:lnTo>
                  <a:pt x="1692294" y="282307"/>
                </a:lnTo>
                <a:lnTo>
                  <a:pt x="1671889" y="250200"/>
                </a:lnTo>
                <a:lnTo>
                  <a:pt x="1641628" y="228549"/>
                </a:lnTo>
                <a:lnTo>
                  <a:pt x="1604576" y="220609"/>
                </a:lnTo>
                <a:lnTo>
                  <a:pt x="2039527" y="220609"/>
                </a:lnTo>
                <a:lnTo>
                  <a:pt x="2002491" y="228549"/>
                </a:lnTo>
                <a:lnTo>
                  <a:pt x="1972233" y="250200"/>
                </a:lnTo>
                <a:lnTo>
                  <a:pt x="1951826" y="282307"/>
                </a:lnTo>
                <a:lnTo>
                  <a:pt x="1944341" y="321616"/>
                </a:lnTo>
                <a:lnTo>
                  <a:pt x="1951826" y="360938"/>
                </a:lnTo>
                <a:lnTo>
                  <a:pt x="1972233" y="393045"/>
                </a:lnTo>
                <a:lnTo>
                  <a:pt x="2002491" y="414690"/>
                </a:lnTo>
                <a:lnTo>
                  <a:pt x="2039527" y="422626"/>
                </a:lnTo>
                <a:close/>
              </a:path>
              <a:path w="4065905" h="6772275" extrusionOk="0">
                <a:moveTo>
                  <a:pt x="2474512" y="422626"/>
                </a:moveTo>
                <a:lnTo>
                  <a:pt x="2039527" y="422626"/>
                </a:lnTo>
                <a:lnTo>
                  <a:pt x="2076602" y="414690"/>
                </a:lnTo>
                <a:lnTo>
                  <a:pt x="2106868" y="393045"/>
                </a:lnTo>
                <a:lnTo>
                  <a:pt x="2127268" y="360938"/>
                </a:lnTo>
                <a:lnTo>
                  <a:pt x="2134747" y="321616"/>
                </a:lnTo>
                <a:lnTo>
                  <a:pt x="2127268" y="282307"/>
                </a:lnTo>
                <a:lnTo>
                  <a:pt x="2106868" y="250200"/>
                </a:lnTo>
                <a:lnTo>
                  <a:pt x="2076602" y="228549"/>
                </a:lnTo>
                <a:lnTo>
                  <a:pt x="2039527" y="220609"/>
                </a:lnTo>
                <a:lnTo>
                  <a:pt x="2474512" y="220609"/>
                </a:lnTo>
                <a:lnTo>
                  <a:pt x="2437468" y="228549"/>
                </a:lnTo>
                <a:lnTo>
                  <a:pt x="2407210" y="250200"/>
                </a:lnTo>
                <a:lnTo>
                  <a:pt x="2386807" y="282307"/>
                </a:lnTo>
                <a:lnTo>
                  <a:pt x="2379324" y="321616"/>
                </a:lnTo>
                <a:lnTo>
                  <a:pt x="2386807" y="360938"/>
                </a:lnTo>
                <a:lnTo>
                  <a:pt x="2407210" y="393045"/>
                </a:lnTo>
                <a:lnTo>
                  <a:pt x="2437468" y="414690"/>
                </a:lnTo>
                <a:lnTo>
                  <a:pt x="2474512" y="422626"/>
                </a:lnTo>
                <a:close/>
              </a:path>
              <a:path w="4065905" h="6772275" extrusionOk="0">
                <a:moveTo>
                  <a:pt x="2909527" y="422626"/>
                </a:moveTo>
                <a:lnTo>
                  <a:pt x="2474512" y="422626"/>
                </a:lnTo>
                <a:lnTo>
                  <a:pt x="2511580" y="414690"/>
                </a:lnTo>
                <a:lnTo>
                  <a:pt x="2541846" y="393045"/>
                </a:lnTo>
                <a:lnTo>
                  <a:pt x="2562249" y="360938"/>
                </a:lnTo>
                <a:lnTo>
                  <a:pt x="2569729" y="321616"/>
                </a:lnTo>
                <a:lnTo>
                  <a:pt x="2562249" y="282307"/>
                </a:lnTo>
                <a:lnTo>
                  <a:pt x="2541846" y="250200"/>
                </a:lnTo>
                <a:lnTo>
                  <a:pt x="2511580" y="228549"/>
                </a:lnTo>
                <a:lnTo>
                  <a:pt x="2474512" y="220609"/>
                </a:lnTo>
                <a:lnTo>
                  <a:pt x="2909527" y="220609"/>
                </a:lnTo>
                <a:lnTo>
                  <a:pt x="2872461" y="228549"/>
                </a:lnTo>
                <a:lnTo>
                  <a:pt x="2842200" y="250200"/>
                </a:lnTo>
                <a:lnTo>
                  <a:pt x="2821801" y="282307"/>
                </a:lnTo>
                <a:lnTo>
                  <a:pt x="2814322" y="321616"/>
                </a:lnTo>
                <a:lnTo>
                  <a:pt x="2821801" y="360938"/>
                </a:lnTo>
                <a:lnTo>
                  <a:pt x="2842200" y="393045"/>
                </a:lnTo>
                <a:lnTo>
                  <a:pt x="2872461" y="414690"/>
                </a:lnTo>
                <a:lnTo>
                  <a:pt x="2909527" y="422626"/>
                </a:lnTo>
                <a:close/>
              </a:path>
              <a:path w="4065905" h="6772275" extrusionOk="0">
                <a:moveTo>
                  <a:pt x="3344493" y="422626"/>
                </a:moveTo>
                <a:lnTo>
                  <a:pt x="2909527" y="422626"/>
                </a:lnTo>
                <a:lnTo>
                  <a:pt x="2946579" y="414690"/>
                </a:lnTo>
                <a:lnTo>
                  <a:pt x="2976840" y="393045"/>
                </a:lnTo>
                <a:lnTo>
                  <a:pt x="2997245" y="360938"/>
                </a:lnTo>
                <a:lnTo>
                  <a:pt x="3004728" y="321616"/>
                </a:lnTo>
                <a:lnTo>
                  <a:pt x="2997245" y="282307"/>
                </a:lnTo>
                <a:lnTo>
                  <a:pt x="2976840" y="250200"/>
                </a:lnTo>
                <a:lnTo>
                  <a:pt x="2946579" y="228549"/>
                </a:lnTo>
                <a:lnTo>
                  <a:pt x="2909527" y="220609"/>
                </a:lnTo>
                <a:lnTo>
                  <a:pt x="3344493" y="220609"/>
                </a:lnTo>
                <a:lnTo>
                  <a:pt x="3307441" y="228549"/>
                </a:lnTo>
                <a:lnTo>
                  <a:pt x="3277180" y="250200"/>
                </a:lnTo>
                <a:lnTo>
                  <a:pt x="3256775" y="282307"/>
                </a:lnTo>
                <a:lnTo>
                  <a:pt x="3249292" y="321616"/>
                </a:lnTo>
                <a:lnTo>
                  <a:pt x="3256775" y="360938"/>
                </a:lnTo>
                <a:lnTo>
                  <a:pt x="3277180" y="393045"/>
                </a:lnTo>
                <a:lnTo>
                  <a:pt x="3307441" y="414690"/>
                </a:lnTo>
                <a:lnTo>
                  <a:pt x="3344493" y="422626"/>
                </a:lnTo>
                <a:close/>
              </a:path>
              <a:path w="4065905" h="6772275" extrusionOk="0">
                <a:moveTo>
                  <a:pt x="3779479" y="422626"/>
                </a:moveTo>
                <a:lnTo>
                  <a:pt x="3344493" y="422626"/>
                </a:lnTo>
                <a:lnTo>
                  <a:pt x="3381541" y="414690"/>
                </a:lnTo>
                <a:lnTo>
                  <a:pt x="3411804" y="393045"/>
                </a:lnTo>
                <a:lnTo>
                  <a:pt x="3432213" y="360938"/>
                </a:lnTo>
                <a:lnTo>
                  <a:pt x="3439698" y="321616"/>
                </a:lnTo>
                <a:lnTo>
                  <a:pt x="3432213" y="282307"/>
                </a:lnTo>
                <a:lnTo>
                  <a:pt x="3411804" y="250200"/>
                </a:lnTo>
                <a:lnTo>
                  <a:pt x="3381541" y="228549"/>
                </a:lnTo>
                <a:lnTo>
                  <a:pt x="3344493" y="220609"/>
                </a:lnTo>
                <a:lnTo>
                  <a:pt x="3779479" y="220609"/>
                </a:lnTo>
                <a:lnTo>
                  <a:pt x="3742423" y="228549"/>
                </a:lnTo>
                <a:lnTo>
                  <a:pt x="3712155" y="250200"/>
                </a:lnTo>
                <a:lnTo>
                  <a:pt x="3691744" y="282307"/>
                </a:lnTo>
                <a:lnTo>
                  <a:pt x="3684259" y="321616"/>
                </a:lnTo>
                <a:lnTo>
                  <a:pt x="3691744" y="360938"/>
                </a:lnTo>
                <a:lnTo>
                  <a:pt x="3712155" y="393045"/>
                </a:lnTo>
                <a:lnTo>
                  <a:pt x="3742423" y="414690"/>
                </a:lnTo>
                <a:lnTo>
                  <a:pt x="3779479" y="422626"/>
                </a:lnTo>
                <a:close/>
              </a:path>
              <a:path w="4065905" h="6772275" extrusionOk="0">
                <a:moveTo>
                  <a:pt x="4065336" y="422626"/>
                </a:moveTo>
                <a:lnTo>
                  <a:pt x="3779479" y="422626"/>
                </a:lnTo>
                <a:lnTo>
                  <a:pt x="3816535" y="414690"/>
                </a:lnTo>
                <a:lnTo>
                  <a:pt x="3846791" y="393045"/>
                </a:lnTo>
                <a:lnTo>
                  <a:pt x="3867186" y="360938"/>
                </a:lnTo>
                <a:lnTo>
                  <a:pt x="3874664" y="321616"/>
                </a:lnTo>
                <a:lnTo>
                  <a:pt x="3867186" y="282307"/>
                </a:lnTo>
                <a:lnTo>
                  <a:pt x="3846791" y="250200"/>
                </a:lnTo>
                <a:lnTo>
                  <a:pt x="3816535" y="228549"/>
                </a:lnTo>
                <a:lnTo>
                  <a:pt x="3779479" y="220609"/>
                </a:lnTo>
                <a:lnTo>
                  <a:pt x="4065336" y="220609"/>
                </a:lnTo>
                <a:lnTo>
                  <a:pt x="4065336" y="42262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3" name="Google Shape;553;p23"/>
          <p:cNvSpPr/>
          <p:nvPr/>
        </p:nvSpPr>
        <p:spPr>
          <a:xfrm>
            <a:off x="13548352" y="2332794"/>
            <a:ext cx="4065904" cy="6772275"/>
          </a:xfrm>
          <a:custGeom>
            <a:avLst/>
            <a:gdLst/>
            <a:ahLst/>
            <a:cxnLst/>
            <a:rect l="l" t="t" r="r" b="b"/>
            <a:pathLst>
              <a:path w="4065905" h="6772275" extrusionOk="0">
                <a:moveTo>
                  <a:pt x="4065339" y="6772274"/>
                </a:moveTo>
                <a:lnTo>
                  <a:pt x="0" y="6772274"/>
                </a:lnTo>
                <a:lnTo>
                  <a:pt x="0" y="0"/>
                </a:lnTo>
                <a:lnTo>
                  <a:pt x="4065339" y="0"/>
                </a:lnTo>
                <a:lnTo>
                  <a:pt x="4065339" y="220609"/>
                </a:lnTo>
                <a:lnTo>
                  <a:pt x="299622" y="220609"/>
                </a:lnTo>
                <a:lnTo>
                  <a:pt x="262567" y="228549"/>
                </a:lnTo>
                <a:lnTo>
                  <a:pt x="232301" y="250200"/>
                </a:lnTo>
                <a:lnTo>
                  <a:pt x="211890" y="282307"/>
                </a:lnTo>
                <a:lnTo>
                  <a:pt x="204405" y="321616"/>
                </a:lnTo>
                <a:lnTo>
                  <a:pt x="211890" y="360938"/>
                </a:lnTo>
                <a:lnTo>
                  <a:pt x="232300" y="393045"/>
                </a:lnTo>
                <a:lnTo>
                  <a:pt x="262567" y="414690"/>
                </a:lnTo>
                <a:lnTo>
                  <a:pt x="299622" y="422626"/>
                </a:lnTo>
                <a:lnTo>
                  <a:pt x="4065339" y="422626"/>
                </a:lnTo>
                <a:lnTo>
                  <a:pt x="4065339" y="6772274"/>
                </a:lnTo>
                <a:close/>
              </a:path>
              <a:path w="4065905" h="6772275" extrusionOk="0">
                <a:moveTo>
                  <a:pt x="734592" y="422626"/>
                </a:moveTo>
                <a:lnTo>
                  <a:pt x="299622" y="422626"/>
                </a:lnTo>
                <a:lnTo>
                  <a:pt x="336669" y="414690"/>
                </a:lnTo>
                <a:lnTo>
                  <a:pt x="366932" y="393045"/>
                </a:lnTo>
                <a:lnTo>
                  <a:pt x="387341" y="360938"/>
                </a:lnTo>
                <a:lnTo>
                  <a:pt x="394826" y="321616"/>
                </a:lnTo>
                <a:lnTo>
                  <a:pt x="387341" y="282307"/>
                </a:lnTo>
                <a:lnTo>
                  <a:pt x="366932" y="250200"/>
                </a:lnTo>
                <a:lnTo>
                  <a:pt x="336669" y="228549"/>
                </a:lnTo>
                <a:lnTo>
                  <a:pt x="299622" y="220609"/>
                </a:lnTo>
                <a:lnTo>
                  <a:pt x="734592" y="220609"/>
                </a:lnTo>
                <a:lnTo>
                  <a:pt x="697539" y="228549"/>
                </a:lnTo>
                <a:lnTo>
                  <a:pt x="667277" y="250200"/>
                </a:lnTo>
                <a:lnTo>
                  <a:pt x="646871" y="282307"/>
                </a:lnTo>
                <a:lnTo>
                  <a:pt x="639387" y="321616"/>
                </a:lnTo>
                <a:lnTo>
                  <a:pt x="646871" y="360938"/>
                </a:lnTo>
                <a:lnTo>
                  <a:pt x="667277" y="393045"/>
                </a:lnTo>
                <a:lnTo>
                  <a:pt x="697539" y="414690"/>
                </a:lnTo>
                <a:lnTo>
                  <a:pt x="734592" y="422626"/>
                </a:lnTo>
                <a:close/>
              </a:path>
              <a:path w="4065905" h="6772275" extrusionOk="0">
                <a:moveTo>
                  <a:pt x="1169590" y="422626"/>
                </a:moveTo>
                <a:lnTo>
                  <a:pt x="734592" y="422626"/>
                </a:lnTo>
                <a:lnTo>
                  <a:pt x="771655" y="414690"/>
                </a:lnTo>
                <a:lnTo>
                  <a:pt x="801911" y="393045"/>
                </a:lnTo>
                <a:lnTo>
                  <a:pt x="822304" y="360938"/>
                </a:lnTo>
                <a:lnTo>
                  <a:pt x="829780" y="321616"/>
                </a:lnTo>
                <a:lnTo>
                  <a:pt x="822304" y="282307"/>
                </a:lnTo>
                <a:lnTo>
                  <a:pt x="801911" y="250200"/>
                </a:lnTo>
                <a:lnTo>
                  <a:pt x="771655" y="228549"/>
                </a:lnTo>
                <a:lnTo>
                  <a:pt x="734592" y="220609"/>
                </a:lnTo>
                <a:lnTo>
                  <a:pt x="1169590" y="220609"/>
                </a:lnTo>
                <a:lnTo>
                  <a:pt x="1132525" y="228549"/>
                </a:lnTo>
                <a:lnTo>
                  <a:pt x="1102265" y="250200"/>
                </a:lnTo>
                <a:lnTo>
                  <a:pt x="1081867" y="282307"/>
                </a:lnTo>
                <a:lnTo>
                  <a:pt x="1074389" y="321616"/>
                </a:lnTo>
                <a:lnTo>
                  <a:pt x="1081867" y="360938"/>
                </a:lnTo>
                <a:lnTo>
                  <a:pt x="1102265" y="393045"/>
                </a:lnTo>
                <a:lnTo>
                  <a:pt x="1132525" y="414690"/>
                </a:lnTo>
                <a:lnTo>
                  <a:pt x="1169590" y="422626"/>
                </a:lnTo>
                <a:close/>
              </a:path>
              <a:path w="4065905" h="6772275" extrusionOk="0">
                <a:moveTo>
                  <a:pt x="1604576" y="422626"/>
                </a:moveTo>
                <a:lnTo>
                  <a:pt x="1169590" y="422626"/>
                </a:lnTo>
                <a:lnTo>
                  <a:pt x="1206632" y="414690"/>
                </a:lnTo>
                <a:lnTo>
                  <a:pt x="1236884" y="393045"/>
                </a:lnTo>
                <a:lnTo>
                  <a:pt x="1257282" y="360938"/>
                </a:lnTo>
                <a:lnTo>
                  <a:pt x="1264763" y="321616"/>
                </a:lnTo>
                <a:lnTo>
                  <a:pt x="1257282" y="282307"/>
                </a:lnTo>
                <a:lnTo>
                  <a:pt x="1236884" y="250200"/>
                </a:lnTo>
                <a:lnTo>
                  <a:pt x="1206632" y="228549"/>
                </a:lnTo>
                <a:lnTo>
                  <a:pt x="1169590" y="220609"/>
                </a:lnTo>
                <a:lnTo>
                  <a:pt x="1604576" y="220609"/>
                </a:lnTo>
                <a:lnTo>
                  <a:pt x="1567506" y="228549"/>
                </a:lnTo>
                <a:lnTo>
                  <a:pt x="1537240" y="250200"/>
                </a:lnTo>
                <a:lnTo>
                  <a:pt x="1516837" y="282307"/>
                </a:lnTo>
                <a:lnTo>
                  <a:pt x="1509356" y="321616"/>
                </a:lnTo>
                <a:lnTo>
                  <a:pt x="1516837" y="360938"/>
                </a:lnTo>
                <a:lnTo>
                  <a:pt x="1537240" y="393045"/>
                </a:lnTo>
                <a:lnTo>
                  <a:pt x="1567506" y="414690"/>
                </a:lnTo>
                <a:lnTo>
                  <a:pt x="1604576" y="422626"/>
                </a:lnTo>
                <a:close/>
              </a:path>
              <a:path w="4065905" h="6772275" extrusionOk="0">
                <a:moveTo>
                  <a:pt x="2039527" y="422626"/>
                </a:moveTo>
                <a:lnTo>
                  <a:pt x="1604576" y="422626"/>
                </a:lnTo>
                <a:lnTo>
                  <a:pt x="1641628" y="414690"/>
                </a:lnTo>
                <a:lnTo>
                  <a:pt x="1671889" y="393045"/>
                </a:lnTo>
                <a:lnTo>
                  <a:pt x="1692294" y="360938"/>
                </a:lnTo>
                <a:lnTo>
                  <a:pt x="1699777" y="321616"/>
                </a:lnTo>
                <a:lnTo>
                  <a:pt x="1692294" y="282307"/>
                </a:lnTo>
                <a:lnTo>
                  <a:pt x="1671889" y="250200"/>
                </a:lnTo>
                <a:lnTo>
                  <a:pt x="1641628" y="228549"/>
                </a:lnTo>
                <a:lnTo>
                  <a:pt x="1604576" y="220609"/>
                </a:lnTo>
                <a:lnTo>
                  <a:pt x="2039527" y="220609"/>
                </a:lnTo>
                <a:lnTo>
                  <a:pt x="2002491" y="228549"/>
                </a:lnTo>
                <a:lnTo>
                  <a:pt x="1972233" y="250200"/>
                </a:lnTo>
                <a:lnTo>
                  <a:pt x="1951826" y="282307"/>
                </a:lnTo>
                <a:lnTo>
                  <a:pt x="1944341" y="321616"/>
                </a:lnTo>
                <a:lnTo>
                  <a:pt x="1951826" y="360938"/>
                </a:lnTo>
                <a:lnTo>
                  <a:pt x="1972233" y="393045"/>
                </a:lnTo>
                <a:lnTo>
                  <a:pt x="2002491" y="414690"/>
                </a:lnTo>
                <a:lnTo>
                  <a:pt x="2039527" y="422626"/>
                </a:lnTo>
                <a:close/>
              </a:path>
              <a:path w="4065905" h="6772275" extrusionOk="0">
                <a:moveTo>
                  <a:pt x="2474512" y="422626"/>
                </a:moveTo>
                <a:lnTo>
                  <a:pt x="2039527" y="422626"/>
                </a:lnTo>
                <a:lnTo>
                  <a:pt x="2076602" y="414690"/>
                </a:lnTo>
                <a:lnTo>
                  <a:pt x="2106868" y="393045"/>
                </a:lnTo>
                <a:lnTo>
                  <a:pt x="2127268" y="360938"/>
                </a:lnTo>
                <a:lnTo>
                  <a:pt x="2134747" y="321616"/>
                </a:lnTo>
                <a:lnTo>
                  <a:pt x="2127268" y="282307"/>
                </a:lnTo>
                <a:lnTo>
                  <a:pt x="2106868" y="250200"/>
                </a:lnTo>
                <a:lnTo>
                  <a:pt x="2076602" y="228549"/>
                </a:lnTo>
                <a:lnTo>
                  <a:pt x="2039527" y="220609"/>
                </a:lnTo>
                <a:lnTo>
                  <a:pt x="2474512" y="220609"/>
                </a:lnTo>
                <a:lnTo>
                  <a:pt x="2437468" y="228549"/>
                </a:lnTo>
                <a:lnTo>
                  <a:pt x="2407210" y="250200"/>
                </a:lnTo>
                <a:lnTo>
                  <a:pt x="2386807" y="282307"/>
                </a:lnTo>
                <a:lnTo>
                  <a:pt x="2379324" y="321616"/>
                </a:lnTo>
                <a:lnTo>
                  <a:pt x="2386807" y="360938"/>
                </a:lnTo>
                <a:lnTo>
                  <a:pt x="2407210" y="393045"/>
                </a:lnTo>
                <a:lnTo>
                  <a:pt x="2437468" y="414690"/>
                </a:lnTo>
                <a:lnTo>
                  <a:pt x="2474512" y="422626"/>
                </a:lnTo>
                <a:close/>
              </a:path>
              <a:path w="4065905" h="6772275" extrusionOk="0">
                <a:moveTo>
                  <a:pt x="2909527" y="422626"/>
                </a:moveTo>
                <a:lnTo>
                  <a:pt x="2474512" y="422626"/>
                </a:lnTo>
                <a:lnTo>
                  <a:pt x="2511580" y="414690"/>
                </a:lnTo>
                <a:lnTo>
                  <a:pt x="2541846" y="393045"/>
                </a:lnTo>
                <a:lnTo>
                  <a:pt x="2562249" y="360938"/>
                </a:lnTo>
                <a:lnTo>
                  <a:pt x="2569729" y="321616"/>
                </a:lnTo>
                <a:lnTo>
                  <a:pt x="2562249" y="282307"/>
                </a:lnTo>
                <a:lnTo>
                  <a:pt x="2541846" y="250200"/>
                </a:lnTo>
                <a:lnTo>
                  <a:pt x="2511580" y="228549"/>
                </a:lnTo>
                <a:lnTo>
                  <a:pt x="2474512" y="220609"/>
                </a:lnTo>
                <a:lnTo>
                  <a:pt x="2909527" y="220609"/>
                </a:lnTo>
                <a:lnTo>
                  <a:pt x="2872461" y="228549"/>
                </a:lnTo>
                <a:lnTo>
                  <a:pt x="2842200" y="250200"/>
                </a:lnTo>
                <a:lnTo>
                  <a:pt x="2821801" y="282307"/>
                </a:lnTo>
                <a:lnTo>
                  <a:pt x="2814322" y="321616"/>
                </a:lnTo>
                <a:lnTo>
                  <a:pt x="2821801" y="360938"/>
                </a:lnTo>
                <a:lnTo>
                  <a:pt x="2842200" y="393045"/>
                </a:lnTo>
                <a:lnTo>
                  <a:pt x="2872461" y="414690"/>
                </a:lnTo>
                <a:lnTo>
                  <a:pt x="2909527" y="422626"/>
                </a:lnTo>
                <a:close/>
              </a:path>
              <a:path w="4065905" h="6772275" extrusionOk="0">
                <a:moveTo>
                  <a:pt x="3344493" y="422626"/>
                </a:moveTo>
                <a:lnTo>
                  <a:pt x="2909527" y="422626"/>
                </a:lnTo>
                <a:lnTo>
                  <a:pt x="2946579" y="414690"/>
                </a:lnTo>
                <a:lnTo>
                  <a:pt x="2976840" y="393045"/>
                </a:lnTo>
                <a:lnTo>
                  <a:pt x="2997245" y="360938"/>
                </a:lnTo>
                <a:lnTo>
                  <a:pt x="3004728" y="321616"/>
                </a:lnTo>
                <a:lnTo>
                  <a:pt x="2997245" y="282307"/>
                </a:lnTo>
                <a:lnTo>
                  <a:pt x="2976840" y="250200"/>
                </a:lnTo>
                <a:lnTo>
                  <a:pt x="2946579" y="228549"/>
                </a:lnTo>
                <a:lnTo>
                  <a:pt x="2909527" y="220609"/>
                </a:lnTo>
                <a:lnTo>
                  <a:pt x="3344493" y="220609"/>
                </a:lnTo>
                <a:lnTo>
                  <a:pt x="3307441" y="228549"/>
                </a:lnTo>
                <a:lnTo>
                  <a:pt x="3277180" y="250200"/>
                </a:lnTo>
                <a:lnTo>
                  <a:pt x="3256775" y="282307"/>
                </a:lnTo>
                <a:lnTo>
                  <a:pt x="3249292" y="321616"/>
                </a:lnTo>
                <a:lnTo>
                  <a:pt x="3256775" y="360938"/>
                </a:lnTo>
                <a:lnTo>
                  <a:pt x="3277180" y="393045"/>
                </a:lnTo>
                <a:lnTo>
                  <a:pt x="3307441" y="414690"/>
                </a:lnTo>
                <a:lnTo>
                  <a:pt x="3344493" y="422626"/>
                </a:lnTo>
                <a:close/>
              </a:path>
              <a:path w="4065905" h="6772275" extrusionOk="0">
                <a:moveTo>
                  <a:pt x="3779479" y="422626"/>
                </a:moveTo>
                <a:lnTo>
                  <a:pt x="3344493" y="422626"/>
                </a:lnTo>
                <a:lnTo>
                  <a:pt x="3381541" y="414690"/>
                </a:lnTo>
                <a:lnTo>
                  <a:pt x="3411804" y="393045"/>
                </a:lnTo>
                <a:lnTo>
                  <a:pt x="3432213" y="360938"/>
                </a:lnTo>
                <a:lnTo>
                  <a:pt x="3439698" y="321616"/>
                </a:lnTo>
                <a:lnTo>
                  <a:pt x="3432213" y="282307"/>
                </a:lnTo>
                <a:lnTo>
                  <a:pt x="3411804" y="250200"/>
                </a:lnTo>
                <a:lnTo>
                  <a:pt x="3381541" y="228549"/>
                </a:lnTo>
                <a:lnTo>
                  <a:pt x="3344493" y="220609"/>
                </a:lnTo>
                <a:lnTo>
                  <a:pt x="3779479" y="220609"/>
                </a:lnTo>
                <a:lnTo>
                  <a:pt x="3742423" y="228549"/>
                </a:lnTo>
                <a:lnTo>
                  <a:pt x="3712155" y="250200"/>
                </a:lnTo>
                <a:lnTo>
                  <a:pt x="3691744" y="282307"/>
                </a:lnTo>
                <a:lnTo>
                  <a:pt x="3684259" y="321616"/>
                </a:lnTo>
                <a:lnTo>
                  <a:pt x="3691744" y="360938"/>
                </a:lnTo>
                <a:lnTo>
                  <a:pt x="3712155" y="393045"/>
                </a:lnTo>
                <a:lnTo>
                  <a:pt x="3742423" y="414690"/>
                </a:lnTo>
                <a:lnTo>
                  <a:pt x="3779479" y="422626"/>
                </a:lnTo>
                <a:close/>
              </a:path>
              <a:path w="4065905" h="6772275" extrusionOk="0">
                <a:moveTo>
                  <a:pt x="4065339" y="422626"/>
                </a:moveTo>
                <a:lnTo>
                  <a:pt x="3779479" y="422626"/>
                </a:lnTo>
                <a:lnTo>
                  <a:pt x="3816535" y="414690"/>
                </a:lnTo>
                <a:lnTo>
                  <a:pt x="3846791" y="393045"/>
                </a:lnTo>
                <a:lnTo>
                  <a:pt x="3867186" y="360938"/>
                </a:lnTo>
                <a:lnTo>
                  <a:pt x="3874664" y="321616"/>
                </a:lnTo>
                <a:lnTo>
                  <a:pt x="3867186" y="282307"/>
                </a:lnTo>
                <a:lnTo>
                  <a:pt x="3846791" y="250200"/>
                </a:lnTo>
                <a:lnTo>
                  <a:pt x="3816535" y="228549"/>
                </a:lnTo>
                <a:lnTo>
                  <a:pt x="3779479" y="220609"/>
                </a:lnTo>
                <a:lnTo>
                  <a:pt x="4065339" y="220609"/>
                </a:lnTo>
                <a:lnTo>
                  <a:pt x="4065339" y="42262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4" name="Google Shape;554;p23"/>
          <p:cNvSpPr txBox="1">
            <a:spLocks noGrp="1"/>
          </p:cNvSpPr>
          <p:nvPr>
            <p:ph type="title"/>
          </p:nvPr>
        </p:nvSpPr>
        <p:spPr>
          <a:xfrm>
            <a:off x="1016000" y="611345"/>
            <a:ext cx="15554325" cy="1275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8200">
                <a:solidFill>
                  <a:srgbClr val="FFFFFF"/>
                </a:solidFill>
                <a:latin typeface="Arial"/>
                <a:ea typeface="Arial"/>
                <a:cs typeface="Arial"/>
                <a:sym typeface="Arial"/>
              </a:rPr>
              <a:t>Early-age Service	Retirement</a:t>
            </a:r>
            <a:endParaRPr sz="8200">
              <a:latin typeface="Arial"/>
              <a:ea typeface="Arial"/>
              <a:cs typeface="Arial"/>
              <a:sym typeface="Arial"/>
            </a:endParaRPr>
          </a:p>
        </p:txBody>
      </p:sp>
      <p:sp>
        <p:nvSpPr>
          <p:cNvPr id="555" name="Google Shape;555;p23"/>
          <p:cNvSpPr txBox="1"/>
          <p:nvPr/>
        </p:nvSpPr>
        <p:spPr>
          <a:xfrm>
            <a:off x="4924315" y="3038720"/>
            <a:ext cx="3616960" cy="805477"/>
          </a:xfrm>
          <a:prstGeom prst="rect">
            <a:avLst/>
          </a:prstGeom>
          <a:solidFill>
            <a:srgbClr val="0578D5"/>
          </a:solidFill>
          <a:ln>
            <a:noFill/>
          </a:ln>
        </p:spPr>
        <p:txBody>
          <a:bodyPr spcFirstLastPara="1" wrap="square" lIns="0" tIns="15875" rIns="0" bIns="0" anchor="t" anchorCtr="0">
            <a:spAutoFit/>
          </a:bodyPr>
          <a:lstStyle/>
          <a:p>
            <a:pPr marL="847725" marR="753110" lvl="0" indent="-86359" algn="l" rtl="0">
              <a:lnSpc>
                <a:spcPct val="113900"/>
              </a:lnSpc>
              <a:spcBef>
                <a:spcPts val="0"/>
              </a:spcBef>
              <a:spcAft>
                <a:spcPts val="0"/>
              </a:spcAft>
              <a:buClr>
                <a:srgbClr val="000000"/>
              </a:buClr>
              <a:buSzPts val="2250"/>
              <a:buFont typeface="Arial"/>
              <a:buNone/>
            </a:pPr>
            <a:r>
              <a:rPr lang="en-US" sz="2250" b="1" i="0" u="none" strike="noStrike" cap="none">
                <a:solidFill>
                  <a:srgbClr val="FBFDFF"/>
                </a:solidFill>
                <a:latin typeface="Arial"/>
                <a:ea typeface="Arial"/>
                <a:cs typeface="Arial"/>
                <a:sym typeface="Arial"/>
              </a:rPr>
              <a:t>PENSION: TRS RETIREMENT</a:t>
            </a:r>
            <a:endParaRPr sz="2250" b="1" i="0" u="none" strike="noStrike" cap="none">
              <a:solidFill>
                <a:srgbClr val="000000"/>
              </a:solidFill>
              <a:latin typeface="Arial"/>
              <a:ea typeface="Arial"/>
              <a:cs typeface="Arial"/>
              <a:sym typeface="Arial"/>
            </a:endParaRPr>
          </a:p>
        </p:txBody>
      </p:sp>
      <p:sp>
        <p:nvSpPr>
          <p:cNvPr id="556" name="Google Shape;556;p23"/>
          <p:cNvSpPr txBox="1"/>
          <p:nvPr/>
        </p:nvSpPr>
        <p:spPr>
          <a:xfrm>
            <a:off x="9327808" y="3038720"/>
            <a:ext cx="3616960" cy="805477"/>
          </a:xfrm>
          <a:prstGeom prst="rect">
            <a:avLst/>
          </a:prstGeom>
          <a:solidFill>
            <a:srgbClr val="3DBD3D"/>
          </a:solidFill>
          <a:ln>
            <a:noFill/>
          </a:ln>
        </p:spPr>
        <p:txBody>
          <a:bodyPr spcFirstLastPara="1" wrap="square" lIns="0" tIns="15875" rIns="0" bIns="0" anchor="t" anchorCtr="0">
            <a:spAutoFit/>
          </a:bodyPr>
          <a:lstStyle/>
          <a:p>
            <a:pPr marL="692150" marR="102235" lvl="0" indent="-541020" algn="l" rtl="0">
              <a:lnSpc>
                <a:spcPct val="113900"/>
              </a:lnSpc>
              <a:spcBef>
                <a:spcPts val="0"/>
              </a:spcBef>
              <a:spcAft>
                <a:spcPts val="0"/>
              </a:spcAft>
              <a:buClr>
                <a:srgbClr val="000000"/>
              </a:buClr>
              <a:buSzPts val="2250"/>
              <a:buFont typeface="Arial"/>
              <a:buNone/>
            </a:pPr>
            <a:r>
              <a:rPr lang="en-US" sz="2250" b="1" i="0" u="none" strike="noStrike" cap="none">
                <a:solidFill>
                  <a:srgbClr val="FFFFFF"/>
                </a:solidFill>
                <a:latin typeface="Arial"/>
                <a:ea typeface="Arial"/>
                <a:cs typeface="Arial"/>
                <a:sym typeface="Arial"/>
              </a:rPr>
              <a:t>PERSONAL SAVINGS &amp; OTHER ASSETS</a:t>
            </a:r>
            <a:endParaRPr sz="2250" b="1" i="0" u="none" strike="noStrike" cap="none">
              <a:solidFill>
                <a:srgbClr val="000000"/>
              </a:solidFill>
              <a:latin typeface="Arial"/>
              <a:ea typeface="Arial"/>
              <a:cs typeface="Arial"/>
              <a:sym typeface="Arial"/>
            </a:endParaRPr>
          </a:p>
        </p:txBody>
      </p:sp>
      <p:sp>
        <p:nvSpPr>
          <p:cNvPr id="557" name="Google Shape;557;p23"/>
          <p:cNvSpPr txBox="1"/>
          <p:nvPr/>
        </p:nvSpPr>
        <p:spPr>
          <a:xfrm>
            <a:off x="13807133" y="3038720"/>
            <a:ext cx="3548379" cy="805477"/>
          </a:xfrm>
          <a:prstGeom prst="rect">
            <a:avLst/>
          </a:prstGeom>
          <a:solidFill>
            <a:srgbClr val="F2B920"/>
          </a:solidFill>
          <a:ln>
            <a:noFill/>
          </a:ln>
        </p:spPr>
        <p:txBody>
          <a:bodyPr spcFirstLastPara="1" wrap="square" lIns="0" tIns="15875" rIns="0" bIns="0" anchor="t" anchorCtr="0">
            <a:spAutoFit/>
          </a:bodyPr>
          <a:lstStyle/>
          <a:p>
            <a:pPr marL="767715" marR="165735" lvl="0" indent="-594360" algn="l" rtl="0">
              <a:lnSpc>
                <a:spcPct val="113900"/>
              </a:lnSpc>
              <a:spcBef>
                <a:spcPts val="0"/>
              </a:spcBef>
              <a:spcAft>
                <a:spcPts val="0"/>
              </a:spcAft>
              <a:buClr>
                <a:srgbClr val="000000"/>
              </a:buClr>
              <a:buSzPts val="2250"/>
              <a:buFont typeface="Arial"/>
              <a:buNone/>
            </a:pPr>
            <a:r>
              <a:rPr lang="en-US" sz="2250" b="1" i="0" u="none" strike="noStrike" cap="none">
                <a:solidFill>
                  <a:srgbClr val="FFFFFF"/>
                </a:solidFill>
                <a:latin typeface="Arial"/>
                <a:ea typeface="Arial"/>
                <a:cs typeface="Arial"/>
                <a:sym typeface="Arial"/>
              </a:rPr>
              <a:t>SOCIAL SECURITY (IF APPLICABLE)</a:t>
            </a:r>
            <a:endParaRPr sz="2250" b="1" i="0" u="none" strike="noStrike" cap="none">
              <a:solidFill>
                <a:srgbClr val="000000"/>
              </a:solidFill>
              <a:latin typeface="Arial"/>
              <a:ea typeface="Arial"/>
              <a:cs typeface="Arial"/>
              <a:sym typeface="Arial"/>
            </a:endParaRPr>
          </a:p>
        </p:txBody>
      </p:sp>
      <p:sp>
        <p:nvSpPr>
          <p:cNvPr id="558" name="Google Shape;558;p23"/>
          <p:cNvSpPr txBox="1"/>
          <p:nvPr/>
        </p:nvSpPr>
        <p:spPr>
          <a:xfrm>
            <a:off x="9347536" y="4135153"/>
            <a:ext cx="3366135" cy="2225675"/>
          </a:xfrm>
          <a:prstGeom prst="rect">
            <a:avLst/>
          </a:prstGeom>
          <a:noFill/>
          <a:ln>
            <a:noFill/>
          </a:ln>
        </p:spPr>
        <p:txBody>
          <a:bodyPr spcFirstLastPara="1" wrap="square" lIns="0" tIns="12700" rIns="0" bIns="0" anchor="t" anchorCtr="0">
            <a:spAutoFit/>
          </a:bodyPr>
          <a:lstStyle/>
          <a:p>
            <a:pPr marL="12700" marR="508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Your personal savings and other assets may supplement your TRS pension at retirement. Contact your financial planner to discuss personal savings options that may be available to you.</a:t>
            </a:r>
            <a:endParaRPr sz="1800" b="0" i="0" u="none" strike="noStrike" cap="none">
              <a:solidFill>
                <a:srgbClr val="000000"/>
              </a:solidFill>
              <a:latin typeface="Arial"/>
              <a:ea typeface="Arial"/>
              <a:cs typeface="Arial"/>
              <a:sym typeface="Arial"/>
            </a:endParaRPr>
          </a:p>
        </p:txBody>
      </p:sp>
      <p:sp>
        <p:nvSpPr>
          <p:cNvPr id="559" name="Google Shape;559;p23"/>
          <p:cNvSpPr txBox="1"/>
          <p:nvPr/>
        </p:nvSpPr>
        <p:spPr>
          <a:xfrm>
            <a:off x="5075931" y="4135153"/>
            <a:ext cx="3479165" cy="3797300"/>
          </a:xfrm>
          <a:prstGeom prst="rect">
            <a:avLst/>
          </a:prstGeom>
          <a:noFill/>
          <a:ln>
            <a:noFill/>
          </a:ln>
        </p:spPr>
        <p:txBody>
          <a:bodyPr spcFirstLastPara="1" wrap="square" lIns="0" tIns="12700" rIns="0" bIns="0" anchor="t" anchorCtr="0">
            <a:spAutoFit/>
          </a:bodyPr>
          <a:lstStyle/>
          <a:p>
            <a:pPr marL="12700" marR="106045"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Your monthly TRS contributions, as well as contributions from the state and your employer, help fund your future TRS retirement.</a:t>
            </a:r>
            <a:endParaRPr sz="1800" b="0" i="0" u="none" strike="noStrike" cap="none">
              <a:solidFill>
                <a:srgbClr val="000000"/>
              </a:solidFill>
              <a:latin typeface="Arial"/>
              <a:ea typeface="Arial"/>
              <a:cs typeface="Arial"/>
              <a:sym typeface="Arial"/>
            </a:endParaRPr>
          </a:p>
          <a:p>
            <a:pPr marL="12700" marR="12700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Upon retirement, you would receive a monthly annuity for life. Your estimated monthly standard annuity amount is</a:t>
            </a:r>
            <a:endParaRPr sz="1800" b="0" i="0" u="none" strike="noStrike" cap="none">
              <a:solidFill>
                <a:srgbClr val="000000"/>
              </a:solidFill>
              <a:latin typeface="Arial"/>
              <a:ea typeface="Arial"/>
              <a:cs typeface="Arial"/>
              <a:sym typeface="Arial"/>
            </a:endParaRPr>
          </a:p>
          <a:p>
            <a:pPr marL="12700" marR="508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$836.72. There are no automatic increases to your annuity once you have retired.</a:t>
            </a:r>
            <a:endParaRPr sz="1800" b="0" i="0" u="none" strike="noStrike" cap="none">
              <a:solidFill>
                <a:srgbClr val="000000"/>
              </a:solidFill>
              <a:latin typeface="Arial"/>
              <a:ea typeface="Arial"/>
              <a:cs typeface="Arial"/>
              <a:sym typeface="Arial"/>
            </a:endParaRPr>
          </a:p>
        </p:txBody>
      </p:sp>
      <p:sp>
        <p:nvSpPr>
          <p:cNvPr id="560" name="Google Shape;560;p23"/>
          <p:cNvSpPr txBox="1"/>
          <p:nvPr/>
        </p:nvSpPr>
        <p:spPr>
          <a:xfrm>
            <a:off x="13771610" y="4135153"/>
            <a:ext cx="3608704" cy="4425950"/>
          </a:xfrm>
          <a:prstGeom prst="rect">
            <a:avLst/>
          </a:prstGeom>
          <a:noFill/>
          <a:ln>
            <a:noFill/>
          </a:ln>
        </p:spPr>
        <p:txBody>
          <a:bodyPr spcFirstLastPara="1" wrap="square" lIns="0" tIns="12700" rIns="0" bIns="0" anchor="t" anchorCtr="0">
            <a:spAutoFit/>
          </a:bodyPr>
          <a:lstStyle/>
          <a:p>
            <a:pPr marL="12700" marR="508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If you are currently contributing or have contributed in the past, you may receive a social security benefit. To determine if you are eligible for social security and estimate potential benefits, contact the Social Security Administration. Two federal social security provisions could impact your social security benefits — the Government Pension Offset and the Windfall Elimination Provision.</a:t>
            </a:r>
            <a:endParaRPr sz="1800" b="0" i="0" u="none" strike="noStrike" cap="none">
              <a:solidFill>
                <a:srgbClr val="000000"/>
              </a:solidFill>
              <a:latin typeface="Arial"/>
              <a:ea typeface="Arial"/>
              <a:cs typeface="Arial"/>
              <a:sym typeface="Arial"/>
            </a:endParaRPr>
          </a:p>
        </p:txBody>
      </p:sp>
      <p:sp>
        <p:nvSpPr>
          <p:cNvPr id="561" name="Google Shape;561;p23"/>
          <p:cNvSpPr txBox="1"/>
          <p:nvPr/>
        </p:nvSpPr>
        <p:spPr>
          <a:xfrm>
            <a:off x="9347536" y="9213215"/>
            <a:ext cx="269938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457(b) or 403(b) helps</a:t>
            </a:r>
            <a:endParaRPr sz="1800" b="0" i="0" u="none" strike="noStrike" cap="none">
              <a:solidFill>
                <a:srgbClr val="000000"/>
              </a:solidFill>
              <a:latin typeface="Arial"/>
              <a:ea typeface="Arial"/>
              <a:cs typeface="Arial"/>
              <a:sym typeface="Arial"/>
            </a:endParaRPr>
          </a:p>
        </p:txBody>
      </p:sp>
      <p:sp>
        <p:nvSpPr>
          <p:cNvPr id="562" name="Google Shape;562;p23"/>
          <p:cNvSpPr txBox="1"/>
          <p:nvPr/>
        </p:nvSpPr>
        <p:spPr>
          <a:xfrm>
            <a:off x="13771610" y="9173211"/>
            <a:ext cx="3842646" cy="331373"/>
          </a:xfrm>
          <a:prstGeom prst="rect">
            <a:avLst/>
          </a:prstGeom>
          <a:noFill/>
          <a:ln>
            <a:noFill/>
          </a:ln>
        </p:spPr>
        <p:txBody>
          <a:bodyPr spcFirstLastPara="1" wrap="square" lIns="0" tIns="12700" rIns="0" bIns="0" anchor="t" anchorCtr="0">
            <a:spAutoFit/>
          </a:bodyPr>
          <a:lstStyle/>
          <a:p>
            <a:pPr marL="12700" marR="508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FBFDFF"/>
                </a:solidFill>
                <a:latin typeface="Arial"/>
                <a:ea typeface="Arial"/>
                <a:cs typeface="Arial"/>
                <a:sym typeface="Arial"/>
              </a:rPr>
              <a:t>TCG can help explain WEP &amp; GPO</a:t>
            </a:r>
            <a:endParaRPr sz="1800" b="0" i="0" u="none" strike="noStrike" cap="none">
              <a:solidFill>
                <a:srgbClr val="000000"/>
              </a:solidFill>
              <a:latin typeface="Arial"/>
              <a:ea typeface="Arial"/>
              <a:cs typeface="Arial"/>
              <a:sym typeface="Arial"/>
            </a:endParaRPr>
          </a:p>
        </p:txBody>
      </p:sp>
      <p:sp>
        <p:nvSpPr>
          <p:cNvPr id="563" name="Google Shape;563;p23"/>
          <p:cNvSpPr txBox="1"/>
          <p:nvPr/>
        </p:nvSpPr>
        <p:spPr>
          <a:xfrm>
            <a:off x="1044548" y="2330205"/>
            <a:ext cx="2463800" cy="1462052"/>
          </a:xfrm>
          <a:prstGeom prst="rect">
            <a:avLst/>
          </a:prstGeom>
          <a:solidFill>
            <a:srgbClr val="253745"/>
          </a:solidFill>
          <a:ln w="32200" cap="flat" cmpd="sng">
            <a:solidFill>
              <a:srgbClr val="FFFFFF"/>
            </a:solidFill>
            <a:prstDash val="solid"/>
            <a:round/>
            <a:headEnd type="none" w="sm" len="sm"/>
            <a:tailEnd type="none" w="sm" len="sm"/>
          </a:ln>
        </p:spPr>
        <p:txBody>
          <a:bodyPr spcFirstLastPara="1" wrap="square" lIns="0" tIns="142225" rIns="0" bIns="0" anchor="t" anchorCtr="0">
            <a:spAutoFit/>
          </a:bodyPr>
          <a:lstStyle/>
          <a:p>
            <a:pPr marL="223520" marR="131445" lvl="0" indent="0" algn="l" rtl="0">
              <a:lnSpc>
                <a:spcPct val="118750"/>
              </a:lnSpc>
              <a:spcBef>
                <a:spcPts val="0"/>
              </a:spcBef>
              <a:spcAft>
                <a:spcPts val="0"/>
              </a:spcAft>
              <a:buClr>
                <a:srgbClr val="000000"/>
              </a:buClr>
              <a:buSzPts val="2400"/>
              <a:buFont typeface="Arial"/>
              <a:buNone/>
            </a:pPr>
            <a:r>
              <a:rPr lang="en-US" sz="2400" b="1" i="0" u="none" strike="noStrike" cap="none">
                <a:solidFill>
                  <a:srgbClr val="FFFFFF"/>
                </a:solidFill>
                <a:latin typeface="Arial"/>
                <a:ea typeface="Arial"/>
                <a:cs typeface="Arial"/>
                <a:sym typeface="Arial"/>
              </a:rPr>
              <a:t>WILL MY TRS PENSION BE ENOUGH?</a:t>
            </a:r>
            <a:endParaRPr sz="2400" b="1" i="0" u="none" strike="noStrike" cap="none">
              <a:solidFill>
                <a:srgbClr val="000000"/>
              </a:solidFill>
              <a:latin typeface="Arial"/>
              <a:ea typeface="Arial"/>
              <a:cs typeface="Arial"/>
              <a:sym typeface="Arial"/>
            </a:endParaRPr>
          </a:p>
        </p:txBody>
      </p:sp>
      <p:sp>
        <p:nvSpPr>
          <p:cNvPr id="564" name="Google Shape;564;p23"/>
          <p:cNvSpPr txBox="1"/>
          <p:nvPr/>
        </p:nvSpPr>
        <p:spPr>
          <a:xfrm>
            <a:off x="1016000" y="4135153"/>
            <a:ext cx="3284854" cy="4425950"/>
          </a:xfrm>
          <a:prstGeom prst="rect">
            <a:avLst/>
          </a:prstGeom>
          <a:noFill/>
          <a:ln>
            <a:noFill/>
          </a:ln>
        </p:spPr>
        <p:txBody>
          <a:bodyPr spcFirstLastPara="1" wrap="square" lIns="0" tIns="12700" rIns="0" bIns="0" anchor="t" anchorCtr="0">
            <a:spAutoFit/>
          </a:bodyPr>
          <a:lstStyle/>
          <a:p>
            <a:pPr marL="12700" marR="508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There are three pillars used to describe your retirement savings. A secure retirement would depend on two (or in some cases three) of those pillars -- your TRS pension, your personal savings, and social security. However, approximately 96% of public school employees do not pay into the social security sytem. This increases the importance of your personal savings.</a:t>
            </a:r>
            <a:endParaRPr sz="1800" b="0" i="0" u="none" strike="noStrike" cap="none">
              <a:solidFill>
                <a:srgbClr val="000000"/>
              </a:solidFill>
              <a:latin typeface="Arial"/>
              <a:ea typeface="Arial"/>
              <a:cs typeface="Arial"/>
              <a:sym typeface="Arial"/>
            </a:endParaRPr>
          </a:p>
        </p:txBody>
      </p:sp>
      <p:sp>
        <p:nvSpPr>
          <p:cNvPr id="565" name="Google Shape;565;p23"/>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lt1"/>
                </a:solidFill>
                <a:latin typeface="Arial"/>
                <a:ea typeface="Arial"/>
                <a:cs typeface="Arial"/>
                <a:sym typeface="Arial"/>
              </a:rPr>
              <a:t>www.tcgservices.com</a:t>
            </a:r>
            <a:endParaRPr sz="1550" b="1"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69"/>
        <p:cNvGrpSpPr/>
        <p:nvPr/>
      </p:nvGrpSpPr>
      <p:grpSpPr>
        <a:xfrm>
          <a:off x="0" y="0"/>
          <a:ext cx="0" cy="0"/>
          <a:chOff x="0" y="0"/>
          <a:chExt cx="0" cy="0"/>
        </a:xfrm>
      </p:grpSpPr>
      <p:sp>
        <p:nvSpPr>
          <p:cNvPr id="570" name="Google Shape;570;p24"/>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71" name="Google Shape;571;p24"/>
          <p:cNvGrpSpPr/>
          <p:nvPr/>
        </p:nvGrpSpPr>
        <p:grpSpPr>
          <a:xfrm>
            <a:off x="9772309" y="7390073"/>
            <a:ext cx="8515693" cy="2897505"/>
            <a:chOff x="9772309" y="7390073"/>
            <a:chExt cx="8515693" cy="2897505"/>
          </a:xfrm>
        </p:grpSpPr>
        <p:sp>
          <p:nvSpPr>
            <p:cNvPr id="572" name="Google Shape;572;p24"/>
            <p:cNvSpPr/>
            <p:nvPr/>
          </p:nvSpPr>
          <p:spPr>
            <a:xfrm>
              <a:off x="14754227" y="7390073"/>
              <a:ext cx="3533775" cy="2897505"/>
            </a:xfrm>
            <a:custGeom>
              <a:avLst/>
              <a:gdLst/>
              <a:ahLst/>
              <a:cxnLst/>
              <a:rect l="l" t="t" r="r" b="b"/>
              <a:pathLst>
                <a:path w="3533775" h="2897504" extrusionOk="0">
                  <a:moveTo>
                    <a:pt x="2410996" y="12700"/>
                  </a:moveTo>
                  <a:lnTo>
                    <a:pt x="1931531" y="12700"/>
                  </a:lnTo>
                  <a:lnTo>
                    <a:pt x="1978913" y="0"/>
                  </a:lnTo>
                  <a:lnTo>
                    <a:pt x="2363613" y="0"/>
                  </a:lnTo>
                  <a:lnTo>
                    <a:pt x="2410996" y="12700"/>
                  </a:lnTo>
                  <a:close/>
                </a:path>
                <a:path w="3533775" h="2897504" extrusionOk="0">
                  <a:moveTo>
                    <a:pt x="2504839" y="25400"/>
                  </a:moveTo>
                  <a:lnTo>
                    <a:pt x="1837688" y="25400"/>
                  </a:lnTo>
                  <a:lnTo>
                    <a:pt x="1884452" y="12700"/>
                  </a:lnTo>
                  <a:lnTo>
                    <a:pt x="2458075" y="12700"/>
                  </a:lnTo>
                  <a:lnTo>
                    <a:pt x="2504839" y="25400"/>
                  </a:lnTo>
                  <a:close/>
                </a:path>
                <a:path w="3533775" h="2897504" extrusionOk="0">
                  <a:moveTo>
                    <a:pt x="2643130" y="50800"/>
                  </a:moveTo>
                  <a:lnTo>
                    <a:pt x="1699396" y="50800"/>
                  </a:lnTo>
                  <a:lnTo>
                    <a:pt x="1791250" y="25400"/>
                  </a:lnTo>
                  <a:lnTo>
                    <a:pt x="2551277" y="25400"/>
                  </a:lnTo>
                  <a:lnTo>
                    <a:pt x="2643130" y="50800"/>
                  </a:lnTo>
                  <a:close/>
                </a:path>
                <a:path w="3533775" h="2897504" extrusionOk="0">
                  <a:moveTo>
                    <a:pt x="3533771" y="2896925"/>
                  </a:moveTo>
                  <a:lnTo>
                    <a:pt x="125405" y="2896925"/>
                  </a:lnTo>
                  <a:lnTo>
                    <a:pt x="113621" y="2857500"/>
                  </a:lnTo>
                  <a:lnTo>
                    <a:pt x="99337" y="2819400"/>
                  </a:lnTo>
                  <a:lnTo>
                    <a:pt x="85963" y="2768600"/>
                  </a:lnTo>
                  <a:lnTo>
                    <a:pt x="73512" y="2730500"/>
                  </a:lnTo>
                  <a:lnTo>
                    <a:pt x="61993" y="2679700"/>
                  </a:lnTo>
                  <a:lnTo>
                    <a:pt x="51417" y="2641600"/>
                  </a:lnTo>
                  <a:lnTo>
                    <a:pt x="41797" y="2590800"/>
                  </a:lnTo>
                  <a:lnTo>
                    <a:pt x="33142" y="2540000"/>
                  </a:lnTo>
                  <a:lnTo>
                    <a:pt x="25464" y="2501900"/>
                  </a:lnTo>
                  <a:lnTo>
                    <a:pt x="18775" y="2451100"/>
                  </a:lnTo>
                  <a:lnTo>
                    <a:pt x="13084" y="2400300"/>
                  </a:lnTo>
                  <a:lnTo>
                    <a:pt x="8403" y="2362200"/>
                  </a:lnTo>
                  <a:lnTo>
                    <a:pt x="4743" y="2311400"/>
                  </a:lnTo>
                  <a:lnTo>
                    <a:pt x="2115" y="2260600"/>
                  </a:lnTo>
                  <a:lnTo>
                    <a:pt x="530" y="2209800"/>
                  </a:lnTo>
                  <a:lnTo>
                    <a:pt x="0" y="2171702"/>
                  </a:lnTo>
                  <a:lnTo>
                    <a:pt x="530" y="2120900"/>
                  </a:lnTo>
                  <a:lnTo>
                    <a:pt x="2115" y="2070100"/>
                  </a:lnTo>
                  <a:lnTo>
                    <a:pt x="4743" y="2019300"/>
                  </a:lnTo>
                  <a:lnTo>
                    <a:pt x="8403" y="1968500"/>
                  </a:lnTo>
                  <a:lnTo>
                    <a:pt x="13084" y="1930400"/>
                  </a:lnTo>
                  <a:lnTo>
                    <a:pt x="18775" y="1879600"/>
                  </a:lnTo>
                  <a:lnTo>
                    <a:pt x="25464" y="1828800"/>
                  </a:lnTo>
                  <a:lnTo>
                    <a:pt x="33142" y="1790700"/>
                  </a:lnTo>
                  <a:lnTo>
                    <a:pt x="41797" y="1739900"/>
                  </a:lnTo>
                  <a:lnTo>
                    <a:pt x="51417" y="1689100"/>
                  </a:lnTo>
                  <a:lnTo>
                    <a:pt x="61993" y="1651000"/>
                  </a:lnTo>
                  <a:lnTo>
                    <a:pt x="73512" y="1600200"/>
                  </a:lnTo>
                  <a:lnTo>
                    <a:pt x="85963" y="1562100"/>
                  </a:lnTo>
                  <a:lnTo>
                    <a:pt x="99337" y="1511300"/>
                  </a:lnTo>
                  <a:lnTo>
                    <a:pt x="113621" y="1473200"/>
                  </a:lnTo>
                  <a:lnTo>
                    <a:pt x="128805" y="1422400"/>
                  </a:lnTo>
                  <a:lnTo>
                    <a:pt x="144877" y="1384300"/>
                  </a:lnTo>
                  <a:lnTo>
                    <a:pt x="161827" y="1346200"/>
                  </a:lnTo>
                  <a:lnTo>
                    <a:pt x="179644" y="1295400"/>
                  </a:lnTo>
                  <a:lnTo>
                    <a:pt x="198316" y="1257300"/>
                  </a:lnTo>
                  <a:lnTo>
                    <a:pt x="217833" y="1219200"/>
                  </a:lnTo>
                  <a:lnTo>
                    <a:pt x="238183" y="1181100"/>
                  </a:lnTo>
                  <a:lnTo>
                    <a:pt x="259355" y="1130300"/>
                  </a:lnTo>
                  <a:lnTo>
                    <a:pt x="281339" y="1092200"/>
                  </a:lnTo>
                  <a:lnTo>
                    <a:pt x="304124" y="1054100"/>
                  </a:lnTo>
                  <a:lnTo>
                    <a:pt x="327697" y="1016000"/>
                  </a:lnTo>
                  <a:lnTo>
                    <a:pt x="352049" y="977900"/>
                  </a:lnTo>
                  <a:lnTo>
                    <a:pt x="377168" y="939800"/>
                  </a:lnTo>
                  <a:lnTo>
                    <a:pt x="403044" y="901700"/>
                  </a:lnTo>
                  <a:lnTo>
                    <a:pt x="429664" y="863600"/>
                  </a:lnTo>
                  <a:lnTo>
                    <a:pt x="457019" y="838200"/>
                  </a:lnTo>
                  <a:lnTo>
                    <a:pt x="485097" y="800100"/>
                  </a:lnTo>
                  <a:lnTo>
                    <a:pt x="513887" y="762000"/>
                  </a:lnTo>
                  <a:lnTo>
                    <a:pt x="543378" y="723900"/>
                  </a:lnTo>
                  <a:lnTo>
                    <a:pt x="573560" y="698500"/>
                  </a:lnTo>
                  <a:lnTo>
                    <a:pt x="604420" y="660400"/>
                  </a:lnTo>
                  <a:lnTo>
                    <a:pt x="635948" y="635000"/>
                  </a:lnTo>
                  <a:lnTo>
                    <a:pt x="668133" y="596900"/>
                  </a:lnTo>
                  <a:lnTo>
                    <a:pt x="700964" y="571500"/>
                  </a:lnTo>
                  <a:lnTo>
                    <a:pt x="734430" y="533400"/>
                  </a:lnTo>
                  <a:lnTo>
                    <a:pt x="768520" y="508000"/>
                  </a:lnTo>
                  <a:lnTo>
                    <a:pt x="803223" y="482600"/>
                  </a:lnTo>
                  <a:lnTo>
                    <a:pt x="838527" y="457200"/>
                  </a:lnTo>
                  <a:lnTo>
                    <a:pt x="874422" y="419100"/>
                  </a:lnTo>
                  <a:lnTo>
                    <a:pt x="910897" y="393700"/>
                  </a:lnTo>
                  <a:lnTo>
                    <a:pt x="947941" y="368300"/>
                  </a:lnTo>
                  <a:lnTo>
                    <a:pt x="1023690" y="317500"/>
                  </a:lnTo>
                  <a:lnTo>
                    <a:pt x="1062373" y="304800"/>
                  </a:lnTo>
                  <a:lnTo>
                    <a:pt x="1141303" y="254000"/>
                  </a:lnTo>
                  <a:lnTo>
                    <a:pt x="1181527" y="228600"/>
                  </a:lnTo>
                  <a:lnTo>
                    <a:pt x="1222243" y="215900"/>
                  </a:lnTo>
                  <a:lnTo>
                    <a:pt x="1263439" y="190500"/>
                  </a:lnTo>
                  <a:lnTo>
                    <a:pt x="1305104" y="177800"/>
                  </a:lnTo>
                  <a:lnTo>
                    <a:pt x="1347228" y="152400"/>
                  </a:lnTo>
                  <a:lnTo>
                    <a:pt x="1476239" y="114300"/>
                  </a:lnTo>
                  <a:lnTo>
                    <a:pt x="1520086" y="88900"/>
                  </a:lnTo>
                  <a:lnTo>
                    <a:pt x="1654003" y="50800"/>
                  </a:lnTo>
                  <a:lnTo>
                    <a:pt x="2688524" y="50800"/>
                  </a:lnTo>
                  <a:lnTo>
                    <a:pt x="2822440" y="88900"/>
                  </a:lnTo>
                  <a:lnTo>
                    <a:pt x="2866287" y="114300"/>
                  </a:lnTo>
                  <a:lnTo>
                    <a:pt x="2995299" y="152400"/>
                  </a:lnTo>
                  <a:lnTo>
                    <a:pt x="3037422" y="177800"/>
                  </a:lnTo>
                  <a:lnTo>
                    <a:pt x="3079088" y="190500"/>
                  </a:lnTo>
                  <a:lnTo>
                    <a:pt x="3120284" y="215900"/>
                  </a:lnTo>
                  <a:lnTo>
                    <a:pt x="3160999" y="228600"/>
                  </a:lnTo>
                  <a:lnTo>
                    <a:pt x="3201224" y="254000"/>
                  </a:lnTo>
                  <a:lnTo>
                    <a:pt x="3280153" y="304800"/>
                  </a:lnTo>
                  <a:lnTo>
                    <a:pt x="3318837" y="317500"/>
                  </a:lnTo>
                  <a:lnTo>
                    <a:pt x="3394586" y="368300"/>
                  </a:lnTo>
                  <a:lnTo>
                    <a:pt x="3431630" y="393700"/>
                  </a:lnTo>
                  <a:lnTo>
                    <a:pt x="3468104" y="419100"/>
                  </a:lnTo>
                  <a:lnTo>
                    <a:pt x="3504000" y="457200"/>
                  </a:lnTo>
                  <a:lnTo>
                    <a:pt x="3533771" y="478619"/>
                  </a:lnTo>
                  <a:lnTo>
                    <a:pt x="3533771" y="2896925"/>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3" name="Google Shape;573;p24"/>
            <p:cNvSpPr/>
            <p:nvPr/>
          </p:nvSpPr>
          <p:spPr>
            <a:xfrm>
              <a:off x="9772309" y="8072496"/>
              <a:ext cx="6124575" cy="1477010"/>
            </a:xfrm>
            <a:custGeom>
              <a:avLst/>
              <a:gdLst/>
              <a:ahLst/>
              <a:cxnLst/>
              <a:rect l="l" t="t" r="r" b="b"/>
              <a:pathLst>
                <a:path w="6124575" h="1477009" extrusionOk="0">
                  <a:moveTo>
                    <a:pt x="5933478" y="1477014"/>
                  </a:moveTo>
                  <a:lnTo>
                    <a:pt x="190472" y="1477014"/>
                  </a:lnTo>
                  <a:lnTo>
                    <a:pt x="153134" y="1473320"/>
                  </a:lnTo>
                  <a:lnTo>
                    <a:pt x="84783" y="1445007"/>
                  </a:lnTo>
                  <a:lnTo>
                    <a:pt x="31978" y="1392203"/>
                  </a:lnTo>
                  <a:lnTo>
                    <a:pt x="3666" y="1323852"/>
                  </a:lnTo>
                  <a:lnTo>
                    <a:pt x="0" y="190223"/>
                  </a:lnTo>
                  <a:lnTo>
                    <a:pt x="3666" y="153161"/>
                  </a:lnTo>
                  <a:lnTo>
                    <a:pt x="31978" y="84810"/>
                  </a:lnTo>
                  <a:lnTo>
                    <a:pt x="84783" y="32006"/>
                  </a:lnTo>
                  <a:lnTo>
                    <a:pt x="153134" y="3694"/>
                  </a:lnTo>
                  <a:lnTo>
                    <a:pt x="190472" y="0"/>
                  </a:lnTo>
                  <a:lnTo>
                    <a:pt x="5933478" y="0"/>
                  </a:lnTo>
                  <a:lnTo>
                    <a:pt x="6006378" y="14500"/>
                  </a:lnTo>
                  <a:lnTo>
                    <a:pt x="6068181" y="55796"/>
                  </a:lnTo>
                  <a:lnTo>
                    <a:pt x="6109477" y="117599"/>
                  </a:lnTo>
                  <a:lnTo>
                    <a:pt x="6123951" y="190223"/>
                  </a:lnTo>
                  <a:lnTo>
                    <a:pt x="6123951" y="1286790"/>
                  </a:lnTo>
                  <a:lnTo>
                    <a:pt x="6109477" y="1359415"/>
                  </a:lnTo>
                  <a:lnTo>
                    <a:pt x="6068181" y="1421217"/>
                  </a:lnTo>
                  <a:lnTo>
                    <a:pt x="6006378" y="1462513"/>
                  </a:lnTo>
                  <a:lnTo>
                    <a:pt x="5933478" y="1477014"/>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4" name="Google Shape;574;p24"/>
            <p:cNvSpPr/>
            <p:nvPr/>
          </p:nvSpPr>
          <p:spPr>
            <a:xfrm>
              <a:off x="9925532" y="8072496"/>
              <a:ext cx="5971540" cy="1476375"/>
            </a:xfrm>
            <a:custGeom>
              <a:avLst/>
              <a:gdLst/>
              <a:ahLst/>
              <a:cxnLst/>
              <a:rect l="l" t="t" r="r" b="b"/>
              <a:pathLst>
                <a:path w="5971540" h="1476375" extrusionOk="0">
                  <a:moveTo>
                    <a:pt x="5780732" y="0"/>
                  </a:moveTo>
                  <a:lnTo>
                    <a:pt x="5784048" y="327"/>
                  </a:lnTo>
                </a:path>
                <a:path w="5971540" h="1476375" extrusionOk="0">
                  <a:moveTo>
                    <a:pt x="5818073" y="3692"/>
                  </a:moveTo>
                  <a:lnTo>
                    <a:pt x="5824445" y="5627"/>
                  </a:lnTo>
                </a:path>
                <a:path w="5971540" h="1476375" extrusionOk="0">
                  <a:moveTo>
                    <a:pt x="5873293" y="24982"/>
                  </a:moveTo>
                  <a:lnTo>
                    <a:pt x="5915444" y="55771"/>
                  </a:lnTo>
                  <a:lnTo>
                    <a:pt x="5956742" y="117547"/>
                  </a:lnTo>
                  <a:lnTo>
                    <a:pt x="5971245" y="190417"/>
                  </a:lnTo>
                  <a:lnTo>
                    <a:pt x="5971245" y="1285957"/>
                  </a:lnTo>
                  <a:lnTo>
                    <a:pt x="5956742" y="1358826"/>
                  </a:lnTo>
                  <a:lnTo>
                    <a:pt x="5915444" y="1420602"/>
                  </a:lnTo>
                  <a:lnTo>
                    <a:pt x="5853638" y="1461880"/>
                  </a:lnTo>
                  <a:lnTo>
                    <a:pt x="5780731" y="1476374"/>
                  </a:lnTo>
                  <a:lnTo>
                    <a:pt x="37340" y="1476374"/>
                  </a:lnTo>
                  <a:lnTo>
                    <a:pt x="0" y="1472682"/>
                  </a:lnTo>
                </a:path>
              </a:pathLst>
            </a:custGeom>
            <a:noFill/>
            <a:ln w="57125" cap="flat" cmpd="sng">
              <a:solidFill>
                <a:srgbClr val="AFAFA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75" name="Google Shape;575;p24"/>
          <p:cNvSpPr txBox="1">
            <a:spLocks noGrp="1"/>
          </p:cNvSpPr>
          <p:nvPr>
            <p:ph type="title"/>
          </p:nvPr>
        </p:nvSpPr>
        <p:spPr>
          <a:xfrm>
            <a:off x="1172022" y="917377"/>
            <a:ext cx="8316595" cy="1135380"/>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a:latin typeface="Arial"/>
                <a:ea typeface="Arial"/>
                <a:cs typeface="Arial"/>
                <a:sym typeface="Arial"/>
              </a:rPr>
              <a:t>Partial Lump Sum</a:t>
            </a:r>
            <a:endParaRPr>
              <a:latin typeface="Arial"/>
              <a:ea typeface="Arial"/>
              <a:cs typeface="Arial"/>
              <a:sym typeface="Arial"/>
            </a:endParaRPr>
          </a:p>
        </p:txBody>
      </p:sp>
      <p:sp>
        <p:nvSpPr>
          <p:cNvPr id="576" name="Google Shape;576;p24"/>
          <p:cNvSpPr txBox="1"/>
          <p:nvPr/>
        </p:nvSpPr>
        <p:spPr>
          <a:xfrm>
            <a:off x="1172022" y="2449923"/>
            <a:ext cx="6612255" cy="4230122"/>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4050"/>
              <a:buFont typeface="Arial"/>
              <a:buNone/>
            </a:pPr>
            <a:r>
              <a:rPr lang="en-US" sz="4050" b="1" i="0" u="none" strike="noStrike" cap="none">
                <a:solidFill>
                  <a:srgbClr val="0578D5"/>
                </a:solidFill>
                <a:latin typeface="Arial"/>
                <a:ea typeface="Arial"/>
                <a:cs typeface="Arial"/>
                <a:sym typeface="Arial"/>
              </a:rPr>
              <a:t>Possible Reasons to Do</a:t>
            </a:r>
            <a:endParaRPr sz="4050" b="1" i="0" u="none" strike="noStrike" cap="none">
              <a:solidFill>
                <a:srgbClr val="000000"/>
              </a:solidFill>
              <a:latin typeface="Arial"/>
              <a:ea typeface="Arial"/>
              <a:cs typeface="Arial"/>
              <a:sym typeface="Arial"/>
            </a:endParaRPr>
          </a:p>
          <a:p>
            <a:pPr marL="12700" marR="0" lvl="0" indent="0" algn="l" rtl="0">
              <a:lnSpc>
                <a:spcPct val="100000"/>
              </a:lnSpc>
              <a:spcBef>
                <a:spcPts val="1975"/>
              </a:spcBef>
              <a:spcAft>
                <a:spcPts val="0"/>
              </a:spcAft>
              <a:buClr>
                <a:srgbClr val="000000"/>
              </a:buClr>
              <a:buSzPts val="2200"/>
              <a:buFont typeface="Arial"/>
              <a:buNone/>
            </a:pPr>
            <a:r>
              <a:rPr lang="en-US" sz="2200" b="0" i="0" u="none" strike="noStrike" cap="none">
                <a:solidFill>
                  <a:srgbClr val="333333"/>
                </a:solidFill>
                <a:latin typeface="Arial"/>
                <a:ea typeface="Arial"/>
                <a:cs typeface="Arial"/>
                <a:sym typeface="Arial"/>
              </a:rPr>
              <a:t>Poor Health</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65"/>
              </a:spcBef>
              <a:spcAft>
                <a:spcPts val="0"/>
              </a:spcAft>
              <a:buClr>
                <a:srgbClr val="000000"/>
              </a:buClr>
              <a:buSzPts val="2150"/>
              <a:buFont typeface="Arial"/>
              <a:buNone/>
            </a:pPr>
            <a:endParaRPr sz="2150" b="0" i="0" u="none" strike="noStrike" cap="none">
              <a:solidFill>
                <a:srgbClr val="000000"/>
              </a:solidFill>
              <a:latin typeface="Arial"/>
              <a:ea typeface="Arial"/>
              <a:cs typeface="Arial"/>
              <a:sym typeface="Arial"/>
            </a:endParaRPr>
          </a:p>
          <a:p>
            <a:pPr marL="12700" marR="1104265" lvl="0" indent="0" algn="l" rtl="0">
              <a:lnSpc>
                <a:spcPct val="116500"/>
              </a:lnSpc>
              <a:spcBef>
                <a:spcPts val="0"/>
              </a:spcBef>
              <a:spcAft>
                <a:spcPts val="0"/>
              </a:spcAft>
              <a:buClr>
                <a:srgbClr val="000000"/>
              </a:buClr>
              <a:buSzPts val="2200"/>
              <a:buFont typeface="Arial"/>
              <a:buNone/>
            </a:pPr>
            <a:r>
              <a:rPr lang="en-US" sz="2200" b="0" i="0" u="none" strike="noStrike" cap="none">
                <a:solidFill>
                  <a:srgbClr val="333333"/>
                </a:solidFill>
                <a:latin typeface="Arial"/>
                <a:ea typeface="Arial"/>
                <a:cs typeface="Arial"/>
                <a:sym typeface="Arial"/>
              </a:rPr>
              <a:t>Estate and Critical Need for Heirs (e.g., disabled child)</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65"/>
              </a:spcBef>
              <a:spcAft>
                <a:spcPts val="0"/>
              </a:spcAft>
              <a:buClr>
                <a:srgbClr val="000000"/>
              </a:buClr>
              <a:buSzPts val="2150"/>
              <a:buFont typeface="Arial"/>
              <a:buNone/>
            </a:pPr>
            <a:endParaRPr sz="2150" b="0" i="0" u="none" strike="noStrike" cap="none">
              <a:solidFill>
                <a:srgbClr val="000000"/>
              </a:solidFill>
              <a:latin typeface="Arial"/>
              <a:ea typeface="Arial"/>
              <a:cs typeface="Arial"/>
              <a:sym typeface="Arial"/>
            </a:endParaRPr>
          </a:p>
          <a:p>
            <a:pPr marL="12700" marR="5080" lvl="0" indent="0" algn="l" rtl="0">
              <a:lnSpc>
                <a:spcPct val="116500"/>
              </a:lnSpc>
              <a:spcBef>
                <a:spcPts val="0"/>
              </a:spcBef>
              <a:spcAft>
                <a:spcPts val="0"/>
              </a:spcAft>
              <a:buClr>
                <a:srgbClr val="000000"/>
              </a:buClr>
              <a:buSzPts val="2200"/>
              <a:buFont typeface="Arial"/>
              <a:buNone/>
            </a:pPr>
            <a:r>
              <a:rPr lang="en-US" sz="2200" b="0" i="0" u="none" strike="noStrike" cap="none">
                <a:solidFill>
                  <a:srgbClr val="333333"/>
                </a:solidFill>
                <a:latin typeface="Arial"/>
                <a:ea typeface="Arial"/>
                <a:cs typeface="Arial"/>
                <a:sym typeface="Arial"/>
              </a:rPr>
              <a:t>Other Estate Needs — Guarantees money to heirs instead of reversion to retirement system at death</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1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33333"/>
                </a:solidFill>
                <a:latin typeface="Arial"/>
                <a:ea typeface="Arial"/>
                <a:cs typeface="Arial"/>
                <a:sym typeface="Arial"/>
              </a:rPr>
              <a:t>No Savings Going into Retirement</a:t>
            </a:r>
            <a:endParaRPr sz="2200" b="0" i="0" u="none" strike="noStrike" cap="none">
              <a:solidFill>
                <a:srgbClr val="000000"/>
              </a:solidFill>
              <a:latin typeface="Arial"/>
              <a:ea typeface="Arial"/>
              <a:cs typeface="Arial"/>
              <a:sym typeface="Arial"/>
            </a:endParaRPr>
          </a:p>
        </p:txBody>
      </p:sp>
      <p:pic>
        <p:nvPicPr>
          <p:cNvPr id="577" name="Google Shape;577;p24"/>
          <p:cNvPicPr preferRelativeResize="0"/>
          <p:nvPr/>
        </p:nvPicPr>
        <p:blipFill rotWithShape="1">
          <a:blip r:embed="rId3">
            <a:alphaModFix/>
          </a:blip>
          <a:srcRect/>
          <a:stretch/>
        </p:blipFill>
        <p:spPr>
          <a:xfrm>
            <a:off x="9307096" y="4290435"/>
            <a:ext cx="76200" cy="76199"/>
          </a:xfrm>
          <a:prstGeom prst="rect">
            <a:avLst/>
          </a:prstGeom>
          <a:noFill/>
          <a:ln>
            <a:noFill/>
          </a:ln>
        </p:spPr>
      </p:pic>
      <p:sp>
        <p:nvSpPr>
          <p:cNvPr id="578" name="Google Shape;578;p24"/>
          <p:cNvSpPr txBox="1"/>
          <p:nvPr/>
        </p:nvSpPr>
        <p:spPr>
          <a:xfrm>
            <a:off x="9027696" y="2449923"/>
            <a:ext cx="6688455" cy="508484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4050"/>
              <a:buFont typeface="Arial"/>
              <a:buNone/>
            </a:pPr>
            <a:r>
              <a:rPr lang="en-US" sz="4050" b="1" i="0" u="none" strike="noStrike" cap="none" dirty="0">
                <a:solidFill>
                  <a:srgbClr val="0578D5"/>
                </a:solidFill>
                <a:latin typeface="Arial"/>
                <a:ea typeface="Arial"/>
                <a:cs typeface="Arial"/>
                <a:sym typeface="Arial"/>
              </a:rPr>
              <a:t>Reasons Not to Do</a:t>
            </a:r>
            <a:endParaRPr sz="4050" b="1" i="0" u="none" strike="noStrike" cap="none" dirty="0">
              <a:solidFill>
                <a:srgbClr val="000000"/>
              </a:solidFill>
              <a:latin typeface="Arial"/>
              <a:ea typeface="Arial"/>
              <a:cs typeface="Arial"/>
              <a:sym typeface="Arial"/>
            </a:endParaRPr>
          </a:p>
          <a:p>
            <a:pPr marL="12700" marR="6350" lvl="0" indent="0" algn="l" rtl="0">
              <a:lnSpc>
                <a:spcPct val="116500"/>
              </a:lnSpc>
              <a:spcBef>
                <a:spcPts val="1540"/>
              </a:spcBef>
              <a:spcAft>
                <a:spcPts val="0"/>
              </a:spcAft>
              <a:buClr>
                <a:srgbClr val="000000"/>
              </a:buClr>
              <a:buSzPts val="2200"/>
              <a:buFont typeface="Arial"/>
              <a:buNone/>
            </a:pPr>
            <a:r>
              <a:rPr lang="en-US" sz="2200" b="0" i="0" u="none" strike="noStrike" cap="none" dirty="0">
                <a:solidFill>
                  <a:srgbClr val="333333"/>
                </a:solidFill>
                <a:latin typeface="Arial"/>
                <a:ea typeface="Arial"/>
                <a:cs typeface="Arial"/>
                <a:sym typeface="Arial"/>
              </a:rPr>
              <a:t>You will not be able to invest the money and beat the Retirement System</a:t>
            </a:r>
            <a:endParaRPr sz="2200" b="0" i="0" u="none" strike="noStrike" cap="none" dirty="0">
              <a:solidFill>
                <a:srgbClr val="000000"/>
              </a:solidFill>
              <a:latin typeface="Arial"/>
              <a:ea typeface="Arial"/>
              <a:cs typeface="Arial"/>
              <a:sym typeface="Arial"/>
            </a:endParaRPr>
          </a:p>
          <a:p>
            <a:pPr marL="487044" marR="11430" lvl="0" indent="0" algn="just" rtl="0">
              <a:lnSpc>
                <a:spcPct val="116500"/>
              </a:lnSpc>
              <a:spcBef>
                <a:spcPts val="0"/>
              </a:spcBef>
              <a:spcAft>
                <a:spcPts val="0"/>
              </a:spcAft>
              <a:buClr>
                <a:srgbClr val="000000"/>
              </a:buClr>
              <a:buSzPts val="2200"/>
              <a:buFont typeface="Arial"/>
              <a:buNone/>
            </a:pPr>
            <a:r>
              <a:rPr lang="en-US" sz="2200" b="0" i="0" u="none" strike="noStrike" cap="none" dirty="0">
                <a:solidFill>
                  <a:srgbClr val="333333"/>
                </a:solidFill>
                <a:latin typeface="Arial"/>
                <a:ea typeface="Arial"/>
                <a:cs typeface="Arial"/>
                <a:sym typeface="Arial"/>
              </a:rPr>
              <a:t>Pay Actuarial Cost for funds; Usually have to earn  minimum  Net  11.00%  if  try  to  match State — Can you do this with no risk??</a:t>
            </a:r>
            <a:endParaRPr sz="2200" b="0" i="0" u="none" strike="noStrike" cap="none" dirty="0">
              <a:solidFill>
                <a:srgbClr val="000000"/>
              </a:solidFill>
              <a:latin typeface="Arial"/>
              <a:ea typeface="Arial"/>
              <a:cs typeface="Arial"/>
              <a:sym typeface="Arial"/>
            </a:endParaRPr>
          </a:p>
          <a:p>
            <a:pPr marL="0" marR="0" lvl="0" indent="0" algn="l" rtl="0">
              <a:lnSpc>
                <a:spcPct val="100000"/>
              </a:lnSpc>
              <a:spcBef>
                <a:spcPts val="65"/>
              </a:spcBef>
              <a:spcAft>
                <a:spcPts val="0"/>
              </a:spcAft>
              <a:buClr>
                <a:srgbClr val="000000"/>
              </a:buClr>
              <a:buSzPts val="2150"/>
              <a:buFont typeface="Arial"/>
              <a:buNone/>
            </a:pPr>
            <a:endParaRPr sz="2150" b="0" i="0" u="none" strike="noStrike" cap="none" dirty="0">
              <a:solidFill>
                <a:srgbClr val="000000"/>
              </a:solidFill>
              <a:latin typeface="Arial"/>
              <a:ea typeface="Arial"/>
              <a:cs typeface="Arial"/>
              <a:sym typeface="Arial"/>
            </a:endParaRPr>
          </a:p>
          <a:p>
            <a:pPr marL="12700" marR="12065" lvl="0" indent="0" algn="l" rtl="0">
              <a:lnSpc>
                <a:spcPct val="116500"/>
              </a:lnSpc>
              <a:spcBef>
                <a:spcPts val="0"/>
              </a:spcBef>
              <a:spcAft>
                <a:spcPts val="0"/>
              </a:spcAft>
              <a:buClr>
                <a:srgbClr val="000000"/>
              </a:buClr>
              <a:buSzPts val="2200"/>
              <a:buFont typeface="Arial"/>
              <a:buNone/>
            </a:pPr>
            <a:r>
              <a:rPr lang="en-US" sz="2200" b="0" i="0" u="none" strike="noStrike" cap="none" dirty="0">
                <a:solidFill>
                  <a:srgbClr val="333333"/>
                </a:solidFill>
                <a:latin typeface="Arial"/>
                <a:ea typeface="Arial"/>
                <a:cs typeface="Arial"/>
                <a:sym typeface="Arial"/>
              </a:rPr>
              <a:t>You have not planned for inflation and budget in retirement so your income runs short later</a:t>
            </a:r>
            <a:endParaRPr sz="2200" b="0" i="0" u="none" strike="noStrike" cap="none" dirty="0">
              <a:solidFill>
                <a:srgbClr val="000000"/>
              </a:solidFill>
              <a:latin typeface="Arial"/>
              <a:ea typeface="Arial"/>
              <a:cs typeface="Arial"/>
              <a:sym typeface="Arial"/>
            </a:endParaRPr>
          </a:p>
          <a:p>
            <a:pPr marL="0" marR="0" lvl="0" indent="0" algn="l" rtl="0">
              <a:lnSpc>
                <a:spcPct val="100000"/>
              </a:lnSpc>
              <a:spcBef>
                <a:spcPts val="60"/>
              </a:spcBef>
              <a:spcAft>
                <a:spcPts val="0"/>
              </a:spcAft>
              <a:buClr>
                <a:srgbClr val="000000"/>
              </a:buClr>
              <a:buSzPts val="2150"/>
              <a:buFont typeface="Arial"/>
              <a:buNone/>
            </a:pPr>
            <a:endParaRPr sz="2150" b="0" i="0" u="none" strike="noStrike" cap="none" dirty="0">
              <a:solidFill>
                <a:srgbClr val="000000"/>
              </a:solidFill>
              <a:latin typeface="Arial"/>
              <a:ea typeface="Arial"/>
              <a:cs typeface="Arial"/>
              <a:sym typeface="Arial"/>
            </a:endParaRPr>
          </a:p>
          <a:p>
            <a:pPr marL="12700" marR="7620" lvl="0" indent="0" algn="l" rtl="0">
              <a:lnSpc>
                <a:spcPct val="116500"/>
              </a:lnSpc>
              <a:spcBef>
                <a:spcPts val="5"/>
              </a:spcBef>
              <a:spcAft>
                <a:spcPts val="0"/>
              </a:spcAft>
              <a:buClr>
                <a:srgbClr val="000000"/>
              </a:buClr>
              <a:buSzPts val="2200"/>
              <a:buFont typeface="Arial"/>
              <a:buNone/>
            </a:pPr>
            <a:r>
              <a:rPr lang="en-US" sz="2200" b="0" i="0" u="none" strike="noStrike" cap="none" dirty="0">
                <a:solidFill>
                  <a:srgbClr val="333333"/>
                </a:solidFill>
                <a:latin typeface="Arial"/>
                <a:ea typeface="Arial"/>
                <a:cs typeface="Arial"/>
                <a:sym typeface="Arial"/>
              </a:rPr>
              <a:t>You will be tempted (and give in) to spend the money you planned to save</a:t>
            </a:r>
            <a:endParaRPr sz="2200" b="0" i="0" u="none" strike="noStrike" cap="none" dirty="0">
              <a:solidFill>
                <a:srgbClr val="000000"/>
              </a:solidFill>
              <a:latin typeface="Arial"/>
              <a:ea typeface="Arial"/>
              <a:cs typeface="Arial"/>
              <a:sym typeface="Arial"/>
            </a:endParaRPr>
          </a:p>
        </p:txBody>
      </p:sp>
      <p:sp>
        <p:nvSpPr>
          <p:cNvPr id="579" name="Google Shape;579;p24"/>
          <p:cNvSpPr/>
          <p:nvPr/>
        </p:nvSpPr>
        <p:spPr>
          <a:xfrm>
            <a:off x="8439166" y="2515406"/>
            <a:ext cx="0" cy="6496685"/>
          </a:xfrm>
          <a:custGeom>
            <a:avLst/>
            <a:gdLst/>
            <a:ahLst/>
            <a:cxnLst/>
            <a:rect l="l" t="t" r="r" b="b"/>
            <a:pathLst>
              <a:path w="120000" h="6496684" extrusionOk="0">
                <a:moveTo>
                  <a:pt x="0" y="6496108"/>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0" name="Google Shape;580;p24"/>
          <p:cNvSpPr txBox="1"/>
          <p:nvPr/>
        </p:nvSpPr>
        <p:spPr>
          <a:xfrm>
            <a:off x="9207884" y="8239435"/>
            <a:ext cx="6688455" cy="1198780"/>
          </a:xfrm>
          <a:prstGeom prst="rect">
            <a:avLst/>
          </a:prstGeom>
          <a:noFill/>
          <a:ln>
            <a:noFill/>
          </a:ln>
        </p:spPr>
        <p:txBody>
          <a:bodyPr spcFirstLastPara="1" wrap="square" lIns="0" tIns="16500" rIns="0" bIns="0" anchor="t" anchorCtr="0">
            <a:spAutoFit/>
          </a:bodyPr>
          <a:lstStyle/>
          <a:p>
            <a:pPr marL="1460500" marR="5080" lvl="0" indent="-474980" algn="l" rtl="0">
              <a:lnSpc>
                <a:spcPct val="116500"/>
              </a:lnSpc>
              <a:spcBef>
                <a:spcPts val="5"/>
              </a:spcBef>
              <a:spcAft>
                <a:spcPts val="0"/>
              </a:spcAft>
              <a:buClr>
                <a:srgbClr val="000000"/>
              </a:buClr>
              <a:buSzPts val="2200"/>
              <a:buFont typeface="Arial"/>
              <a:buNone/>
            </a:pPr>
            <a:r>
              <a:rPr lang="en-US" sz="2200" b="1" i="0" u="none" strike="noStrike" cap="none" dirty="0">
                <a:solidFill>
                  <a:srgbClr val="333333"/>
                </a:solidFill>
                <a:latin typeface="Arial"/>
                <a:ea typeface="Arial"/>
                <a:cs typeface="Arial"/>
                <a:sym typeface="Arial"/>
              </a:rPr>
              <a:t>Note Partial Lump Sum (PLSO) Eligibility </a:t>
            </a:r>
            <a:endParaRPr sz="2200" b="1" i="0" u="none" strike="noStrike" cap="none" dirty="0">
              <a:solidFill>
                <a:srgbClr val="333333"/>
              </a:solidFill>
              <a:latin typeface="Arial"/>
              <a:ea typeface="Arial"/>
              <a:cs typeface="Arial"/>
              <a:sym typeface="Arial"/>
            </a:endParaRPr>
          </a:p>
          <a:p>
            <a:pPr marL="1460500" marR="5080" lvl="0" indent="-474980" algn="l" rtl="0">
              <a:lnSpc>
                <a:spcPct val="116500"/>
              </a:lnSpc>
              <a:spcBef>
                <a:spcPts val="5"/>
              </a:spcBef>
              <a:spcAft>
                <a:spcPts val="0"/>
              </a:spcAft>
              <a:buClr>
                <a:srgbClr val="000000"/>
              </a:buClr>
              <a:buSzPts val="2200"/>
              <a:buFont typeface="Arial"/>
              <a:buChar char="•"/>
            </a:pPr>
            <a:r>
              <a:rPr lang="en-US" sz="2200" b="0" i="0" u="none" strike="noStrike" cap="none" dirty="0">
                <a:solidFill>
                  <a:srgbClr val="333333"/>
                </a:solidFill>
                <a:latin typeface="Arial"/>
                <a:ea typeface="Arial"/>
                <a:cs typeface="Arial"/>
                <a:sym typeface="Arial"/>
              </a:rPr>
              <a:t>5 Year Average - Rule of 90</a:t>
            </a:r>
            <a:endParaRPr sz="2200" b="0" i="0" u="none" strike="noStrike" cap="none" dirty="0">
              <a:solidFill>
                <a:srgbClr val="000000"/>
              </a:solidFill>
              <a:latin typeface="Arial"/>
              <a:ea typeface="Arial"/>
              <a:cs typeface="Arial"/>
              <a:sym typeface="Arial"/>
            </a:endParaRPr>
          </a:p>
          <a:p>
            <a:pPr marL="1460500" marR="5080" lvl="0" indent="-474980" algn="l" rtl="0">
              <a:lnSpc>
                <a:spcPct val="116500"/>
              </a:lnSpc>
              <a:spcBef>
                <a:spcPts val="5"/>
              </a:spcBef>
              <a:spcAft>
                <a:spcPts val="0"/>
              </a:spcAft>
              <a:buClr>
                <a:srgbClr val="000000"/>
              </a:buClr>
              <a:buSzPts val="2200"/>
              <a:buFont typeface="Arial"/>
              <a:buChar char="•"/>
            </a:pPr>
            <a:r>
              <a:rPr lang="en-US" sz="2200" b="0" i="0" u="none" strike="noStrike" cap="none" dirty="0">
                <a:solidFill>
                  <a:srgbClr val="333333"/>
                </a:solidFill>
                <a:latin typeface="Arial"/>
                <a:ea typeface="Arial"/>
                <a:cs typeface="Arial"/>
                <a:sym typeface="Arial"/>
              </a:rPr>
              <a:t>3 Year Average - Rule of 80</a:t>
            </a:r>
            <a:endParaRPr sz="2200" b="0" i="0" u="none" strike="noStrike" cap="none" dirty="0">
              <a:solidFill>
                <a:srgbClr val="000000"/>
              </a:solidFill>
              <a:latin typeface="Arial"/>
              <a:ea typeface="Arial"/>
              <a:cs typeface="Arial"/>
              <a:sym typeface="Arial"/>
            </a:endParaRPr>
          </a:p>
        </p:txBody>
      </p:sp>
      <p:sp>
        <p:nvSpPr>
          <p:cNvPr id="581" name="Google Shape;581;p24"/>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85"/>
        <p:cNvGrpSpPr/>
        <p:nvPr/>
      </p:nvGrpSpPr>
      <p:grpSpPr>
        <a:xfrm>
          <a:off x="0" y="0"/>
          <a:ext cx="0" cy="0"/>
          <a:chOff x="0" y="0"/>
          <a:chExt cx="0" cy="0"/>
        </a:xfrm>
      </p:grpSpPr>
      <p:sp>
        <p:nvSpPr>
          <p:cNvPr id="586" name="Google Shape;586;p25"/>
          <p:cNvSpPr txBox="1">
            <a:spLocks noGrp="1"/>
          </p:cNvSpPr>
          <p:nvPr>
            <p:ph type="title"/>
          </p:nvPr>
        </p:nvSpPr>
        <p:spPr>
          <a:xfrm>
            <a:off x="1016000" y="849048"/>
            <a:ext cx="5277485" cy="106997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6850">
                <a:latin typeface="Arial"/>
                <a:ea typeface="Arial"/>
                <a:cs typeface="Arial"/>
                <a:sym typeface="Arial"/>
              </a:rPr>
              <a:t>Other Items</a:t>
            </a:r>
            <a:endParaRPr sz="6850">
              <a:latin typeface="Arial"/>
              <a:ea typeface="Arial"/>
              <a:cs typeface="Arial"/>
              <a:sym typeface="Arial"/>
            </a:endParaRPr>
          </a:p>
        </p:txBody>
      </p:sp>
      <p:grpSp>
        <p:nvGrpSpPr>
          <p:cNvPr id="587" name="Google Shape;587;p25"/>
          <p:cNvGrpSpPr/>
          <p:nvPr/>
        </p:nvGrpSpPr>
        <p:grpSpPr>
          <a:xfrm>
            <a:off x="0" y="2458170"/>
            <a:ext cx="18288000" cy="7828993"/>
            <a:chOff x="0" y="2458170"/>
            <a:chExt cx="18288000" cy="7828993"/>
          </a:xfrm>
        </p:grpSpPr>
        <p:sp>
          <p:nvSpPr>
            <p:cNvPr id="588" name="Google Shape;588;p25"/>
            <p:cNvSpPr/>
            <p:nvPr/>
          </p:nvSpPr>
          <p:spPr>
            <a:xfrm>
              <a:off x="0" y="3133254"/>
              <a:ext cx="9144000" cy="7153909"/>
            </a:xfrm>
            <a:custGeom>
              <a:avLst/>
              <a:gdLst/>
              <a:ahLst/>
              <a:cxnLst/>
              <a:rect l="l" t="t" r="r" b="b"/>
              <a:pathLst>
                <a:path w="9144000" h="7153909" extrusionOk="0">
                  <a:moveTo>
                    <a:pt x="0" y="7153745"/>
                  </a:moveTo>
                  <a:lnTo>
                    <a:pt x="9143999" y="7153745"/>
                  </a:lnTo>
                  <a:lnTo>
                    <a:pt x="9143999" y="0"/>
                  </a:lnTo>
                  <a:lnTo>
                    <a:pt x="0" y="0"/>
                  </a:lnTo>
                  <a:lnTo>
                    <a:pt x="0" y="7153745"/>
                  </a:lnTo>
                  <a:close/>
                </a:path>
              </a:pathLst>
            </a:cu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9" name="Google Shape;589;p25"/>
            <p:cNvSpPr/>
            <p:nvPr/>
          </p:nvSpPr>
          <p:spPr>
            <a:xfrm>
              <a:off x="9144000" y="3133254"/>
              <a:ext cx="9144000" cy="7153909"/>
            </a:xfrm>
            <a:custGeom>
              <a:avLst/>
              <a:gdLst/>
              <a:ahLst/>
              <a:cxnLst/>
              <a:rect l="l" t="t" r="r" b="b"/>
              <a:pathLst>
                <a:path w="9144000" h="7153909" extrusionOk="0">
                  <a:moveTo>
                    <a:pt x="0" y="7153745"/>
                  </a:moveTo>
                  <a:lnTo>
                    <a:pt x="9143999" y="7153745"/>
                  </a:lnTo>
                  <a:lnTo>
                    <a:pt x="9143999" y="0"/>
                  </a:lnTo>
                  <a:lnTo>
                    <a:pt x="0" y="0"/>
                  </a:lnTo>
                  <a:lnTo>
                    <a:pt x="0" y="7153745"/>
                  </a:lnTo>
                  <a:close/>
                </a:path>
              </a:pathLst>
            </a:custGeom>
            <a:solidFill>
              <a:srgbClr val="E7E7E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0" name="Google Shape;590;p25"/>
            <p:cNvSpPr/>
            <p:nvPr/>
          </p:nvSpPr>
          <p:spPr>
            <a:xfrm>
              <a:off x="9144000" y="2458170"/>
              <a:ext cx="9144000" cy="675640"/>
            </a:xfrm>
            <a:custGeom>
              <a:avLst/>
              <a:gdLst/>
              <a:ahLst/>
              <a:cxnLst/>
              <a:rect l="l" t="t" r="r" b="b"/>
              <a:pathLst>
                <a:path w="9144000" h="675639" extrusionOk="0">
                  <a:moveTo>
                    <a:pt x="0" y="675084"/>
                  </a:moveTo>
                  <a:lnTo>
                    <a:pt x="9144000" y="675084"/>
                  </a:lnTo>
                  <a:lnTo>
                    <a:pt x="9144000" y="0"/>
                  </a:lnTo>
                  <a:lnTo>
                    <a:pt x="0" y="0"/>
                  </a:lnTo>
                  <a:lnTo>
                    <a:pt x="0" y="675084"/>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1" name="Google Shape;591;p25"/>
            <p:cNvSpPr/>
            <p:nvPr/>
          </p:nvSpPr>
          <p:spPr>
            <a:xfrm>
              <a:off x="0" y="2458170"/>
              <a:ext cx="9144000" cy="675640"/>
            </a:xfrm>
            <a:custGeom>
              <a:avLst/>
              <a:gdLst/>
              <a:ahLst/>
              <a:cxnLst/>
              <a:rect l="l" t="t" r="r" b="b"/>
              <a:pathLst>
                <a:path w="9144000" h="675639" extrusionOk="0">
                  <a:moveTo>
                    <a:pt x="0" y="675084"/>
                  </a:moveTo>
                  <a:lnTo>
                    <a:pt x="0" y="0"/>
                  </a:lnTo>
                  <a:lnTo>
                    <a:pt x="9144000" y="0"/>
                  </a:lnTo>
                  <a:lnTo>
                    <a:pt x="9144000" y="675084"/>
                  </a:lnTo>
                  <a:lnTo>
                    <a:pt x="0" y="675084"/>
                  </a:lnTo>
                  <a:close/>
                </a:path>
              </a:pathLst>
            </a:custGeom>
            <a:solidFill>
              <a:srgbClr val="00AEE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92" name="Google Shape;592;p25"/>
          <p:cNvSpPr txBox="1"/>
          <p:nvPr/>
        </p:nvSpPr>
        <p:spPr>
          <a:xfrm>
            <a:off x="1047120" y="2508650"/>
            <a:ext cx="7111365" cy="249953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3100"/>
              <a:buFont typeface="Arial"/>
              <a:buNone/>
            </a:pPr>
            <a:r>
              <a:rPr lang="en-US" sz="3100" b="1" i="0" u="none" strike="noStrike" cap="none">
                <a:solidFill>
                  <a:srgbClr val="FFFFFF"/>
                </a:solidFill>
                <a:latin typeface="Montserrat"/>
                <a:ea typeface="Montserrat"/>
                <a:cs typeface="Montserrat"/>
                <a:sym typeface="Montserrat"/>
              </a:rPr>
              <a:t>QDROs</a:t>
            </a:r>
            <a:endParaRPr sz="31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65"/>
              </a:spcBef>
              <a:spcAft>
                <a:spcPts val="0"/>
              </a:spcAft>
              <a:buClr>
                <a:srgbClr val="000000"/>
              </a:buClr>
              <a:buSzPts val="3400"/>
              <a:buFont typeface="Arial"/>
              <a:buNone/>
            </a:pPr>
            <a:endParaRPr sz="3400" b="1" i="0" u="none" strike="noStrike" cap="none">
              <a:solidFill>
                <a:srgbClr val="000000"/>
              </a:solidFill>
              <a:latin typeface="Montserrat"/>
              <a:ea typeface="Montserrat"/>
              <a:cs typeface="Montserrat"/>
              <a:sym typeface="Montserrat"/>
            </a:endParaRPr>
          </a:p>
          <a:p>
            <a:pPr marL="1073785" marR="0" lvl="0" indent="-457200" algn="l" rtl="0">
              <a:lnSpc>
                <a:spcPct val="100000"/>
              </a:lnSpc>
              <a:spcBef>
                <a:spcPts val="5"/>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Must be approved by TRS</a:t>
            </a:r>
            <a:endParaRPr sz="2800" b="0" i="0" u="none" strike="noStrike" cap="none">
              <a:solidFill>
                <a:srgbClr val="000000"/>
              </a:solidFill>
              <a:latin typeface="Arial"/>
              <a:ea typeface="Arial"/>
              <a:cs typeface="Arial"/>
              <a:sym typeface="Arial"/>
            </a:endParaRPr>
          </a:p>
          <a:p>
            <a:pPr marL="1073785" marR="5080" lvl="0" indent="-457200" algn="l" rtl="0">
              <a:lnSpc>
                <a:spcPct val="1205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Should run by TRS before finalized</a:t>
            </a:r>
            <a:endParaRPr sz="1400" b="0" i="0" u="none" strike="noStrike" cap="none">
              <a:solidFill>
                <a:srgbClr val="000000"/>
              </a:solidFill>
              <a:latin typeface="Arial"/>
              <a:ea typeface="Arial"/>
              <a:cs typeface="Arial"/>
              <a:sym typeface="Arial"/>
            </a:endParaRPr>
          </a:p>
          <a:p>
            <a:pPr marL="1073785" marR="5080" lvl="0" indent="-457200" algn="l" rtl="0">
              <a:lnSpc>
                <a:spcPct val="1205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TRS Rule that can change the QDRO</a:t>
            </a:r>
            <a:endParaRPr sz="2800" b="0" i="0" u="none" strike="noStrike" cap="none">
              <a:solidFill>
                <a:srgbClr val="000000"/>
              </a:solidFill>
              <a:latin typeface="Arial"/>
              <a:ea typeface="Arial"/>
              <a:cs typeface="Arial"/>
              <a:sym typeface="Arial"/>
            </a:endParaRPr>
          </a:p>
        </p:txBody>
      </p:sp>
      <p:sp>
        <p:nvSpPr>
          <p:cNvPr id="593" name="Google Shape;593;p25"/>
          <p:cNvSpPr/>
          <p:nvPr/>
        </p:nvSpPr>
        <p:spPr>
          <a:xfrm>
            <a:off x="0" y="3"/>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4" name="Google Shape;594;p25"/>
          <p:cNvSpPr txBox="1">
            <a:spLocks noGrp="1"/>
          </p:cNvSpPr>
          <p:nvPr>
            <p:ph type="body" idx="2"/>
          </p:nvPr>
        </p:nvSpPr>
        <p:spPr>
          <a:xfrm>
            <a:off x="9632792" y="2540734"/>
            <a:ext cx="7463155" cy="563609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Check Your TRS Statement!</a:t>
            </a:r>
            <a:endParaRPr/>
          </a:p>
          <a:p>
            <a:pPr marL="0" lvl="0" indent="0" algn="l" rtl="0">
              <a:lnSpc>
                <a:spcPct val="100000"/>
              </a:lnSpc>
              <a:spcBef>
                <a:spcPts val="10"/>
              </a:spcBef>
              <a:spcAft>
                <a:spcPts val="0"/>
              </a:spcAft>
              <a:buSzPts val="1400"/>
              <a:buNone/>
            </a:pPr>
            <a:endParaRPr sz="2950"/>
          </a:p>
          <a:p>
            <a:pPr marL="1073785" marR="125095" lvl="0" indent="-457200" algn="l" rtl="0">
              <a:lnSpc>
                <a:spcPct val="120500"/>
              </a:lnSpc>
              <a:spcBef>
                <a:spcPts val="0"/>
              </a:spcBef>
              <a:spcAft>
                <a:spcPts val="0"/>
              </a:spcAft>
              <a:buSzPts val="2800"/>
              <a:buFont typeface="Arial"/>
              <a:buChar char="•"/>
            </a:pPr>
            <a:r>
              <a:rPr lang="en-US" sz="2800" b="0">
                <a:solidFill>
                  <a:srgbClr val="000000"/>
                </a:solidFill>
                <a:latin typeface="Arial"/>
                <a:ea typeface="Arial"/>
                <a:cs typeface="Arial"/>
                <a:sym typeface="Arial"/>
              </a:rPr>
              <a:t>Unreported service credit can only be corrected if pointed out to TRS within 5 years</a:t>
            </a:r>
            <a:endParaRPr sz="2800" b="0">
              <a:latin typeface="Arial"/>
              <a:ea typeface="Arial"/>
              <a:cs typeface="Arial"/>
              <a:sym typeface="Arial"/>
            </a:endParaRPr>
          </a:p>
          <a:p>
            <a:pPr marL="1073785" marR="125095" lvl="0" indent="-457200" algn="l" rtl="0">
              <a:lnSpc>
                <a:spcPct val="120500"/>
              </a:lnSpc>
              <a:spcBef>
                <a:spcPts val="0"/>
              </a:spcBef>
              <a:spcAft>
                <a:spcPts val="0"/>
              </a:spcAft>
              <a:buSzPts val="2800"/>
              <a:buFont typeface="Arial"/>
              <a:buChar char="•"/>
            </a:pPr>
            <a:r>
              <a:rPr lang="en-US" sz="2800" b="0">
                <a:solidFill>
                  <a:srgbClr val="000000"/>
                </a:solidFill>
                <a:latin typeface="Arial"/>
                <a:ea typeface="Arial"/>
                <a:cs typeface="Arial"/>
                <a:sym typeface="Arial"/>
              </a:rPr>
              <a:t>Correction of Compensation and/or Service Records</a:t>
            </a:r>
            <a:endParaRPr sz="2800" b="0">
              <a:latin typeface="Arial"/>
              <a:ea typeface="Arial"/>
              <a:cs typeface="Arial"/>
              <a:sym typeface="Arial"/>
            </a:endParaRPr>
          </a:p>
          <a:p>
            <a:pPr marL="1678304" marR="5080" lvl="0" indent="-457198" algn="l" rtl="0">
              <a:lnSpc>
                <a:spcPct val="120500"/>
              </a:lnSpc>
              <a:spcBef>
                <a:spcPts val="0"/>
              </a:spcBef>
              <a:spcAft>
                <a:spcPts val="0"/>
              </a:spcAft>
              <a:buSzPts val="2800"/>
              <a:buFont typeface="Arial"/>
              <a:buChar char="•"/>
            </a:pPr>
            <a:r>
              <a:rPr lang="en-US" sz="2800" b="0">
                <a:solidFill>
                  <a:srgbClr val="000000"/>
                </a:solidFill>
                <a:latin typeface="Arial"/>
                <a:ea typeface="Arial"/>
                <a:cs typeface="Arial"/>
                <a:sym typeface="Arial"/>
              </a:rPr>
              <a:t>No correcting information will be accepted by TRS after the member has retired and received the first annuity check</a:t>
            </a:r>
            <a:endParaRPr sz="2800" b="0">
              <a:latin typeface="Arial"/>
              <a:ea typeface="Arial"/>
              <a:cs typeface="Arial"/>
              <a:sym typeface="Arial"/>
            </a:endParaRPr>
          </a:p>
        </p:txBody>
      </p:sp>
      <p:sp>
        <p:nvSpPr>
          <p:cNvPr id="595" name="Google Shape;595;p25"/>
          <p:cNvSpPr txBox="1"/>
          <p:nvPr/>
        </p:nvSpPr>
        <p:spPr>
          <a:xfrm>
            <a:off x="1607794" y="5008180"/>
            <a:ext cx="6061899" cy="4183709"/>
          </a:xfrm>
          <a:prstGeom prst="rect">
            <a:avLst/>
          </a:prstGeom>
          <a:noFill/>
          <a:ln>
            <a:noFill/>
          </a:ln>
        </p:spPr>
        <p:txBody>
          <a:bodyPr spcFirstLastPara="1" wrap="square" lIns="0" tIns="12700" rIns="0" bIns="0" anchor="t" anchorCtr="0">
            <a:spAutoFit/>
          </a:bodyPr>
          <a:lstStyle/>
          <a:p>
            <a:pPr marL="1073785" marR="5080" lvl="2" indent="-457200" algn="l" rtl="0">
              <a:lnSpc>
                <a:spcPct val="1205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Texas Government Code Sec. 804.005</a:t>
            </a:r>
            <a:endParaRPr sz="2800" b="0" i="0" u="none" strike="noStrike" cap="none">
              <a:solidFill>
                <a:srgbClr val="000000"/>
              </a:solidFill>
              <a:latin typeface="Arial"/>
              <a:ea typeface="Arial"/>
              <a:cs typeface="Arial"/>
              <a:sym typeface="Arial"/>
            </a:endParaRPr>
          </a:p>
          <a:p>
            <a:pPr marL="1073785" marR="5080" lvl="2" indent="-457200" algn="l" rtl="0">
              <a:lnSpc>
                <a:spcPct val="1205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Designed to provide retirement income for spouse once member can retire</a:t>
            </a:r>
            <a:endParaRPr sz="2800" b="0" i="0" u="none" strike="noStrike" cap="none">
              <a:solidFill>
                <a:srgbClr val="000000"/>
              </a:solidFill>
              <a:latin typeface="Arial"/>
              <a:ea typeface="Arial"/>
              <a:cs typeface="Arial"/>
              <a:sym typeface="Arial"/>
            </a:endParaRPr>
          </a:p>
          <a:p>
            <a:pPr marL="1073785" marR="5080" lvl="2" indent="-457200" algn="l" rtl="0">
              <a:lnSpc>
                <a:spcPct val="1205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Can significantly reduce growth in member’s future TRS benefit increases</a:t>
            </a:r>
            <a:endParaRPr sz="2800" b="0" i="0" u="none" strike="noStrike" cap="none">
              <a:solidFill>
                <a:srgbClr val="000000"/>
              </a:solidFill>
              <a:latin typeface="Arial"/>
              <a:ea typeface="Arial"/>
              <a:cs typeface="Arial"/>
              <a:sym typeface="Arial"/>
            </a:endParaRPr>
          </a:p>
        </p:txBody>
      </p:sp>
      <p:sp>
        <p:nvSpPr>
          <p:cNvPr id="596" name="Google Shape;596;p25"/>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633"/>
        <p:cNvGrpSpPr/>
        <p:nvPr/>
      </p:nvGrpSpPr>
      <p:grpSpPr>
        <a:xfrm>
          <a:off x="0" y="0"/>
          <a:ext cx="0" cy="0"/>
          <a:chOff x="0" y="0"/>
          <a:chExt cx="0" cy="0"/>
        </a:xfrm>
      </p:grpSpPr>
      <p:grpSp>
        <p:nvGrpSpPr>
          <p:cNvPr id="634" name="Google Shape;634;p28"/>
          <p:cNvGrpSpPr/>
          <p:nvPr/>
        </p:nvGrpSpPr>
        <p:grpSpPr>
          <a:xfrm>
            <a:off x="0" y="1"/>
            <a:ext cx="18287999" cy="10287000"/>
            <a:chOff x="0" y="1"/>
            <a:chExt cx="18287999" cy="10287000"/>
          </a:xfrm>
        </p:grpSpPr>
        <p:pic>
          <p:nvPicPr>
            <p:cNvPr id="635" name="Google Shape;635;p28"/>
            <p:cNvPicPr preferRelativeResize="0"/>
            <p:nvPr/>
          </p:nvPicPr>
          <p:blipFill rotWithShape="1">
            <a:blip r:embed="rId3">
              <a:alphaModFix/>
            </a:blip>
            <a:srcRect/>
            <a:stretch/>
          </p:blipFill>
          <p:spPr>
            <a:xfrm>
              <a:off x="7386861" y="1"/>
              <a:ext cx="10901138" cy="10286998"/>
            </a:xfrm>
            <a:prstGeom prst="rect">
              <a:avLst/>
            </a:prstGeom>
            <a:noFill/>
            <a:ln>
              <a:noFill/>
            </a:ln>
          </p:spPr>
        </p:pic>
        <p:sp>
          <p:nvSpPr>
            <p:cNvPr id="636" name="Google Shape;636;p28"/>
            <p:cNvSpPr/>
            <p:nvPr/>
          </p:nvSpPr>
          <p:spPr>
            <a:xfrm>
              <a:off x="7805069" y="1"/>
              <a:ext cx="232410" cy="10287000"/>
            </a:xfrm>
            <a:custGeom>
              <a:avLst/>
              <a:gdLst/>
              <a:ahLst/>
              <a:cxnLst/>
              <a:rect l="l" t="t" r="r" b="b"/>
              <a:pathLst>
                <a:path w="232409" h="10287000" extrusionOk="0">
                  <a:moveTo>
                    <a:pt x="0" y="10286998"/>
                  </a:moveTo>
                  <a:lnTo>
                    <a:pt x="232244" y="10286998"/>
                  </a:lnTo>
                  <a:lnTo>
                    <a:pt x="232244" y="0"/>
                  </a:lnTo>
                  <a:lnTo>
                    <a:pt x="0" y="0"/>
                  </a:lnTo>
                  <a:lnTo>
                    <a:pt x="0" y="10286998"/>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7" name="Google Shape;637;p28"/>
            <p:cNvSpPr/>
            <p:nvPr/>
          </p:nvSpPr>
          <p:spPr>
            <a:xfrm>
              <a:off x="0" y="1"/>
              <a:ext cx="7805420" cy="10287000"/>
            </a:xfrm>
            <a:custGeom>
              <a:avLst/>
              <a:gdLst/>
              <a:ahLst/>
              <a:cxnLst/>
              <a:rect l="l" t="t" r="r" b="b"/>
              <a:pathLst>
                <a:path w="7805420" h="10287000" extrusionOk="0">
                  <a:moveTo>
                    <a:pt x="0" y="10286998"/>
                  </a:moveTo>
                  <a:lnTo>
                    <a:pt x="0" y="0"/>
                  </a:lnTo>
                  <a:lnTo>
                    <a:pt x="7805069" y="0"/>
                  </a:lnTo>
                  <a:lnTo>
                    <a:pt x="7805069" y="10286998"/>
                  </a:lnTo>
                  <a:lnTo>
                    <a:pt x="0" y="10286998"/>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38" name="Google Shape;638;p28"/>
          <p:cNvSpPr txBox="1">
            <a:spLocks noGrp="1"/>
          </p:cNvSpPr>
          <p:nvPr>
            <p:ph type="ctrTitle"/>
          </p:nvPr>
        </p:nvSpPr>
        <p:spPr>
          <a:xfrm>
            <a:off x="1016000" y="835736"/>
            <a:ext cx="1221105" cy="2107565"/>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en-US" sz="13650" b="1">
                <a:solidFill>
                  <a:srgbClr val="FFFFFF"/>
                </a:solidFill>
                <a:latin typeface="Arial"/>
                <a:ea typeface="Arial"/>
                <a:cs typeface="Arial"/>
                <a:sym typeface="Arial"/>
              </a:rPr>
              <a:t>2</a:t>
            </a:r>
            <a:endParaRPr sz="13650" b="1">
              <a:latin typeface="Arial"/>
              <a:ea typeface="Arial"/>
              <a:cs typeface="Arial"/>
              <a:sym typeface="Arial"/>
            </a:endParaRPr>
          </a:p>
        </p:txBody>
      </p:sp>
      <p:sp>
        <p:nvSpPr>
          <p:cNvPr id="639" name="Google Shape;639;p28"/>
          <p:cNvSpPr txBox="1"/>
          <p:nvPr/>
        </p:nvSpPr>
        <p:spPr>
          <a:xfrm>
            <a:off x="1016946" y="9514089"/>
            <a:ext cx="2157095" cy="222885"/>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0" i="0" u="sng" strike="noStrike" cap="none">
                <a:solidFill>
                  <a:srgbClr val="333333"/>
                </a:solidFill>
                <a:latin typeface="Arial"/>
                <a:ea typeface="Arial"/>
                <a:cs typeface="Arial"/>
                <a:sym typeface="Arial"/>
                <a:hlinkClick r:id="rId4">
                  <a:extLst>
                    <a:ext uri="{A12FA001-AC4F-418D-AE19-62706E023703}">
                      <ahyp:hlinkClr xmlns:ahyp="http://schemas.microsoft.com/office/drawing/2018/hyperlinkcolor" val="tx"/>
                    </a:ext>
                  </a:extLst>
                </a:hlinkClick>
              </a:rPr>
              <a:t>www.tcgservices.com</a:t>
            </a:r>
            <a:endParaRPr sz="1550" b="0" i="0" u="none" strike="noStrike" cap="none">
              <a:solidFill>
                <a:srgbClr val="000000"/>
              </a:solidFill>
              <a:latin typeface="Arial"/>
              <a:ea typeface="Arial"/>
              <a:cs typeface="Arial"/>
              <a:sym typeface="Arial"/>
            </a:endParaRPr>
          </a:p>
        </p:txBody>
      </p:sp>
      <p:sp>
        <p:nvSpPr>
          <p:cNvPr id="640" name="Google Shape;640;p28"/>
          <p:cNvSpPr txBox="1"/>
          <p:nvPr/>
        </p:nvSpPr>
        <p:spPr>
          <a:xfrm>
            <a:off x="1016000" y="3295203"/>
            <a:ext cx="5984240" cy="3155474"/>
          </a:xfrm>
          <a:prstGeom prst="rect">
            <a:avLst/>
          </a:prstGeom>
          <a:noFill/>
          <a:ln>
            <a:noFill/>
          </a:ln>
        </p:spPr>
        <p:txBody>
          <a:bodyPr spcFirstLastPara="1" wrap="square" lIns="0" tIns="182875" rIns="0" bIns="0" anchor="t" anchorCtr="0">
            <a:spAutoFit/>
          </a:bodyPr>
          <a:lstStyle/>
          <a:p>
            <a:pPr marL="12700" marR="5080" lvl="0" indent="0" algn="l" rtl="0">
              <a:lnSpc>
                <a:spcPct val="99230"/>
              </a:lnSpc>
              <a:spcBef>
                <a:spcPts val="0"/>
              </a:spcBef>
              <a:spcAft>
                <a:spcPts val="0"/>
              </a:spcAft>
              <a:buClr>
                <a:srgbClr val="000000"/>
              </a:buClr>
              <a:buSzPts val="6500"/>
              <a:buFont typeface="Arial"/>
              <a:buNone/>
            </a:pPr>
            <a:r>
              <a:rPr lang="en-US" sz="6500" b="1" i="0" u="none" strike="noStrike" cap="none">
                <a:solidFill>
                  <a:srgbClr val="F2B920"/>
                </a:solidFill>
                <a:latin typeface="Arial"/>
                <a:ea typeface="Arial"/>
                <a:cs typeface="Arial"/>
                <a:sym typeface="Arial"/>
              </a:rPr>
              <a:t>Your District’s Retirement Savings	Plans</a:t>
            </a:r>
            <a:endParaRPr sz="6500" b="1"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615"/>
        <p:cNvGrpSpPr/>
        <p:nvPr/>
      </p:nvGrpSpPr>
      <p:grpSpPr>
        <a:xfrm>
          <a:off x="0" y="0"/>
          <a:ext cx="0" cy="0"/>
          <a:chOff x="0" y="0"/>
          <a:chExt cx="0" cy="0"/>
        </a:xfrm>
      </p:grpSpPr>
      <p:sp>
        <p:nvSpPr>
          <p:cNvPr id="616" name="Google Shape;616;p27"/>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7" name="Google Shape;617;p27"/>
          <p:cNvSpPr/>
          <p:nvPr/>
        </p:nvSpPr>
        <p:spPr>
          <a:xfrm>
            <a:off x="5029056" y="5130936"/>
            <a:ext cx="43180" cy="85725"/>
          </a:xfrm>
          <a:custGeom>
            <a:avLst/>
            <a:gdLst/>
            <a:ahLst/>
            <a:cxnLst/>
            <a:rect l="l" t="t" r="r" b="b"/>
            <a:pathLst>
              <a:path w="43179" h="85725" extrusionOk="0">
                <a:moveTo>
                  <a:pt x="21354" y="85417"/>
                </a:moveTo>
                <a:lnTo>
                  <a:pt x="13042" y="83739"/>
                </a:lnTo>
                <a:lnTo>
                  <a:pt x="6254" y="79162"/>
                </a:lnTo>
                <a:lnTo>
                  <a:pt x="1678" y="72375"/>
                </a:lnTo>
                <a:lnTo>
                  <a:pt x="0" y="64063"/>
                </a:lnTo>
                <a:lnTo>
                  <a:pt x="0" y="21354"/>
                </a:lnTo>
                <a:lnTo>
                  <a:pt x="1678" y="13042"/>
                </a:lnTo>
                <a:lnTo>
                  <a:pt x="6254" y="6254"/>
                </a:lnTo>
                <a:lnTo>
                  <a:pt x="13042" y="1678"/>
                </a:lnTo>
                <a:lnTo>
                  <a:pt x="21354" y="0"/>
                </a:lnTo>
                <a:lnTo>
                  <a:pt x="29666" y="1678"/>
                </a:lnTo>
                <a:lnTo>
                  <a:pt x="36454" y="6254"/>
                </a:lnTo>
                <a:lnTo>
                  <a:pt x="41030" y="13042"/>
                </a:lnTo>
                <a:lnTo>
                  <a:pt x="42708" y="21354"/>
                </a:lnTo>
                <a:lnTo>
                  <a:pt x="42708" y="64063"/>
                </a:lnTo>
                <a:lnTo>
                  <a:pt x="41030" y="72375"/>
                </a:lnTo>
                <a:lnTo>
                  <a:pt x="36454" y="79162"/>
                </a:lnTo>
                <a:lnTo>
                  <a:pt x="29666" y="83739"/>
                </a:lnTo>
                <a:lnTo>
                  <a:pt x="21354" y="85417"/>
                </a:lnTo>
                <a:close/>
              </a:path>
            </a:pathLst>
          </a:custGeom>
          <a:solidFill>
            <a:srgbClr val="3333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8" name="Google Shape;618;p27"/>
          <p:cNvSpPr/>
          <p:nvPr/>
        </p:nvSpPr>
        <p:spPr>
          <a:xfrm>
            <a:off x="5157182" y="5130936"/>
            <a:ext cx="43180" cy="85725"/>
          </a:xfrm>
          <a:custGeom>
            <a:avLst/>
            <a:gdLst/>
            <a:ahLst/>
            <a:cxnLst/>
            <a:rect l="l" t="t" r="r" b="b"/>
            <a:pathLst>
              <a:path w="43179" h="85725" extrusionOk="0">
                <a:moveTo>
                  <a:pt x="21354" y="85417"/>
                </a:moveTo>
                <a:lnTo>
                  <a:pt x="13042" y="83739"/>
                </a:lnTo>
                <a:lnTo>
                  <a:pt x="6254" y="79162"/>
                </a:lnTo>
                <a:lnTo>
                  <a:pt x="1678" y="72375"/>
                </a:lnTo>
                <a:lnTo>
                  <a:pt x="0" y="64063"/>
                </a:lnTo>
                <a:lnTo>
                  <a:pt x="0" y="21354"/>
                </a:lnTo>
                <a:lnTo>
                  <a:pt x="1678" y="13042"/>
                </a:lnTo>
                <a:lnTo>
                  <a:pt x="6254" y="6254"/>
                </a:lnTo>
                <a:lnTo>
                  <a:pt x="13042" y="1678"/>
                </a:lnTo>
                <a:lnTo>
                  <a:pt x="21354" y="0"/>
                </a:lnTo>
                <a:lnTo>
                  <a:pt x="29666" y="1678"/>
                </a:lnTo>
                <a:lnTo>
                  <a:pt x="36454" y="6254"/>
                </a:lnTo>
                <a:lnTo>
                  <a:pt x="41030" y="13042"/>
                </a:lnTo>
                <a:lnTo>
                  <a:pt x="42708" y="21354"/>
                </a:lnTo>
                <a:lnTo>
                  <a:pt x="42708" y="64063"/>
                </a:lnTo>
                <a:lnTo>
                  <a:pt x="41030" y="72375"/>
                </a:lnTo>
                <a:lnTo>
                  <a:pt x="36454" y="79162"/>
                </a:lnTo>
                <a:lnTo>
                  <a:pt x="29666" y="83739"/>
                </a:lnTo>
                <a:lnTo>
                  <a:pt x="21354" y="85417"/>
                </a:lnTo>
                <a:close/>
              </a:path>
            </a:pathLst>
          </a:custGeom>
          <a:solidFill>
            <a:srgbClr val="3333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9" name="Google Shape;619;p27"/>
          <p:cNvSpPr/>
          <p:nvPr/>
        </p:nvSpPr>
        <p:spPr>
          <a:xfrm>
            <a:off x="4452480" y="4041863"/>
            <a:ext cx="1323975" cy="1323975"/>
          </a:xfrm>
          <a:custGeom>
            <a:avLst/>
            <a:gdLst/>
            <a:ahLst/>
            <a:cxnLst/>
            <a:rect l="l" t="t" r="r" b="b"/>
            <a:pathLst>
              <a:path w="1323975" h="1323975" extrusionOk="0">
                <a:moveTo>
                  <a:pt x="640638" y="704697"/>
                </a:moveTo>
                <a:lnTo>
                  <a:pt x="638949" y="696391"/>
                </a:lnTo>
                <a:lnTo>
                  <a:pt x="634377" y="689597"/>
                </a:lnTo>
                <a:lnTo>
                  <a:pt x="627595" y="685025"/>
                </a:lnTo>
                <a:lnTo>
                  <a:pt x="619277" y="683348"/>
                </a:lnTo>
                <a:lnTo>
                  <a:pt x="597928" y="683348"/>
                </a:lnTo>
                <a:lnTo>
                  <a:pt x="597928" y="726059"/>
                </a:lnTo>
                <a:lnTo>
                  <a:pt x="597928" y="854176"/>
                </a:lnTo>
                <a:lnTo>
                  <a:pt x="427088" y="854176"/>
                </a:lnTo>
                <a:lnTo>
                  <a:pt x="427088" y="726059"/>
                </a:lnTo>
                <a:lnTo>
                  <a:pt x="597928" y="726059"/>
                </a:lnTo>
                <a:lnTo>
                  <a:pt x="597928" y="683348"/>
                </a:lnTo>
                <a:lnTo>
                  <a:pt x="405739" y="683348"/>
                </a:lnTo>
                <a:lnTo>
                  <a:pt x="397421" y="685025"/>
                </a:lnTo>
                <a:lnTo>
                  <a:pt x="390639" y="689597"/>
                </a:lnTo>
                <a:lnTo>
                  <a:pt x="386054" y="696391"/>
                </a:lnTo>
                <a:lnTo>
                  <a:pt x="384378" y="704697"/>
                </a:lnTo>
                <a:lnTo>
                  <a:pt x="384378" y="875538"/>
                </a:lnTo>
                <a:lnTo>
                  <a:pt x="386054" y="883843"/>
                </a:lnTo>
                <a:lnTo>
                  <a:pt x="390639" y="890638"/>
                </a:lnTo>
                <a:lnTo>
                  <a:pt x="397421" y="895210"/>
                </a:lnTo>
                <a:lnTo>
                  <a:pt x="405739" y="896886"/>
                </a:lnTo>
                <a:lnTo>
                  <a:pt x="619277" y="896886"/>
                </a:lnTo>
                <a:lnTo>
                  <a:pt x="627595" y="895210"/>
                </a:lnTo>
                <a:lnTo>
                  <a:pt x="634377" y="890638"/>
                </a:lnTo>
                <a:lnTo>
                  <a:pt x="638949" y="883843"/>
                </a:lnTo>
                <a:lnTo>
                  <a:pt x="640638" y="875538"/>
                </a:lnTo>
                <a:lnTo>
                  <a:pt x="640638" y="854176"/>
                </a:lnTo>
                <a:lnTo>
                  <a:pt x="640638" y="726059"/>
                </a:lnTo>
                <a:lnTo>
                  <a:pt x="640638" y="704697"/>
                </a:lnTo>
                <a:close/>
              </a:path>
              <a:path w="1323975" h="1323975" extrusionOk="0">
                <a:moveTo>
                  <a:pt x="640638" y="469798"/>
                </a:moveTo>
                <a:lnTo>
                  <a:pt x="638949" y="461492"/>
                </a:lnTo>
                <a:lnTo>
                  <a:pt x="634377" y="454698"/>
                </a:lnTo>
                <a:lnTo>
                  <a:pt x="627595" y="450126"/>
                </a:lnTo>
                <a:lnTo>
                  <a:pt x="619277" y="448449"/>
                </a:lnTo>
                <a:lnTo>
                  <a:pt x="597928" y="448449"/>
                </a:lnTo>
                <a:lnTo>
                  <a:pt x="597928" y="491159"/>
                </a:lnTo>
                <a:lnTo>
                  <a:pt x="597928" y="619277"/>
                </a:lnTo>
                <a:lnTo>
                  <a:pt x="427088" y="619277"/>
                </a:lnTo>
                <a:lnTo>
                  <a:pt x="427088" y="491159"/>
                </a:lnTo>
                <a:lnTo>
                  <a:pt x="597928" y="491159"/>
                </a:lnTo>
                <a:lnTo>
                  <a:pt x="597928" y="448449"/>
                </a:lnTo>
                <a:lnTo>
                  <a:pt x="405739" y="448449"/>
                </a:lnTo>
                <a:lnTo>
                  <a:pt x="397421" y="450126"/>
                </a:lnTo>
                <a:lnTo>
                  <a:pt x="390639" y="454698"/>
                </a:lnTo>
                <a:lnTo>
                  <a:pt x="386054" y="461492"/>
                </a:lnTo>
                <a:lnTo>
                  <a:pt x="384378" y="469798"/>
                </a:lnTo>
                <a:lnTo>
                  <a:pt x="384378" y="640638"/>
                </a:lnTo>
                <a:lnTo>
                  <a:pt x="386054" y="648944"/>
                </a:lnTo>
                <a:lnTo>
                  <a:pt x="390639" y="655739"/>
                </a:lnTo>
                <a:lnTo>
                  <a:pt x="397421" y="660311"/>
                </a:lnTo>
                <a:lnTo>
                  <a:pt x="405739" y="661987"/>
                </a:lnTo>
                <a:lnTo>
                  <a:pt x="619277" y="661987"/>
                </a:lnTo>
                <a:lnTo>
                  <a:pt x="627595" y="660311"/>
                </a:lnTo>
                <a:lnTo>
                  <a:pt x="634377" y="655739"/>
                </a:lnTo>
                <a:lnTo>
                  <a:pt x="638949" y="648944"/>
                </a:lnTo>
                <a:lnTo>
                  <a:pt x="640638" y="640638"/>
                </a:lnTo>
                <a:lnTo>
                  <a:pt x="640638" y="619277"/>
                </a:lnTo>
                <a:lnTo>
                  <a:pt x="640638" y="491159"/>
                </a:lnTo>
                <a:lnTo>
                  <a:pt x="640638" y="469798"/>
                </a:lnTo>
                <a:close/>
              </a:path>
              <a:path w="1323975" h="1323975" extrusionOk="0">
                <a:moveTo>
                  <a:pt x="640638" y="234899"/>
                </a:moveTo>
                <a:lnTo>
                  <a:pt x="638949" y="226593"/>
                </a:lnTo>
                <a:lnTo>
                  <a:pt x="634377" y="219798"/>
                </a:lnTo>
                <a:lnTo>
                  <a:pt x="627595" y="215226"/>
                </a:lnTo>
                <a:lnTo>
                  <a:pt x="619277" y="213550"/>
                </a:lnTo>
                <a:lnTo>
                  <a:pt x="597928" y="213550"/>
                </a:lnTo>
                <a:lnTo>
                  <a:pt x="597928" y="256260"/>
                </a:lnTo>
                <a:lnTo>
                  <a:pt x="597928" y="384378"/>
                </a:lnTo>
                <a:lnTo>
                  <a:pt x="427088" y="384378"/>
                </a:lnTo>
                <a:lnTo>
                  <a:pt x="427088" y="256260"/>
                </a:lnTo>
                <a:lnTo>
                  <a:pt x="597928" y="256260"/>
                </a:lnTo>
                <a:lnTo>
                  <a:pt x="597928" y="213550"/>
                </a:lnTo>
                <a:lnTo>
                  <a:pt x="405739" y="213550"/>
                </a:lnTo>
                <a:lnTo>
                  <a:pt x="397421" y="215226"/>
                </a:lnTo>
                <a:lnTo>
                  <a:pt x="390639" y="219798"/>
                </a:lnTo>
                <a:lnTo>
                  <a:pt x="386054" y="226593"/>
                </a:lnTo>
                <a:lnTo>
                  <a:pt x="384378" y="234899"/>
                </a:lnTo>
                <a:lnTo>
                  <a:pt x="384378" y="405739"/>
                </a:lnTo>
                <a:lnTo>
                  <a:pt x="386054" y="414045"/>
                </a:lnTo>
                <a:lnTo>
                  <a:pt x="390639" y="420839"/>
                </a:lnTo>
                <a:lnTo>
                  <a:pt x="397421" y="425411"/>
                </a:lnTo>
                <a:lnTo>
                  <a:pt x="405739" y="427088"/>
                </a:lnTo>
                <a:lnTo>
                  <a:pt x="619277" y="427088"/>
                </a:lnTo>
                <a:lnTo>
                  <a:pt x="627595" y="425411"/>
                </a:lnTo>
                <a:lnTo>
                  <a:pt x="634377" y="420839"/>
                </a:lnTo>
                <a:lnTo>
                  <a:pt x="638949" y="414045"/>
                </a:lnTo>
                <a:lnTo>
                  <a:pt x="640638" y="405739"/>
                </a:lnTo>
                <a:lnTo>
                  <a:pt x="640638" y="384378"/>
                </a:lnTo>
                <a:lnTo>
                  <a:pt x="640638" y="256260"/>
                </a:lnTo>
                <a:lnTo>
                  <a:pt x="640638" y="234899"/>
                </a:lnTo>
                <a:close/>
              </a:path>
              <a:path w="1323975" h="1323975" extrusionOk="0">
                <a:moveTo>
                  <a:pt x="939596" y="704697"/>
                </a:moveTo>
                <a:lnTo>
                  <a:pt x="937920" y="696391"/>
                </a:lnTo>
                <a:lnTo>
                  <a:pt x="933335" y="689597"/>
                </a:lnTo>
                <a:lnTo>
                  <a:pt x="926553" y="685025"/>
                </a:lnTo>
                <a:lnTo>
                  <a:pt x="918235" y="683348"/>
                </a:lnTo>
                <a:lnTo>
                  <a:pt x="896886" y="683348"/>
                </a:lnTo>
                <a:lnTo>
                  <a:pt x="896886" y="726059"/>
                </a:lnTo>
                <a:lnTo>
                  <a:pt x="896886" y="854176"/>
                </a:lnTo>
                <a:lnTo>
                  <a:pt x="726046" y="854176"/>
                </a:lnTo>
                <a:lnTo>
                  <a:pt x="726046" y="726059"/>
                </a:lnTo>
                <a:lnTo>
                  <a:pt x="896886" y="726059"/>
                </a:lnTo>
                <a:lnTo>
                  <a:pt x="896886" y="683348"/>
                </a:lnTo>
                <a:lnTo>
                  <a:pt x="704697" y="683348"/>
                </a:lnTo>
                <a:lnTo>
                  <a:pt x="696379" y="685025"/>
                </a:lnTo>
                <a:lnTo>
                  <a:pt x="689597" y="689597"/>
                </a:lnTo>
                <a:lnTo>
                  <a:pt x="685025" y="696391"/>
                </a:lnTo>
                <a:lnTo>
                  <a:pt x="683336" y="704697"/>
                </a:lnTo>
                <a:lnTo>
                  <a:pt x="683336" y="875538"/>
                </a:lnTo>
                <a:lnTo>
                  <a:pt x="685025" y="883843"/>
                </a:lnTo>
                <a:lnTo>
                  <a:pt x="689597" y="890638"/>
                </a:lnTo>
                <a:lnTo>
                  <a:pt x="696379" y="895210"/>
                </a:lnTo>
                <a:lnTo>
                  <a:pt x="704697" y="896886"/>
                </a:lnTo>
                <a:lnTo>
                  <a:pt x="918235" y="896886"/>
                </a:lnTo>
                <a:lnTo>
                  <a:pt x="926553" y="895210"/>
                </a:lnTo>
                <a:lnTo>
                  <a:pt x="933335" y="890638"/>
                </a:lnTo>
                <a:lnTo>
                  <a:pt x="937920" y="883843"/>
                </a:lnTo>
                <a:lnTo>
                  <a:pt x="939596" y="875538"/>
                </a:lnTo>
                <a:lnTo>
                  <a:pt x="939596" y="854176"/>
                </a:lnTo>
                <a:lnTo>
                  <a:pt x="939596" y="726059"/>
                </a:lnTo>
                <a:lnTo>
                  <a:pt x="939596" y="704697"/>
                </a:lnTo>
                <a:close/>
              </a:path>
              <a:path w="1323975" h="1323975" extrusionOk="0">
                <a:moveTo>
                  <a:pt x="939596" y="469798"/>
                </a:moveTo>
                <a:lnTo>
                  <a:pt x="937920" y="461492"/>
                </a:lnTo>
                <a:lnTo>
                  <a:pt x="933335" y="454698"/>
                </a:lnTo>
                <a:lnTo>
                  <a:pt x="926553" y="450126"/>
                </a:lnTo>
                <a:lnTo>
                  <a:pt x="918235" y="448449"/>
                </a:lnTo>
                <a:lnTo>
                  <a:pt x="896886" y="448449"/>
                </a:lnTo>
                <a:lnTo>
                  <a:pt x="896886" y="491159"/>
                </a:lnTo>
                <a:lnTo>
                  <a:pt x="896886" y="619277"/>
                </a:lnTo>
                <a:lnTo>
                  <a:pt x="726046" y="619277"/>
                </a:lnTo>
                <a:lnTo>
                  <a:pt x="726046" y="491159"/>
                </a:lnTo>
                <a:lnTo>
                  <a:pt x="896886" y="491159"/>
                </a:lnTo>
                <a:lnTo>
                  <a:pt x="896886" y="448449"/>
                </a:lnTo>
                <a:lnTo>
                  <a:pt x="704697" y="448449"/>
                </a:lnTo>
                <a:lnTo>
                  <a:pt x="696379" y="450126"/>
                </a:lnTo>
                <a:lnTo>
                  <a:pt x="689597" y="454698"/>
                </a:lnTo>
                <a:lnTo>
                  <a:pt x="685025" y="461492"/>
                </a:lnTo>
                <a:lnTo>
                  <a:pt x="683336" y="469798"/>
                </a:lnTo>
                <a:lnTo>
                  <a:pt x="683336" y="640638"/>
                </a:lnTo>
                <a:lnTo>
                  <a:pt x="685025" y="648944"/>
                </a:lnTo>
                <a:lnTo>
                  <a:pt x="689597" y="655739"/>
                </a:lnTo>
                <a:lnTo>
                  <a:pt x="696379" y="660311"/>
                </a:lnTo>
                <a:lnTo>
                  <a:pt x="704697" y="661987"/>
                </a:lnTo>
                <a:lnTo>
                  <a:pt x="918235" y="661987"/>
                </a:lnTo>
                <a:lnTo>
                  <a:pt x="926553" y="660311"/>
                </a:lnTo>
                <a:lnTo>
                  <a:pt x="933335" y="655739"/>
                </a:lnTo>
                <a:lnTo>
                  <a:pt x="937920" y="648944"/>
                </a:lnTo>
                <a:lnTo>
                  <a:pt x="939596" y="640638"/>
                </a:lnTo>
                <a:lnTo>
                  <a:pt x="939596" y="619277"/>
                </a:lnTo>
                <a:lnTo>
                  <a:pt x="939596" y="491159"/>
                </a:lnTo>
                <a:lnTo>
                  <a:pt x="939596" y="469798"/>
                </a:lnTo>
                <a:close/>
              </a:path>
              <a:path w="1323975" h="1323975" extrusionOk="0">
                <a:moveTo>
                  <a:pt x="939596" y="234899"/>
                </a:moveTo>
                <a:lnTo>
                  <a:pt x="937920" y="226593"/>
                </a:lnTo>
                <a:lnTo>
                  <a:pt x="933335" y="219798"/>
                </a:lnTo>
                <a:lnTo>
                  <a:pt x="926553" y="215226"/>
                </a:lnTo>
                <a:lnTo>
                  <a:pt x="918235" y="213550"/>
                </a:lnTo>
                <a:lnTo>
                  <a:pt x="896886" y="213550"/>
                </a:lnTo>
                <a:lnTo>
                  <a:pt x="896886" y="256260"/>
                </a:lnTo>
                <a:lnTo>
                  <a:pt x="896886" y="384378"/>
                </a:lnTo>
                <a:lnTo>
                  <a:pt x="726046" y="384378"/>
                </a:lnTo>
                <a:lnTo>
                  <a:pt x="726046" y="256260"/>
                </a:lnTo>
                <a:lnTo>
                  <a:pt x="896886" y="256260"/>
                </a:lnTo>
                <a:lnTo>
                  <a:pt x="896886" y="213550"/>
                </a:lnTo>
                <a:lnTo>
                  <a:pt x="704697" y="213550"/>
                </a:lnTo>
                <a:lnTo>
                  <a:pt x="696379" y="215226"/>
                </a:lnTo>
                <a:lnTo>
                  <a:pt x="689597" y="219798"/>
                </a:lnTo>
                <a:lnTo>
                  <a:pt x="685025" y="226593"/>
                </a:lnTo>
                <a:lnTo>
                  <a:pt x="683336" y="234899"/>
                </a:lnTo>
                <a:lnTo>
                  <a:pt x="683336" y="405739"/>
                </a:lnTo>
                <a:lnTo>
                  <a:pt x="685025" y="414045"/>
                </a:lnTo>
                <a:lnTo>
                  <a:pt x="689597" y="420839"/>
                </a:lnTo>
                <a:lnTo>
                  <a:pt x="696379" y="425411"/>
                </a:lnTo>
                <a:lnTo>
                  <a:pt x="704697" y="427088"/>
                </a:lnTo>
                <a:lnTo>
                  <a:pt x="918235" y="427088"/>
                </a:lnTo>
                <a:lnTo>
                  <a:pt x="926553" y="425411"/>
                </a:lnTo>
                <a:lnTo>
                  <a:pt x="933335" y="420839"/>
                </a:lnTo>
                <a:lnTo>
                  <a:pt x="937920" y="414045"/>
                </a:lnTo>
                <a:lnTo>
                  <a:pt x="939596" y="405739"/>
                </a:lnTo>
                <a:lnTo>
                  <a:pt x="939596" y="384378"/>
                </a:lnTo>
                <a:lnTo>
                  <a:pt x="939596" y="256260"/>
                </a:lnTo>
                <a:lnTo>
                  <a:pt x="939596" y="234899"/>
                </a:lnTo>
                <a:close/>
              </a:path>
              <a:path w="1323975" h="1323975" extrusionOk="0">
                <a:moveTo>
                  <a:pt x="1323975" y="405739"/>
                </a:moveTo>
                <a:lnTo>
                  <a:pt x="1322298" y="397421"/>
                </a:lnTo>
                <a:lnTo>
                  <a:pt x="1317726" y="390639"/>
                </a:lnTo>
                <a:lnTo>
                  <a:pt x="1310932" y="386054"/>
                </a:lnTo>
                <a:lnTo>
                  <a:pt x="1302626" y="384378"/>
                </a:lnTo>
                <a:lnTo>
                  <a:pt x="1281264" y="384378"/>
                </a:lnTo>
                <a:lnTo>
                  <a:pt x="1281264" y="427088"/>
                </a:lnTo>
                <a:lnTo>
                  <a:pt x="1281264" y="448449"/>
                </a:lnTo>
                <a:lnTo>
                  <a:pt x="1281264" y="491159"/>
                </a:lnTo>
                <a:lnTo>
                  <a:pt x="1281264" y="619277"/>
                </a:lnTo>
                <a:lnTo>
                  <a:pt x="1089075" y="619277"/>
                </a:lnTo>
                <a:lnTo>
                  <a:pt x="1089075" y="491159"/>
                </a:lnTo>
                <a:lnTo>
                  <a:pt x="1281264" y="491159"/>
                </a:lnTo>
                <a:lnTo>
                  <a:pt x="1281264" y="448449"/>
                </a:lnTo>
                <a:lnTo>
                  <a:pt x="1067727" y="448449"/>
                </a:lnTo>
                <a:lnTo>
                  <a:pt x="1059408" y="450126"/>
                </a:lnTo>
                <a:lnTo>
                  <a:pt x="1052614" y="454698"/>
                </a:lnTo>
                <a:lnTo>
                  <a:pt x="1048042" y="461479"/>
                </a:lnTo>
                <a:lnTo>
                  <a:pt x="1046365" y="469798"/>
                </a:lnTo>
                <a:lnTo>
                  <a:pt x="1046365" y="640638"/>
                </a:lnTo>
                <a:lnTo>
                  <a:pt x="1048042" y="648944"/>
                </a:lnTo>
                <a:lnTo>
                  <a:pt x="1052614" y="655739"/>
                </a:lnTo>
                <a:lnTo>
                  <a:pt x="1059408" y="660311"/>
                </a:lnTo>
                <a:lnTo>
                  <a:pt x="1067727" y="661987"/>
                </a:lnTo>
                <a:lnTo>
                  <a:pt x="1281264" y="661987"/>
                </a:lnTo>
                <a:lnTo>
                  <a:pt x="1281264" y="683348"/>
                </a:lnTo>
                <a:lnTo>
                  <a:pt x="1281264" y="726059"/>
                </a:lnTo>
                <a:lnTo>
                  <a:pt x="1281264" y="854176"/>
                </a:lnTo>
                <a:lnTo>
                  <a:pt x="1089075" y="854176"/>
                </a:lnTo>
                <a:lnTo>
                  <a:pt x="1089075" y="726059"/>
                </a:lnTo>
                <a:lnTo>
                  <a:pt x="1281264" y="726059"/>
                </a:lnTo>
                <a:lnTo>
                  <a:pt x="1281264" y="683348"/>
                </a:lnTo>
                <a:lnTo>
                  <a:pt x="1067727" y="683348"/>
                </a:lnTo>
                <a:lnTo>
                  <a:pt x="1059408" y="685025"/>
                </a:lnTo>
                <a:lnTo>
                  <a:pt x="1052614" y="689597"/>
                </a:lnTo>
                <a:lnTo>
                  <a:pt x="1048042" y="696379"/>
                </a:lnTo>
                <a:lnTo>
                  <a:pt x="1046365" y="704697"/>
                </a:lnTo>
                <a:lnTo>
                  <a:pt x="1046365" y="875538"/>
                </a:lnTo>
                <a:lnTo>
                  <a:pt x="1048042" y="883843"/>
                </a:lnTo>
                <a:lnTo>
                  <a:pt x="1052614" y="890638"/>
                </a:lnTo>
                <a:lnTo>
                  <a:pt x="1059408" y="895210"/>
                </a:lnTo>
                <a:lnTo>
                  <a:pt x="1067727" y="896886"/>
                </a:lnTo>
                <a:lnTo>
                  <a:pt x="1281264" y="896886"/>
                </a:lnTo>
                <a:lnTo>
                  <a:pt x="1281264" y="918248"/>
                </a:lnTo>
                <a:lnTo>
                  <a:pt x="1281264" y="960958"/>
                </a:lnTo>
                <a:lnTo>
                  <a:pt x="1281264" y="1089075"/>
                </a:lnTo>
                <a:lnTo>
                  <a:pt x="1089075" y="1089075"/>
                </a:lnTo>
                <a:lnTo>
                  <a:pt x="1089075" y="960958"/>
                </a:lnTo>
                <a:lnTo>
                  <a:pt x="1281264" y="960958"/>
                </a:lnTo>
                <a:lnTo>
                  <a:pt x="1281264" y="918248"/>
                </a:lnTo>
                <a:lnTo>
                  <a:pt x="1067727" y="918248"/>
                </a:lnTo>
                <a:lnTo>
                  <a:pt x="1059408" y="919924"/>
                </a:lnTo>
                <a:lnTo>
                  <a:pt x="1052614" y="924496"/>
                </a:lnTo>
                <a:lnTo>
                  <a:pt x="1048042" y="931278"/>
                </a:lnTo>
                <a:lnTo>
                  <a:pt x="1046365" y="939596"/>
                </a:lnTo>
                <a:lnTo>
                  <a:pt x="1046365" y="1110437"/>
                </a:lnTo>
                <a:lnTo>
                  <a:pt x="1048042" y="1118743"/>
                </a:lnTo>
                <a:lnTo>
                  <a:pt x="1052614" y="1125537"/>
                </a:lnTo>
                <a:lnTo>
                  <a:pt x="1059408" y="1130109"/>
                </a:lnTo>
                <a:lnTo>
                  <a:pt x="1067727" y="1131785"/>
                </a:lnTo>
                <a:lnTo>
                  <a:pt x="1281264" y="1131785"/>
                </a:lnTo>
                <a:lnTo>
                  <a:pt x="1281264" y="1281264"/>
                </a:lnTo>
                <a:lnTo>
                  <a:pt x="1003655" y="1281264"/>
                </a:lnTo>
                <a:lnTo>
                  <a:pt x="1003655" y="427088"/>
                </a:lnTo>
                <a:lnTo>
                  <a:pt x="1281264" y="427088"/>
                </a:lnTo>
                <a:lnTo>
                  <a:pt x="1281264" y="384378"/>
                </a:lnTo>
                <a:lnTo>
                  <a:pt x="1003655" y="384378"/>
                </a:lnTo>
                <a:lnTo>
                  <a:pt x="1003655" y="170840"/>
                </a:lnTo>
                <a:lnTo>
                  <a:pt x="1003655" y="149479"/>
                </a:lnTo>
                <a:lnTo>
                  <a:pt x="1001979" y="141173"/>
                </a:lnTo>
                <a:lnTo>
                  <a:pt x="997407" y="134378"/>
                </a:lnTo>
                <a:lnTo>
                  <a:pt x="990612" y="129806"/>
                </a:lnTo>
                <a:lnTo>
                  <a:pt x="982306" y="128130"/>
                </a:lnTo>
                <a:lnTo>
                  <a:pt x="960945" y="128130"/>
                </a:lnTo>
                <a:lnTo>
                  <a:pt x="960945" y="170840"/>
                </a:lnTo>
                <a:lnTo>
                  <a:pt x="960945" y="1281264"/>
                </a:lnTo>
                <a:lnTo>
                  <a:pt x="854176" y="1281264"/>
                </a:lnTo>
                <a:lnTo>
                  <a:pt x="854176" y="982306"/>
                </a:lnTo>
                <a:lnTo>
                  <a:pt x="854176" y="960958"/>
                </a:lnTo>
                <a:lnTo>
                  <a:pt x="852500" y="952639"/>
                </a:lnTo>
                <a:lnTo>
                  <a:pt x="847928" y="945845"/>
                </a:lnTo>
                <a:lnTo>
                  <a:pt x="841133" y="941273"/>
                </a:lnTo>
                <a:lnTo>
                  <a:pt x="832827" y="939596"/>
                </a:lnTo>
                <a:lnTo>
                  <a:pt x="811466" y="939596"/>
                </a:lnTo>
                <a:lnTo>
                  <a:pt x="811466" y="982306"/>
                </a:lnTo>
                <a:lnTo>
                  <a:pt x="811466" y="1281264"/>
                </a:lnTo>
                <a:lnTo>
                  <a:pt x="683336" y="1281264"/>
                </a:lnTo>
                <a:lnTo>
                  <a:pt x="683336" y="982306"/>
                </a:lnTo>
                <a:lnTo>
                  <a:pt x="811466" y="982306"/>
                </a:lnTo>
                <a:lnTo>
                  <a:pt x="811466" y="939596"/>
                </a:lnTo>
                <a:lnTo>
                  <a:pt x="640638" y="939596"/>
                </a:lnTo>
                <a:lnTo>
                  <a:pt x="640638" y="982306"/>
                </a:lnTo>
                <a:lnTo>
                  <a:pt x="640638" y="1281264"/>
                </a:lnTo>
                <a:lnTo>
                  <a:pt x="512508" y="1281264"/>
                </a:lnTo>
                <a:lnTo>
                  <a:pt x="512508" y="982306"/>
                </a:lnTo>
                <a:lnTo>
                  <a:pt x="640638" y="982306"/>
                </a:lnTo>
                <a:lnTo>
                  <a:pt x="640638" y="939596"/>
                </a:lnTo>
                <a:lnTo>
                  <a:pt x="491147" y="939596"/>
                </a:lnTo>
                <a:lnTo>
                  <a:pt x="482841" y="941273"/>
                </a:lnTo>
                <a:lnTo>
                  <a:pt x="476046" y="945845"/>
                </a:lnTo>
                <a:lnTo>
                  <a:pt x="471474" y="952639"/>
                </a:lnTo>
                <a:lnTo>
                  <a:pt x="469798" y="960958"/>
                </a:lnTo>
                <a:lnTo>
                  <a:pt x="469798" y="1281264"/>
                </a:lnTo>
                <a:lnTo>
                  <a:pt x="363029" y="1281264"/>
                </a:lnTo>
                <a:lnTo>
                  <a:pt x="363029" y="427088"/>
                </a:lnTo>
                <a:lnTo>
                  <a:pt x="363029" y="170840"/>
                </a:lnTo>
                <a:lnTo>
                  <a:pt x="960945" y="170840"/>
                </a:lnTo>
                <a:lnTo>
                  <a:pt x="960945" y="128130"/>
                </a:lnTo>
                <a:lnTo>
                  <a:pt x="896886" y="128130"/>
                </a:lnTo>
                <a:lnTo>
                  <a:pt x="896886" y="42710"/>
                </a:lnTo>
                <a:lnTo>
                  <a:pt x="896886" y="21361"/>
                </a:lnTo>
                <a:lnTo>
                  <a:pt x="895210" y="13042"/>
                </a:lnTo>
                <a:lnTo>
                  <a:pt x="890638" y="6261"/>
                </a:lnTo>
                <a:lnTo>
                  <a:pt x="883843" y="1676"/>
                </a:lnTo>
                <a:lnTo>
                  <a:pt x="875538" y="0"/>
                </a:lnTo>
                <a:lnTo>
                  <a:pt x="854176" y="0"/>
                </a:lnTo>
                <a:lnTo>
                  <a:pt x="854176" y="42710"/>
                </a:lnTo>
                <a:lnTo>
                  <a:pt x="854176" y="128130"/>
                </a:lnTo>
                <a:lnTo>
                  <a:pt x="469798" y="128130"/>
                </a:lnTo>
                <a:lnTo>
                  <a:pt x="469798" y="42710"/>
                </a:lnTo>
                <a:lnTo>
                  <a:pt x="854176" y="42710"/>
                </a:lnTo>
                <a:lnTo>
                  <a:pt x="854176" y="0"/>
                </a:lnTo>
                <a:lnTo>
                  <a:pt x="448437" y="0"/>
                </a:lnTo>
                <a:lnTo>
                  <a:pt x="440131" y="1676"/>
                </a:lnTo>
                <a:lnTo>
                  <a:pt x="433336" y="6261"/>
                </a:lnTo>
                <a:lnTo>
                  <a:pt x="428764" y="13042"/>
                </a:lnTo>
                <a:lnTo>
                  <a:pt x="427088" y="21361"/>
                </a:lnTo>
                <a:lnTo>
                  <a:pt x="427088" y="128130"/>
                </a:lnTo>
                <a:lnTo>
                  <a:pt x="341668" y="128130"/>
                </a:lnTo>
                <a:lnTo>
                  <a:pt x="333362" y="129806"/>
                </a:lnTo>
                <a:lnTo>
                  <a:pt x="326567" y="134378"/>
                </a:lnTo>
                <a:lnTo>
                  <a:pt x="321995" y="141173"/>
                </a:lnTo>
                <a:lnTo>
                  <a:pt x="320319" y="149479"/>
                </a:lnTo>
                <a:lnTo>
                  <a:pt x="320319" y="384378"/>
                </a:lnTo>
                <a:lnTo>
                  <a:pt x="320319" y="427088"/>
                </a:lnTo>
                <a:lnTo>
                  <a:pt x="320319" y="1281264"/>
                </a:lnTo>
                <a:lnTo>
                  <a:pt x="42710" y="1281264"/>
                </a:lnTo>
                <a:lnTo>
                  <a:pt x="42710" y="1131785"/>
                </a:lnTo>
                <a:lnTo>
                  <a:pt x="256247" y="1131785"/>
                </a:lnTo>
                <a:lnTo>
                  <a:pt x="264566" y="1130109"/>
                </a:lnTo>
                <a:lnTo>
                  <a:pt x="271360" y="1125537"/>
                </a:lnTo>
                <a:lnTo>
                  <a:pt x="275932" y="1118743"/>
                </a:lnTo>
                <a:lnTo>
                  <a:pt x="277609" y="1110437"/>
                </a:lnTo>
                <a:lnTo>
                  <a:pt x="277609" y="1089075"/>
                </a:lnTo>
                <a:lnTo>
                  <a:pt x="277609" y="960958"/>
                </a:lnTo>
                <a:lnTo>
                  <a:pt x="277609" y="939596"/>
                </a:lnTo>
                <a:lnTo>
                  <a:pt x="275932" y="931278"/>
                </a:lnTo>
                <a:lnTo>
                  <a:pt x="271360" y="924496"/>
                </a:lnTo>
                <a:lnTo>
                  <a:pt x="264566" y="919924"/>
                </a:lnTo>
                <a:lnTo>
                  <a:pt x="256247" y="918248"/>
                </a:lnTo>
                <a:lnTo>
                  <a:pt x="234899" y="918248"/>
                </a:lnTo>
                <a:lnTo>
                  <a:pt x="234899" y="960958"/>
                </a:lnTo>
                <a:lnTo>
                  <a:pt x="234899" y="1089075"/>
                </a:lnTo>
                <a:lnTo>
                  <a:pt x="42710" y="1089075"/>
                </a:lnTo>
                <a:lnTo>
                  <a:pt x="42710" y="960958"/>
                </a:lnTo>
                <a:lnTo>
                  <a:pt x="234899" y="960958"/>
                </a:lnTo>
                <a:lnTo>
                  <a:pt x="234899" y="918248"/>
                </a:lnTo>
                <a:lnTo>
                  <a:pt x="42710" y="918248"/>
                </a:lnTo>
                <a:lnTo>
                  <a:pt x="42710" y="896886"/>
                </a:lnTo>
                <a:lnTo>
                  <a:pt x="256247" y="896886"/>
                </a:lnTo>
                <a:lnTo>
                  <a:pt x="264566" y="895210"/>
                </a:lnTo>
                <a:lnTo>
                  <a:pt x="271360" y="890638"/>
                </a:lnTo>
                <a:lnTo>
                  <a:pt x="275932" y="883843"/>
                </a:lnTo>
                <a:lnTo>
                  <a:pt x="277609" y="875538"/>
                </a:lnTo>
                <a:lnTo>
                  <a:pt x="277609" y="854176"/>
                </a:lnTo>
                <a:lnTo>
                  <a:pt x="277609" y="726059"/>
                </a:lnTo>
                <a:lnTo>
                  <a:pt x="277609" y="704697"/>
                </a:lnTo>
                <a:lnTo>
                  <a:pt x="275932" y="696379"/>
                </a:lnTo>
                <a:lnTo>
                  <a:pt x="271360" y="689597"/>
                </a:lnTo>
                <a:lnTo>
                  <a:pt x="264566" y="685025"/>
                </a:lnTo>
                <a:lnTo>
                  <a:pt x="256247" y="683348"/>
                </a:lnTo>
                <a:lnTo>
                  <a:pt x="234899" y="683348"/>
                </a:lnTo>
                <a:lnTo>
                  <a:pt x="234899" y="726059"/>
                </a:lnTo>
                <a:lnTo>
                  <a:pt x="234899" y="854176"/>
                </a:lnTo>
                <a:lnTo>
                  <a:pt x="42710" y="854176"/>
                </a:lnTo>
                <a:lnTo>
                  <a:pt x="42710" y="726059"/>
                </a:lnTo>
                <a:lnTo>
                  <a:pt x="234899" y="726059"/>
                </a:lnTo>
                <a:lnTo>
                  <a:pt x="234899" y="683348"/>
                </a:lnTo>
                <a:lnTo>
                  <a:pt x="42710" y="683348"/>
                </a:lnTo>
                <a:lnTo>
                  <a:pt x="42710" y="661987"/>
                </a:lnTo>
                <a:lnTo>
                  <a:pt x="256247" y="661987"/>
                </a:lnTo>
                <a:lnTo>
                  <a:pt x="264566" y="660311"/>
                </a:lnTo>
                <a:lnTo>
                  <a:pt x="271360" y="655739"/>
                </a:lnTo>
                <a:lnTo>
                  <a:pt x="275932" y="648944"/>
                </a:lnTo>
                <a:lnTo>
                  <a:pt x="277609" y="640638"/>
                </a:lnTo>
                <a:lnTo>
                  <a:pt x="277609" y="619277"/>
                </a:lnTo>
                <a:lnTo>
                  <a:pt x="277609" y="491159"/>
                </a:lnTo>
                <a:lnTo>
                  <a:pt x="277609" y="469798"/>
                </a:lnTo>
                <a:lnTo>
                  <a:pt x="275932" y="461479"/>
                </a:lnTo>
                <a:lnTo>
                  <a:pt x="271360" y="454698"/>
                </a:lnTo>
                <a:lnTo>
                  <a:pt x="264566" y="450126"/>
                </a:lnTo>
                <a:lnTo>
                  <a:pt x="256247" y="448449"/>
                </a:lnTo>
                <a:lnTo>
                  <a:pt x="234899" y="448449"/>
                </a:lnTo>
                <a:lnTo>
                  <a:pt x="234899" y="491159"/>
                </a:lnTo>
                <a:lnTo>
                  <a:pt x="234899" y="619277"/>
                </a:lnTo>
                <a:lnTo>
                  <a:pt x="42710" y="619277"/>
                </a:lnTo>
                <a:lnTo>
                  <a:pt x="42710" y="491159"/>
                </a:lnTo>
                <a:lnTo>
                  <a:pt x="234899" y="491159"/>
                </a:lnTo>
                <a:lnTo>
                  <a:pt x="234899" y="448449"/>
                </a:lnTo>
                <a:lnTo>
                  <a:pt x="42710" y="448449"/>
                </a:lnTo>
                <a:lnTo>
                  <a:pt x="42710" y="427088"/>
                </a:lnTo>
                <a:lnTo>
                  <a:pt x="320319" y="427088"/>
                </a:lnTo>
                <a:lnTo>
                  <a:pt x="320319" y="384378"/>
                </a:lnTo>
                <a:lnTo>
                  <a:pt x="21348" y="384378"/>
                </a:lnTo>
                <a:lnTo>
                  <a:pt x="13042" y="386054"/>
                </a:lnTo>
                <a:lnTo>
                  <a:pt x="6248" y="390639"/>
                </a:lnTo>
                <a:lnTo>
                  <a:pt x="1676" y="397421"/>
                </a:lnTo>
                <a:lnTo>
                  <a:pt x="0" y="405739"/>
                </a:lnTo>
                <a:lnTo>
                  <a:pt x="0" y="1302626"/>
                </a:lnTo>
                <a:lnTo>
                  <a:pt x="1676" y="1310932"/>
                </a:lnTo>
                <a:lnTo>
                  <a:pt x="6248" y="1317726"/>
                </a:lnTo>
                <a:lnTo>
                  <a:pt x="13042" y="1322298"/>
                </a:lnTo>
                <a:lnTo>
                  <a:pt x="21348" y="1323975"/>
                </a:lnTo>
                <a:lnTo>
                  <a:pt x="1302626" y="1323975"/>
                </a:lnTo>
                <a:lnTo>
                  <a:pt x="1310932" y="1322298"/>
                </a:lnTo>
                <a:lnTo>
                  <a:pt x="1317726" y="1317726"/>
                </a:lnTo>
                <a:lnTo>
                  <a:pt x="1322298" y="1310932"/>
                </a:lnTo>
                <a:lnTo>
                  <a:pt x="1323975" y="1302626"/>
                </a:lnTo>
                <a:lnTo>
                  <a:pt x="1323975" y="1281264"/>
                </a:lnTo>
                <a:lnTo>
                  <a:pt x="1323975" y="1089075"/>
                </a:lnTo>
                <a:lnTo>
                  <a:pt x="1323975" y="427088"/>
                </a:lnTo>
                <a:lnTo>
                  <a:pt x="1323975" y="405739"/>
                </a:lnTo>
                <a:close/>
              </a:path>
            </a:pathLst>
          </a:custGeom>
          <a:solidFill>
            <a:srgbClr val="3333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0" name="Google Shape;620;p27"/>
          <p:cNvSpPr/>
          <p:nvPr/>
        </p:nvSpPr>
        <p:spPr>
          <a:xfrm>
            <a:off x="12473089" y="4041863"/>
            <a:ext cx="1320800" cy="1320800"/>
          </a:xfrm>
          <a:custGeom>
            <a:avLst/>
            <a:gdLst/>
            <a:ahLst/>
            <a:cxnLst/>
            <a:rect l="l" t="t" r="r" b="b"/>
            <a:pathLst>
              <a:path w="1320800" h="1320800" extrusionOk="0">
                <a:moveTo>
                  <a:pt x="913206" y="522808"/>
                </a:moveTo>
                <a:lnTo>
                  <a:pt x="909104" y="477037"/>
                </a:lnTo>
                <a:lnTo>
                  <a:pt x="897280" y="433959"/>
                </a:lnTo>
                <a:lnTo>
                  <a:pt x="878446" y="394296"/>
                </a:lnTo>
                <a:lnTo>
                  <a:pt x="853325" y="358762"/>
                </a:lnTo>
                <a:lnTo>
                  <a:pt x="822642" y="328079"/>
                </a:lnTo>
                <a:lnTo>
                  <a:pt x="811364" y="320116"/>
                </a:lnTo>
                <a:lnTo>
                  <a:pt x="811364" y="522808"/>
                </a:lnTo>
                <a:lnTo>
                  <a:pt x="803567" y="571093"/>
                </a:lnTo>
                <a:lnTo>
                  <a:pt x="781888" y="613029"/>
                </a:lnTo>
                <a:lnTo>
                  <a:pt x="748817" y="646087"/>
                </a:lnTo>
                <a:lnTo>
                  <a:pt x="706882" y="667778"/>
                </a:lnTo>
                <a:lnTo>
                  <a:pt x="658596" y="675563"/>
                </a:lnTo>
                <a:lnTo>
                  <a:pt x="610311" y="667778"/>
                </a:lnTo>
                <a:lnTo>
                  <a:pt x="568375" y="646087"/>
                </a:lnTo>
                <a:lnTo>
                  <a:pt x="535305" y="613029"/>
                </a:lnTo>
                <a:lnTo>
                  <a:pt x="513613" y="571093"/>
                </a:lnTo>
                <a:lnTo>
                  <a:pt x="505828" y="522808"/>
                </a:lnTo>
                <a:lnTo>
                  <a:pt x="513613" y="474522"/>
                </a:lnTo>
                <a:lnTo>
                  <a:pt x="535305" y="432587"/>
                </a:lnTo>
                <a:lnTo>
                  <a:pt x="568375" y="399516"/>
                </a:lnTo>
                <a:lnTo>
                  <a:pt x="610311" y="377825"/>
                </a:lnTo>
                <a:lnTo>
                  <a:pt x="658596" y="370039"/>
                </a:lnTo>
                <a:lnTo>
                  <a:pt x="706882" y="377825"/>
                </a:lnTo>
                <a:lnTo>
                  <a:pt x="748817" y="399516"/>
                </a:lnTo>
                <a:lnTo>
                  <a:pt x="781888" y="432587"/>
                </a:lnTo>
                <a:lnTo>
                  <a:pt x="803567" y="474522"/>
                </a:lnTo>
                <a:lnTo>
                  <a:pt x="811364" y="522808"/>
                </a:lnTo>
                <a:lnTo>
                  <a:pt x="811364" y="320116"/>
                </a:lnTo>
                <a:lnTo>
                  <a:pt x="787107" y="302958"/>
                </a:lnTo>
                <a:lnTo>
                  <a:pt x="747433" y="284124"/>
                </a:lnTo>
                <a:lnTo>
                  <a:pt x="704367" y="272300"/>
                </a:lnTo>
                <a:lnTo>
                  <a:pt x="658596" y="268198"/>
                </a:lnTo>
                <a:lnTo>
                  <a:pt x="612825" y="272300"/>
                </a:lnTo>
                <a:lnTo>
                  <a:pt x="569747" y="284124"/>
                </a:lnTo>
                <a:lnTo>
                  <a:pt x="530085" y="302958"/>
                </a:lnTo>
                <a:lnTo>
                  <a:pt x="494550" y="328079"/>
                </a:lnTo>
                <a:lnTo>
                  <a:pt x="463867" y="358762"/>
                </a:lnTo>
                <a:lnTo>
                  <a:pt x="438746" y="394296"/>
                </a:lnTo>
                <a:lnTo>
                  <a:pt x="419912" y="433959"/>
                </a:lnTo>
                <a:lnTo>
                  <a:pt x="408089" y="477037"/>
                </a:lnTo>
                <a:lnTo>
                  <a:pt x="403987" y="522808"/>
                </a:lnTo>
                <a:lnTo>
                  <a:pt x="408089" y="568566"/>
                </a:lnTo>
                <a:lnTo>
                  <a:pt x="419912" y="611644"/>
                </a:lnTo>
                <a:lnTo>
                  <a:pt x="438746" y="651306"/>
                </a:lnTo>
                <a:lnTo>
                  <a:pt x="463867" y="686841"/>
                </a:lnTo>
                <a:lnTo>
                  <a:pt x="494550" y="717537"/>
                </a:lnTo>
                <a:lnTo>
                  <a:pt x="530085" y="742657"/>
                </a:lnTo>
                <a:lnTo>
                  <a:pt x="569747" y="761479"/>
                </a:lnTo>
                <a:lnTo>
                  <a:pt x="612825" y="773315"/>
                </a:lnTo>
                <a:lnTo>
                  <a:pt x="658596" y="777417"/>
                </a:lnTo>
                <a:lnTo>
                  <a:pt x="704367" y="773315"/>
                </a:lnTo>
                <a:lnTo>
                  <a:pt x="747433" y="761479"/>
                </a:lnTo>
                <a:lnTo>
                  <a:pt x="787107" y="742657"/>
                </a:lnTo>
                <a:lnTo>
                  <a:pt x="822642" y="717537"/>
                </a:lnTo>
                <a:lnTo>
                  <a:pt x="853325" y="686841"/>
                </a:lnTo>
                <a:lnTo>
                  <a:pt x="878446" y="651306"/>
                </a:lnTo>
                <a:lnTo>
                  <a:pt x="897280" y="611644"/>
                </a:lnTo>
                <a:lnTo>
                  <a:pt x="909104" y="568566"/>
                </a:lnTo>
                <a:lnTo>
                  <a:pt x="913206" y="522808"/>
                </a:lnTo>
                <a:close/>
              </a:path>
              <a:path w="1320800" h="1320800" extrusionOk="0">
                <a:moveTo>
                  <a:pt x="1320584" y="658596"/>
                </a:moveTo>
                <a:lnTo>
                  <a:pt x="1318196" y="602094"/>
                </a:lnTo>
                <a:lnTo>
                  <a:pt x="1311186" y="546887"/>
                </a:lnTo>
                <a:lnTo>
                  <a:pt x="1299730" y="493153"/>
                </a:lnTo>
                <a:lnTo>
                  <a:pt x="1284008" y="441109"/>
                </a:lnTo>
                <a:lnTo>
                  <a:pt x="1258100" y="412000"/>
                </a:lnTo>
                <a:lnTo>
                  <a:pt x="1239227" y="407009"/>
                </a:lnTo>
                <a:lnTo>
                  <a:pt x="1219187" y="409740"/>
                </a:lnTo>
                <a:lnTo>
                  <a:pt x="1201788" y="420027"/>
                </a:lnTo>
                <a:lnTo>
                  <a:pt x="1190078" y="435648"/>
                </a:lnTo>
                <a:lnTo>
                  <a:pt x="1185087" y="454520"/>
                </a:lnTo>
                <a:lnTo>
                  <a:pt x="1187818" y="474560"/>
                </a:lnTo>
                <a:lnTo>
                  <a:pt x="1201089" y="518528"/>
                </a:lnTo>
                <a:lnTo>
                  <a:pt x="1210779" y="563956"/>
                </a:lnTo>
                <a:lnTo>
                  <a:pt x="1216723" y="610704"/>
                </a:lnTo>
                <a:lnTo>
                  <a:pt x="1218742" y="658596"/>
                </a:lnTo>
                <a:lnTo>
                  <a:pt x="1216685" y="706920"/>
                </a:lnTo>
                <a:lnTo>
                  <a:pt x="1210627" y="754113"/>
                </a:lnTo>
                <a:lnTo>
                  <a:pt x="1200734" y="799998"/>
                </a:lnTo>
                <a:lnTo>
                  <a:pt x="1187183" y="844397"/>
                </a:lnTo>
                <a:lnTo>
                  <a:pt x="1170139" y="887158"/>
                </a:lnTo>
                <a:lnTo>
                  <a:pt x="1149769" y="928090"/>
                </a:lnTo>
                <a:lnTo>
                  <a:pt x="1126223" y="967054"/>
                </a:lnTo>
                <a:lnTo>
                  <a:pt x="1099705" y="1003858"/>
                </a:lnTo>
                <a:lnTo>
                  <a:pt x="1070356" y="1038352"/>
                </a:lnTo>
                <a:lnTo>
                  <a:pt x="1067587" y="1041120"/>
                </a:lnTo>
                <a:lnTo>
                  <a:pt x="1046099" y="1015530"/>
                </a:lnTo>
                <a:lnTo>
                  <a:pt x="1012545" y="982141"/>
                </a:lnTo>
                <a:lnTo>
                  <a:pt x="991565" y="964717"/>
                </a:lnTo>
                <a:lnTo>
                  <a:pt x="991565" y="1108570"/>
                </a:lnTo>
                <a:lnTo>
                  <a:pt x="967054" y="1126223"/>
                </a:lnTo>
                <a:lnTo>
                  <a:pt x="928090" y="1149769"/>
                </a:lnTo>
                <a:lnTo>
                  <a:pt x="887145" y="1170139"/>
                </a:lnTo>
                <a:lnTo>
                  <a:pt x="844397" y="1187183"/>
                </a:lnTo>
                <a:lnTo>
                  <a:pt x="799998" y="1200734"/>
                </a:lnTo>
                <a:lnTo>
                  <a:pt x="754113" y="1210627"/>
                </a:lnTo>
                <a:lnTo>
                  <a:pt x="706920" y="1216685"/>
                </a:lnTo>
                <a:lnTo>
                  <a:pt x="658596" y="1218742"/>
                </a:lnTo>
                <a:lnTo>
                  <a:pt x="610260" y="1216685"/>
                </a:lnTo>
                <a:lnTo>
                  <a:pt x="563067" y="1210627"/>
                </a:lnTo>
                <a:lnTo>
                  <a:pt x="517194" y="1200734"/>
                </a:lnTo>
                <a:lnTo>
                  <a:pt x="472795" y="1187183"/>
                </a:lnTo>
                <a:lnTo>
                  <a:pt x="430034" y="1170139"/>
                </a:lnTo>
                <a:lnTo>
                  <a:pt x="389089" y="1149769"/>
                </a:lnTo>
                <a:lnTo>
                  <a:pt x="350139" y="1126223"/>
                </a:lnTo>
                <a:lnTo>
                  <a:pt x="325628" y="1108583"/>
                </a:lnTo>
                <a:lnTo>
                  <a:pt x="326771" y="1106982"/>
                </a:lnTo>
                <a:lnTo>
                  <a:pt x="357860" y="1072121"/>
                </a:lnTo>
                <a:lnTo>
                  <a:pt x="392557" y="1040879"/>
                </a:lnTo>
                <a:lnTo>
                  <a:pt x="430555" y="1013561"/>
                </a:lnTo>
                <a:lnTo>
                  <a:pt x="471512" y="990511"/>
                </a:lnTo>
                <a:lnTo>
                  <a:pt x="515124" y="972019"/>
                </a:lnTo>
                <a:lnTo>
                  <a:pt x="561047" y="958418"/>
                </a:lnTo>
                <a:lnTo>
                  <a:pt x="608990" y="950023"/>
                </a:lnTo>
                <a:lnTo>
                  <a:pt x="658609" y="947153"/>
                </a:lnTo>
                <a:lnTo>
                  <a:pt x="708228" y="950023"/>
                </a:lnTo>
                <a:lnTo>
                  <a:pt x="756158" y="958418"/>
                </a:lnTo>
                <a:lnTo>
                  <a:pt x="802093" y="972019"/>
                </a:lnTo>
                <a:lnTo>
                  <a:pt x="845705" y="990511"/>
                </a:lnTo>
                <a:lnTo>
                  <a:pt x="886663" y="1013561"/>
                </a:lnTo>
                <a:lnTo>
                  <a:pt x="924648" y="1040879"/>
                </a:lnTo>
                <a:lnTo>
                  <a:pt x="959358" y="1072121"/>
                </a:lnTo>
                <a:lnTo>
                  <a:pt x="990447" y="1106982"/>
                </a:lnTo>
                <a:lnTo>
                  <a:pt x="991565" y="1108570"/>
                </a:lnTo>
                <a:lnTo>
                  <a:pt x="991565" y="964717"/>
                </a:lnTo>
                <a:lnTo>
                  <a:pt x="936993" y="924915"/>
                </a:lnTo>
                <a:lnTo>
                  <a:pt x="895438" y="901509"/>
                </a:lnTo>
                <a:lnTo>
                  <a:pt x="851662" y="881862"/>
                </a:lnTo>
                <a:lnTo>
                  <a:pt x="805865" y="866203"/>
                </a:lnTo>
                <a:lnTo>
                  <a:pt x="758278" y="854735"/>
                </a:lnTo>
                <a:lnTo>
                  <a:pt x="709117" y="847699"/>
                </a:lnTo>
                <a:lnTo>
                  <a:pt x="658609" y="845312"/>
                </a:lnTo>
                <a:lnTo>
                  <a:pt x="608088" y="847699"/>
                </a:lnTo>
                <a:lnTo>
                  <a:pt x="558927" y="854735"/>
                </a:lnTo>
                <a:lnTo>
                  <a:pt x="511340" y="866203"/>
                </a:lnTo>
                <a:lnTo>
                  <a:pt x="465556" y="881862"/>
                </a:lnTo>
                <a:lnTo>
                  <a:pt x="421767" y="901509"/>
                </a:lnTo>
                <a:lnTo>
                  <a:pt x="380212" y="924915"/>
                </a:lnTo>
                <a:lnTo>
                  <a:pt x="341109" y="951865"/>
                </a:lnTo>
                <a:lnTo>
                  <a:pt x="304660" y="982141"/>
                </a:lnTo>
                <a:lnTo>
                  <a:pt x="271106" y="1015530"/>
                </a:lnTo>
                <a:lnTo>
                  <a:pt x="249605" y="1041133"/>
                </a:lnTo>
                <a:lnTo>
                  <a:pt x="246837" y="1038352"/>
                </a:lnTo>
                <a:lnTo>
                  <a:pt x="217487" y="1003858"/>
                </a:lnTo>
                <a:lnTo>
                  <a:pt x="190957" y="967054"/>
                </a:lnTo>
                <a:lnTo>
                  <a:pt x="167424" y="928090"/>
                </a:lnTo>
                <a:lnTo>
                  <a:pt x="147053" y="887158"/>
                </a:lnTo>
                <a:lnTo>
                  <a:pt x="129997" y="844397"/>
                </a:lnTo>
                <a:lnTo>
                  <a:pt x="116446" y="799998"/>
                </a:lnTo>
                <a:lnTo>
                  <a:pt x="106565" y="754113"/>
                </a:lnTo>
                <a:lnTo>
                  <a:pt x="100507" y="706920"/>
                </a:lnTo>
                <a:lnTo>
                  <a:pt x="98450" y="658596"/>
                </a:lnTo>
                <a:lnTo>
                  <a:pt x="100507" y="610260"/>
                </a:lnTo>
                <a:lnTo>
                  <a:pt x="106565" y="563079"/>
                </a:lnTo>
                <a:lnTo>
                  <a:pt x="116446" y="517194"/>
                </a:lnTo>
                <a:lnTo>
                  <a:pt x="129997" y="472795"/>
                </a:lnTo>
                <a:lnTo>
                  <a:pt x="147053" y="430034"/>
                </a:lnTo>
                <a:lnTo>
                  <a:pt x="167424" y="389089"/>
                </a:lnTo>
                <a:lnTo>
                  <a:pt x="190957" y="350139"/>
                </a:lnTo>
                <a:lnTo>
                  <a:pt x="217487" y="313321"/>
                </a:lnTo>
                <a:lnTo>
                  <a:pt x="246837" y="278841"/>
                </a:lnTo>
                <a:lnTo>
                  <a:pt x="278841" y="246837"/>
                </a:lnTo>
                <a:lnTo>
                  <a:pt x="313321" y="217487"/>
                </a:lnTo>
                <a:lnTo>
                  <a:pt x="350139" y="190957"/>
                </a:lnTo>
                <a:lnTo>
                  <a:pt x="389089" y="167424"/>
                </a:lnTo>
                <a:lnTo>
                  <a:pt x="430034" y="147053"/>
                </a:lnTo>
                <a:lnTo>
                  <a:pt x="472795" y="130009"/>
                </a:lnTo>
                <a:lnTo>
                  <a:pt x="517194" y="116446"/>
                </a:lnTo>
                <a:lnTo>
                  <a:pt x="563067" y="106565"/>
                </a:lnTo>
                <a:lnTo>
                  <a:pt x="610260" y="100507"/>
                </a:lnTo>
                <a:lnTo>
                  <a:pt x="658596" y="98450"/>
                </a:lnTo>
                <a:lnTo>
                  <a:pt x="711974" y="100965"/>
                </a:lnTo>
                <a:lnTo>
                  <a:pt x="763917" y="108331"/>
                </a:lnTo>
                <a:lnTo>
                  <a:pt x="814222" y="120345"/>
                </a:lnTo>
                <a:lnTo>
                  <a:pt x="862647" y="136766"/>
                </a:lnTo>
                <a:lnTo>
                  <a:pt x="908977" y="157378"/>
                </a:lnTo>
                <a:lnTo>
                  <a:pt x="952995" y="181952"/>
                </a:lnTo>
                <a:lnTo>
                  <a:pt x="994448" y="210261"/>
                </a:lnTo>
                <a:lnTo>
                  <a:pt x="1033132" y="242074"/>
                </a:lnTo>
                <a:lnTo>
                  <a:pt x="1050544" y="252361"/>
                </a:lnTo>
                <a:lnTo>
                  <a:pt x="1088821" y="250342"/>
                </a:lnTo>
                <a:lnTo>
                  <a:pt x="1115339" y="220878"/>
                </a:lnTo>
                <a:lnTo>
                  <a:pt x="1113320" y="182613"/>
                </a:lnTo>
                <a:lnTo>
                  <a:pt x="1064971" y="135978"/>
                </a:lnTo>
                <a:lnTo>
                  <a:pt x="1026541" y="108204"/>
                </a:lnTo>
                <a:lnTo>
                  <a:pt x="986104" y="83185"/>
                </a:lnTo>
                <a:lnTo>
                  <a:pt x="943800" y="61036"/>
                </a:lnTo>
                <a:lnTo>
                  <a:pt x="899769" y="41922"/>
                </a:lnTo>
                <a:lnTo>
                  <a:pt x="854151" y="25984"/>
                </a:lnTo>
                <a:lnTo>
                  <a:pt x="807085" y="13335"/>
                </a:lnTo>
                <a:lnTo>
                  <a:pt x="758710" y="4140"/>
                </a:lnTo>
                <a:lnTo>
                  <a:pt x="722299" y="0"/>
                </a:lnTo>
                <a:lnTo>
                  <a:pt x="594956" y="0"/>
                </a:lnTo>
                <a:lnTo>
                  <a:pt x="519569" y="11226"/>
                </a:lnTo>
                <a:lnTo>
                  <a:pt x="475322" y="22301"/>
                </a:lnTo>
                <a:lnTo>
                  <a:pt x="432308" y="36296"/>
                </a:lnTo>
                <a:lnTo>
                  <a:pt x="390639" y="53086"/>
                </a:lnTo>
                <a:lnTo>
                  <a:pt x="350418" y="72567"/>
                </a:lnTo>
                <a:lnTo>
                  <a:pt x="311772" y="94615"/>
                </a:lnTo>
                <a:lnTo>
                  <a:pt x="274815" y="119138"/>
                </a:lnTo>
                <a:lnTo>
                  <a:pt x="239649" y="146011"/>
                </a:lnTo>
                <a:lnTo>
                  <a:pt x="206375" y="175133"/>
                </a:lnTo>
                <a:lnTo>
                  <a:pt x="175133" y="206387"/>
                </a:lnTo>
                <a:lnTo>
                  <a:pt x="146011" y="239649"/>
                </a:lnTo>
                <a:lnTo>
                  <a:pt x="119138" y="274815"/>
                </a:lnTo>
                <a:lnTo>
                  <a:pt x="94615" y="311772"/>
                </a:lnTo>
                <a:lnTo>
                  <a:pt x="72567" y="350418"/>
                </a:lnTo>
                <a:lnTo>
                  <a:pt x="53086" y="390639"/>
                </a:lnTo>
                <a:lnTo>
                  <a:pt x="36296" y="432308"/>
                </a:lnTo>
                <a:lnTo>
                  <a:pt x="22301" y="475322"/>
                </a:lnTo>
                <a:lnTo>
                  <a:pt x="11226" y="519569"/>
                </a:lnTo>
                <a:lnTo>
                  <a:pt x="3175" y="564934"/>
                </a:lnTo>
                <a:lnTo>
                  <a:pt x="0" y="594956"/>
                </a:lnTo>
                <a:lnTo>
                  <a:pt x="0" y="722236"/>
                </a:lnTo>
                <a:lnTo>
                  <a:pt x="11226" y="797623"/>
                </a:lnTo>
                <a:lnTo>
                  <a:pt x="22301" y="841870"/>
                </a:lnTo>
                <a:lnTo>
                  <a:pt x="36296" y="884885"/>
                </a:lnTo>
                <a:lnTo>
                  <a:pt x="53086" y="926553"/>
                </a:lnTo>
                <a:lnTo>
                  <a:pt x="72567" y="966774"/>
                </a:lnTo>
                <a:lnTo>
                  <a:pt x="94615" y="1005408"/>
                </a:lnTo>
                <a:lnTo>
                  <a:pt x="119138" y="1042377"/>
                </a:lnTo>
                <a:lnTo>
                  <a:pt x="146011" y="1077544"/>
                </a:lnTo>
                <a:lnTo>
                  <a:pt x="175133" y="1110805"/>
                </a:lnTo>
                <a:lnTo>
                  <a:pt x="206375" y="1142060"/>
                </a:lnTo>
                <a:lnTo>
                  <a:pt x="239649" y="1171168"/>
                </a:lnTo>
                <a:lnTo>
                  <a:pt x="274815" y="1198054"/>
                </a:lnTo>
                <a:lnTo>
                  <a:pt x="311772" y="1222565"/>
                </a:lnTo>
                <a:lnTo>
                  <a:pt x="350418" y="1244625"/>
                </a:lnTo>
                <a:lnTo>
                  <a:pt x="390639" y="1264107"/>
                </a:lnTo>
                <a:lnTo>
                  <a:pt x="432308" y="1280896"/>
                </a:lnTo>
                <a:lnTo>
                  <a:pt x="475322" y="1294879"/>
                </a:lnTo>
                <a:lnTo>
                  <a:pt x="519569" y="1305953"/>
                </a:lnTo>
                <a:lnTo>
                  <a:pt x="564934" y="1314005"/>
                </a:lnTo>
                <a:lnTo>
                  <a:pt x="611314" y="1318920"/>
                </a:lnTo>
                <a:lnTo>
                  <a:pt x="658596" y="1320584"/>
                </a:lnTo>
                <a:lnTo>
                  <a:pt x="705866" y="1318920"/>
                </a:lnTo>
                <a:lnTo>
                  <a:pt x="752246" y="1314005"/>
                </a:lnTo>
                <a:lnTo>
                  <a:pt x="797623" y="1305953"/>
                </a:lnTo>
                <a:lnTo>
                  <a:pt x="841870" y="1294879"/>
                </a:lnTo>
                <a:lnTo>
                  <a:pt x="884885" y="1280896"/>
                </a:lnTo>
                <a:lnTo>
                  <a:pt x="926553" y="1264107"/>
                </a:lnTo>
                <a:lnTo>
                  <a:pt x="966774" y="1244625"/>
                </a:lnTo>
                <a:lnTo>
                  <a:pt x="1005408" y="1222565"/>
                </a:lnTo>
                <a:lnTo>
                  <a:pt x="1042377" y="1198054"/>
                </a:lnTo>
                <a:lnTo>
                  <a:pt x="1077544" y="1171168"/>
                </a:lnTo>
                <a:lnTo>
                  <a:pt x="1110805" y="1142060"/>
                </a:lnTo>
                <a:lnTo>
                  <a:pt x="1142060" y="1110805"/>
                </a:lnTo>
                <a:lnTo>
                  <a:pt x="1171168" y="1077544"/>
                </a:lnTo>
                <a:lnTo>
                  <a:pt x="1198041" y="1042377"/>
                </a:lnTo>
                <a:lnTo>
                  <a:pt x="1222565" y="1005408"/>
                </a:lnTo>
                <a:lnTo>
                  <a:pt x="1244625" y="966774"/>
                </a:lnTo>
                <a:lnTo>
                  <a:pt x="1264107" y="926553"/>
                </a:lnTo>
                <a:lnTo>
                  <a:pt x="1280896" y="884885"/>
                </a:lnTo>
                <a:lnTo>
                  <a:pt x="1294879" y="841870"/>
                </a:lnTo>
                <a:lnTo>
                  <a:pt x="1305953" y="797623"/>
                </a:lnTo>
                <a:lnTo>
                  <a:pt x="1314005" y="752246"/>
                </a:lnTo>
                <a:lnTo>
                  <a:pt x="1318920" y="705866"/>
                </a:lnTo>
                <a:lnTo>
                  <a:pt x="1320584" y="658596"/>
                </a:lnTo>
                <a:close/>
              </a:path>
            </a:pathLst>
          </a:custGeom>
          <a:solidFill>
            <a:srgbClr val="3333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1" name="Google Shape;621;p27"/>
          <p:cNvSpPr txBox="1">
            <a:spLocks noGrp="1"/>
          </p:cNvSpPr>
          <p:nvPr>
            <p:ph type="title"/>
          </p:nvPr>
        </p:nvSpPr>
        <p:spPr>
          <a:xfrm>
            <a:off x="2269137" y="917380"/>
            <a:ext cx="13749655" cy="2453097"/>
          </a:xfrm>
          <a:prstGeom prst="rect">
            <a:avLst/>
          </a:prstGeom>
          <a:noFill/>
          <a:ln>
            <a:noFill/>
          </a:ln>
        </p:spPr>
        <p:txBody>
          <a:bodyPr spcFirstLastPara="1" wrap="square" lIns="0" tIns="197475" rIns="0" bIns="0" anchor="t" anchorCtr="0">
            <a:spAutoFit/>
          </a:bodyPr>
          <a:lstStyle/>
          <a:p>
            <a:pPr marL="12700" marR="5080" lvl="0" indent="1576705" algn="l" rtl="0">
              <a:lnSpc>
                <a:spcPct val="101111"/>
              </a:lnSpc>
              <a:spcBef>
                <a:spcPts val="0"/>
              </a:spcBef>
              <a:spcAft>
                <a:spcPts val="0"/>
              </a:spcAft>
              <a:buSzPts val="1400"/>
              <a:buNone/>
            </a:pPr>
            <a:r>
              <a:rPr lang="en-US">
                <a:latin typeface="Arial"/>
                <a:ea typeface="Arial"/>
                <a:cs typeface="Arial"/>
                <a:sym typeface="Arial"/>
              </a:rPr>
              <a:t>Additional Options for Educator Retirement Savings</a:t>
            </a:r>
            <a:endParaRPr>
              <a:latin typeface="Arial"/>
              <a:ea typeface="Arial"/>
              <a:cs typeface="Arial"/>
              <a:sym typeface="Arial"/>
            </a:endParaRPr>
          </a:p>
        </p:txBody>
      </p:sp>
      <p:sp>
        <p:nvSpPr>
          <p:cNvPr id="622" name="Google Shape;622;p27"/>
          <p:cNvSpPr txBox="1"/>
          <p:nvPr/>
        </p:nvSpPr>
        <p:spPr>
          <a:xfrm>
            <a:off x="1809337" y="5556639"/>
            <a:ext cx="6606540" cy="1630575"/>
          </a:xfrm>
          <a:prstGeom prst="rect">
            <a:avLst/>
          </a:prstGeom>
          <a:noFill/>
          <a:ln>
            <a:noFill/>
          </a:ln>
        </p:spPr>
        <p:txBody>
          <a:bodyPr spcFirstLastPara="1" wrap="square" lIns="0" tIns="136525" rIns="0" bIns="0" anchor="t" anchorCtr="0">
            <a:spAutoFit/>
          </a:bodyPr>
          <a:lstStyle/>
          <a:p>
            <a:pPr marL="1663700" marR="5080" lvl="0" indent="-1651635" algn="l" rtl="0">
              <a:lnSpc>
                <a:spcPct val="100412"/>
              </a:lnSpc>
              <a:spcBef>
                <a:spcPts val="0"/>
              </a:spcBef>
              <a:spcAft>
                <a:spcPts val="0"/>
              </a:spcAft>
              <a:buClr>
                <a:srgbClr val="000000"/>
              </a:buClr>
              <a:buSzPts val="4850"/>
              <a:buFont typeface="Arial"/>
              <a:buNone/>
            </a:pPr>
            <a:r>
              <a:rPr lang="en-US" sz="4850" b="1" i="0" u="none" strike="noStrike" cap="none">
                <a:solidFill>
                  <a:srgbClr val="0578D5"/>
                </a:solidFill>
                <a:latin typeface="Arial"/>
                <a:ea typeface="Arial"/>
                <a:cs typeface="Arial"/>
                <a:sym typeface="Arial"/>
              </a:rPr>
              <a:t>Employer-sponsored plan types</a:t>
            </a:r>
            <a:endParaRPr sz="4850" b="1" i="0" u="none" strike="noStrike" cap="none">
              <a:solidFill>
                <a:srgbClr val="000000"/>
              </a:solidFill>
              <a:latin typeface="Arial"/>
              <a:ea typeface="Arial"/>
              <a:cs typeface="Arial"/>
              <a:sym typeface="Arial"/>
            </a:endParaRPr>
          </a:p>
        </p:txBody>
      </p:sp>
      <p:sp>
        <p:nvSpPr>
          <p:cNvPr id="623" name="Google Shape;623;p27"/>
          <p:cNvSpPr txBox="1"/>
          <p:nvPr/>
        </p:nvSpPr>
        <p:spPr>
          <a:xfrm>
            <a:off x="1740058" y="7381457"/>
            <a:ext cx="3236595" cy="633730"/>
          </a:xfrm>
          <a:prstGeom prst="rect">
            <a:avLst/>
          </a:prstGeom>
          <a:solidFill>
            <a:srgbClr val="3DBD3D"/>
          </a:solidFill>
          <a:ln>
            <a:noFill/>
          </a:ln>
        </p:spPr>
        <p:txBody>
          <a:bodyPr spcFirstLastPara="1" wrap="square" lIns="0" tIns="133975" rIns="0" bIns="0" anchor="t" anchorCtr="0">
            <a:spAutoFit/>
          </a:bodyPr>
          <a:lstStyle/>
          <a:p>
            <a:pPr marL="133985"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FFFFFF"/>
                </a:solidFill>
                <a:latin typeface="Montserrat Medium"/>
                <a:ea typeface="Montserrat Medium"/>
                <a:cs typeface="Montserrat Medium"/>
                <a:sym typeface="Montserrat Medium"/>
              </a:rPr>
              <a:t>457(b) Savings Plan</a:t>
            </a:r>
            <a:endParaRPr sz="2300" b="0" i="0" u="none" strike="noStrike" cap="none">
              <a:solidFill>
                <a:srgbClr val="000000"/>
              </a:solidFill>
              <a:latin typeface="Montserrat Medium"/>
              <a:ea typeface="Montserrat Medium"/>
              <a:cs typeface="Montserrat Medium"/>
              <a:sym typeface="Montserrat Medium"/>
            </a:endParaRPr>
          </a:p>
        </p:txBody>
      </p:sp>
      <p:sp>
        <p:nvSpPr>
          <p:cNvPr id="624" name="Google Shape;624;p27"/>
          <p:cNvSpPr txBox="1"/>
          <p:nvPr/>
        </p:nvSpPr>
        <p:spPr>
          <a:xfrm>
            <a:off x="5248185" y="7381457"/>
            <a:ext cx="3236595" cy="633730"/>
          </a:xfrm>
          <a:prstGeom prst="rect">
            <a:avLst/>
          </a:prstGeom>
          <a:solidFill>
            <a:srgbClr val="3783FD"/>
          </a:solidFill>
          <a:ln>
            <a:noFill/>
          </a:ln>
        </p:spPr>
        <p:txBody>
          <a:bodyPr spcFirstLastPara="1" wrap="square" lIns="0" tIns="109200" rIns="0" bIns="0" anchor="t" anchorCtr="0">
            <a:spAutoFit/>
          </a:bodyPr>
          <a:lstStyle/>
          <a:p>
            <a:pPr marL="11811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FFFFFF"/>
                </a:solidFill>
                <a:latin typeface="Montserrat Medium"/>
                <a:ea typeface="Montserrat Medium"/>
                <a:cs typeface="Montserrat Medium"/>
                <a:sym typeface="Montserrat Medium"/>
              </a:rPr>
              <a:t>403(b) Savings Plan</a:t>
            </a:r>
            <a:endParaRPr sz="2300" b="0" i="0" u="none" strike="noStrike" cap="none">
              <a:solidFill>
                <a:srgbClr val="000000"/>
              </a:solidFill>
              <a:latin typeface="Montserrat Medium"/>
              <a:ea typeface="Montserrat Medium"/>
              <a:cs typeface="Montserrat Medium"/>
              <a:sym typeface="Montserrat Medium"/>
            </a:endParaRPr>
          </a:p>
        </p:txBody>
      </p:sp>
      <p:sp>
        <p:nvSpPr>
          <p:cNvPr id="625" name="Google Shape;625;p27"/>
          <p:cNvSpPr txBox="1"/>
          <p:nvPr/>
        </p:nvSpPr>
        <p:spPr>
          <a:xfrm>
            <a:off x="11683180" y="5649683"/>
            <a:ext cx="2900045" cy="1430510"/>
          </a:xfrm>
          <a:prstGeom prst="rect">
            <a:avLst/>
          </a:prstGeom>
          <a:noFill/>
          <a:ln>
            <a:noFill/>
          </a:ln>
        </p:spPr>
        <p:txBody>
          <a:bodyPr spcFirstLastPara="1" wrap="square" lIns="0" tIns="121275" rIns="0" bIns="0" anchor="t" anchorCtr="0">
            <a:spAutoFit/>
          </a:bodyPr>
          <a:lstStyle/>
          <a:p>
            <a:pPr marL="12700" marR="5080" lvl="0" indent="72390" algn="ctr" rtl="0">
              <a:lnSpc>
                <a:spcPct val="100470"/>
              </a:lnSpc>
              <a:spcBef>
                <a:spcPts val="0"/>
              </a:spcBef>
              <a:spcAft>
                <a:spcPts val="0"/>
              </a:spcAft>
              <a:buClr>
                <a:srgbClr val="000000"/>
              </a:buClr>
              <a:buSzPts val="4250"/>
              <a:buFont typeface="Arial"/>
              <a:buNone/>
            </a:pPr>
            <a:r>
              <a:rPr lang="en-US" sz="4250" b="1" i="0" u="none" strike="noStrike" cap="none">
                <a:solidFill>
                  <a:srgbClr val="0578D5"/>
                </a:solidFill>
                <a:latin typeface="Arial"/>
                <a:ea typeface="Arial"/>
                <a:cs typeface="Arial"/>
                <a:sym typeface="Arial"/>
              </a:rPr>
              <a:t>Individual plan types</a:t>
            </a:r>
            <a:endParaRPr sz="4250" b="1" i="0" u="none" strike="noStrike" cap="none">
              <a:solidFill>
                <a:srgbClr val="000000"/>
              </a:solidFill>
              <a:latin typeface="Arial"/>
              <a:ea typeface="Arial"/>
              <a:cs typeface="Arial"/>
              <a:sym typeface="Arial"/>
            </a:endParaRPr>
          </a:p>
        </p:txBody>
      </p:sp>
      <p:sp>
        <p:nvSpPr>
          <p:cNvPr id="626" name="Google Shape;626;p27"/>
          <p:cNvSpPr txBox="1"/>
          <p:nvPr/>
        </p:nvSpPr>
        <p:spPr>
          <a:xfrm>
            <a:off x="10566521" y="7381457"/>
            <a:ext cx="2438400" cy="604520"/>
          </a:xfrm>
          <a:prstGeom prst="rect">
            <a:avLst/>
          </a:prstGeom>
          <a:solidFill>
            <a:srgbClr val="3DBD3D"/>
          </a:solidFill>
          <a:ln>
            <a:noFill/>
          </a:ln>
        </p:spPr>
        <p:txBody>
          <a:bodyPr spcFirstLastPara="1" wrap="square" lIns="0" tIns="127000" rIns="0" bIns="0" anchor="t" anchorCtr="0">
            <a:spAutoFit/>
          </a:bodyPr>
          <a:lstStyle/>
          <a:p>
            <a:pPr marL="12827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FFFFF"/>
                </a:solidFill>
                <a:latin typeface="Montserrat Medium"/>
                <a:ea typeface="Montserrat Medium"/>
                <a:cs typeface="Montserrat Medium"/>
                <a:sym typeface="Montserrat Medium"/>
              </a:rPr>
              <a:t>Traditional IRA</a:t>
            </a:r>
            <a:endParaRPr sz="2200" b="0" i="0" u="none" strike="noStrike" cap="none">
              <a:solidFill>
                <a:srgbClr val="000000"/>
              </a:solidFill>
              <a:latin typeface="Montserrat Medium"/>
              <a:ea typeface="Montserrat Medium"/>
              <a:cs typeface="Montserrat Medium"/>
              <a:sym typeface="Montserrat Medium"/>
            </a:endParaRPr>
          </a:p>
        </p:txBody>
      </p:sp>
      <p:sp>
        <p:nvSpPr>
          <p:cNvPr id="627" name="Google Shape;627;p27"/>
          <p:cNvSpPr txBox="1"/>
          <p:nvPr/>
        </p:nvSpPr>
        <p:spPr>
          <a:xfrm>
            <a:off x="13261526" y="7381457"/>
            <a:ext cx="2438400" cy="604520"/>
          </a:xfrm>
          <a:prstGeom prst="rect">
            <a:avLst/>
          </a:prstGeom>
          <a:solidFill>
            <a:srgbClr val="3783FD"/>
          </a:solidFill>
          <a:ln>
            <a:noFill/>
          </a:ln>
        </p:spPr>
        <p:txBody>
          <a:bodyPr spcFirstLastPara="1" wrap="square" lIns="0" tIns="103500" rIns="0" bIns="0" anchor="t" anchorCtr="0">
            <a:spAutoFit/>
          </a:bodyPr>
          <a:lstStyle/>
          <a:p>
            <a:pPr marL="58420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FFFFF"/>
                </a:solidFill>
                <a:latin typeface="Montserrat Medium"/>
                <a:ea typeface="Montserrat Medium"/>
                <a:cs typeface="Montserrat Medium"/>
                <a:sym typeface="Montserrat Medium"/>
              </a:rPr>
              <a:t>Roth IRA</a:t>
            </a:r>
            <a:endParaRPr sz="2200" b="0" i="0" u="none" strike="noStrike" cap="none">
              <a:solidFill>
                <a:srgbClr val="000000"/>
              </a:solidFill>
              <a:latin typeface="Montserrat Medium"/>
              <a:ea typeface="Montserrat Medium"/>
              <a:cs typeface="Montserrat Medium"/>
              <a:sym typeface="Montserrat Medium"/>
            </a:endParaRPr>
          </a:p>
        </p:txBody>
      </p:sp>
      <p:sp>
        <p:nvSpPr>
          <p:cNvPr id="628" name="Google Shape;628;p27"/>
          <p:cNvSpPr/>
          <p:nvPr/>
        </p:nvSpPr>
        <p:spPr>
          <a:xfrm>
            <a:off x="9440194" y="3769373"/>
            <a:ext cx="0" cy="5114925"/>
          </a:xfrm>
          <a:custGeom>
            <a:avLst/>
            <a:gdLst/>
            <a:ahLst/>
            <a:cxnLst/>
            <a:rect l="l" t="t" r="r" b="b"/>
            <a:pathLst>
              <a:path w="120000" h="5114925" extrusionOk="0">
                <a:moveTo>
                  <a:pt x="0" y="5114930"/>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9" name="Google Shape;629;p27"/>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866"/>
        <p:cNvGrpSpPr/>
        <p:nvPr/>
      </p:nvGrpSpPr>
      <p:grpSpPr>
        <a:xfrm>
          <a:off x="0" y="0"/>
          <a:ext cx="0" cy="0"/>
          <a:chOff x="0" y="0"/>
          <a:chExt cx="0" cy="0"/>
        </a:xfrm>
      </p:grpSpPr>
      <p:graphicFrame>
        <p:nvGraphicFramePr>
          <p:cNvPr id="867" name="Google Shape;867;p44"/>
          <p:cNvGraphicFramePr/>
          <p:nvPr/>
        </p:nvGraphicFramePr>
        <p:xfrm>
          <a:off x="1553809" y="3014784"/>
          <a:ext cx="15532725" cy="6500475"/>
        </p:xfrm>
        <a:graphic>
          <a:graphicData uri="http://schemas.openxmlformats.org/drawingml/2006/table">
            <a:tbl>
              <a:tblPr firstRow="1" bandRow="1">
                <a:noFill/>
                <a:tableStyleId>{AB65922F-B997-4A9D-A79D-50BC973EB08F}</a:tableStyleId>
              </a:tblPr>
              <a:tblGrid>
                <a:gridCol w="4531350">
                  <a:extLst>
                    <a:ext uri="{9D8B030D-6E8A-4147-A177-3AD203B41FA5}">
                      <a16:colId xmlns:a16="http://schemas.microsoft.com/office/drawing/2014/main" val="20000"/>
                    </a:ext>
                  </a:extLst>
                </a:gridCol>
                <a:gridCol w="5502900">
                  <a:extLst>
                    <a:ext uri="{9D8B030D-6E8A-4147-A177-3AD203B41FA5}">
                      <a16:colId xmlns:a16="http://schemas.microsoft.com/office/drawing/2014/main" val="20001"/>
                    </a:ext>
                  </a:extLst>
                </a:gridCol>
                <a:gridCol w="5498475">
                  <a:extLst>
                    <a:ext uri="{9D8B030D-6E8A-4147-A177-3AD203B41FA5}">
                      <a16:colId xmlns:a16="http://schemas.microsoft.com/office/drawing/2014/main" val="20002"/>
                    </a:ext>
                  </a:extLst>
                </a:gridCol>
              </a:tblGrid>
              <a:tr h="986150">
                <a:tc>
                  <a:txBody>
                    <a:bodyPr/>
                    <a:lstStyle/>
                    <a:p>
                      <a:pPr marL="335280" marR="0" lvl="0" indent="0" algn="l" rtl="0">
                        <a:lnSpc>
                          <a:spcPct val="100000"/>
                        </a:lnSpc>
                        <a:spcBef>
                          <a:spcPts val="0"/>
                        </a:spcBef>
                        <a:spcAft>
                          <a:spcPts val="0"/>
                        </a:spcAft>
                        <a:buClr>
                          <a:srgbClr val="000000"/>
                        </a:buClr>
                        <a:buSzPts val="2100"/>
                        <a:buFont typeface="Arial"/>
                        <a:buNone/>
                      </a:pPr>
                      <a:r>
                        <a:rPr lang="en-US" sz="2100" u="none" strike="noStrike" cap="none">
                          <a:solidFill>
                            <a:srgbClr val="333333"/>
                          </a:solidFill>
                          <a:latin typeface="Arial"/>
                          <a:ea typeface="Arial"/>
                          <a:cs typeface="Arial"/>
                          <a:sym typeface="Arial"/>
                        </a:rPr>
                        <a:t>Individual vs Group Plan</a:t>
                      </a:r>
                      <a:endParaRPr sz="2100" u="none" strike="noStrike" cap="none">
                        <a:latin typeface="Arial"/>
                        <a:ea typeface="Arial"/>
                        <a:cs typeface="Arial"/>
                        <a:sym typeface="Arial"/>
                      </a:endParaRPr>
                    </a:p>
                  </a:txBody>
                  <a:tcPr marL="0" marR="0" marT="236850" marB="0">
                    <a:lnR w="38100" cap="flat" cmpd="sng">
                      <a:solidFill>
                        <a:srgbClr val="FFFFFF"/>
                      </a:solidFill>
                      <a:prstDash val="solid"/>
                      <a:round/>
                      <a:headEnd type="none" w="sm" len="sm"/>
                      <a:tailEnd type="none" w="sm" len="sm"/>
                    </a:lnR>
                  </a:tcPr>
                </a:tc>
                <a:tc>
                  <a:txBody>
                    <a:bodyPr/>
                    <a:lstStyle/>
                    <a:p>
                      <a:pPr marL="551180" marR="414019" lvl="0" indent="0" algn="l" rtl="0">
                        <a:lnSpc>
                          <a:spcPct val="99371"/>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Most have higher fees, pay commissions/ sales loads. Limited number of no commission options</a:t>
                      </a:r>
                      <a:endParaRPr sz="1750" u="none" strike="noStrike" cap="none">
                        <a:latin typeface="Arial"/>
                        <a:ea typeface="Arial"/>
                        <a:cs typeface="Arial"/>
                        <a:sym typeface="Arial"/>
                      </a:endParaRPr>
                    </a:p>
                  </a:txBody>
                  <a:tcPr marL="0" marR="0" marT="96525" marB="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imes New Roman"/>
                        <a:ea typeface="Times New Roman"/>
                        <a:cs typeface="Times New Roman"/>
                        <a:sym typeface="Times New Roman"/>
                      </a:endParaRPr>
                    </a:p>
                    <a:p>
                      <a:pPr marL="500380" marR="652145" lvl="0" indent="0" algn="l" rtl="0">
                        <a:lnSpc>
                          <a:spcPct val="99371"/>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Low fees relative to most 403(b) plans; no commissions; full disclosure of fees</a:t>
                      </a:r>
                      <a:endParaRPr sz="1750" u="none" strike="noStrike" cap="none">
                        <a:latin typeface="Arial"/>
                        <a:ea typeface="Arial"/>
                        <a:cs typeface="Arial"/>
                        <a:sym typeface="Arial"/>
                      </a:endParaRPr>
                    </a:p>
                  </a:txBody>
                  <a:tcPr marL="0" marR="0" marT="2550" marB="0">
                    <a:lnL w="38100" cap="flat" cmpd="sng">
                      <a:solidFill>
                        <a:srgbClr val="FFFFFF"/>
                      </a:solidFill>
                      <a:prstDash val="solid"/>
                      <a:round/>
                      <a:headEnd type="none" w="sm" len="sm"/>
                      <a:tailEnd type="none" w="sm" len="sm"/>
                    </a:lnL>
                  </a:tcPr>
                </a:tc>
                <a:extLst>
                  <a:ext uri="{0D108BD9-81ED-4DB2-BD59-A6C34878D82A}">
                    <a16:rowId xmlns:a16="http://schemas.microsoft.com/office/drawing/2014/main" val="10000"/>
                  </a:ext>
                </a:extLst>
              </a:tr>
              <a:tr h="932825">
                <a:tc>
                  <a:txBody>
                    <a:bodyPr/>
                    <a:lstStyle/>
                    <a:p>
                      <a:pPr marL="335280" marR="0" lvl="0" indent="0" algn="l" rtl="0">
                        <a:lnSpc>
                          <a:spcPct val="100000"/>
                        </a:lnSpc>
                        <a:spcBef>
                          <a:spcPts val="0"/>
                        </a:spcBef>
                        <a:spcAft>
                          <a:spcPts val="0"/>
                        </a:spcAft>
                        <a:buClr>
                          <a:srgbClr val="000000"/>
                        </a:buClr>
                        <a:buSzPts val="2100"/>
                        <a:buFont typeface="Arial"/>
                        <a:buNone/>
                      </a:pPr>
                      <a:r>
                        <a:rPr lang="en-US" sz="2100" u="none" strike="noStrike" cap="none">
                          <a:solidFill>
                            <a:srgbClr val="333333"/>
                          </a:solidFill>
                          <a:latin typeface="Arial"/>
                          <a:ea typeface="Arial"/>
                          <a:cs typeface="Arial"/>
                          <a:sym typeface="Arial"/>
                        </a:rPr>
                        <a:t>Penalty to withdraw funds</a:t>
                      </a:r>
                      <a:endParaRPr sz="2100" u="none" strike="noStrike" cap="none">
                        <a:latin typeface="Arial"/>
                        <a:ea typeface="Arial"/>
                        <a:cs typeface="Arial"/>
                        <a:sym typeface="Arial"/>
                      </a:endParaRPr>
                    </a:p>
                    <a:p>
                      <a:pPr marL="335280" marR="0" lvl="0" indent="0" algn="l" rtl="0">
                        <a:lnSpc>
                          <a:spcPct val="100000"/>
                        </a:lnSpc>
                        <a:spcBef>
                          <a:spcPts val="37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 income tax)</a:t>
                      </a:r>
                      <a:endParaRPr sz="1750" u="none" strike="noStrike" cap="none">
                        <a:latin typeface="Arial"/>
                        <a:ea typeface="Arial"/>
                        <a:cs typeface="Arial"/>
                        <a:sym typeface="Arial"/>
                      </a:endParaRPr>
                    </a:p>
                  </a:txBody>
                  <a:tcPr marL="0" marR="0" marT="128900" marB="0">
                    <a:lnR w="38100" cap="flat" cmpd="sng">
                      <a:solidFill>
                        <a:srgbClr val="FFFFFF"/>
                      </a:solidFill>
                      <a:prstDash val="solid"/>
                      <a:round/>
                      <a:headEnd type="none" w="sm" len="sm"/>
                      <a:tailEnd type="none" w="sm" len="sm"/>
                    </a:lnR>
                    <a:solidFill>
                      <a:srgbClr val="F2F2F2"/>
                    </a:solidFill>
                  </a:tcPr>
                </a:tc>
                <a:tc>
                  <a:txBody>
                    <a:bodyPr/>
                    <a:lstStyle/>
                    <a:p>
                      <a:pPr marL="0" marR="0" lvl="0" indent="0" algn="l" rtl="0">
                        <a:lnSpc>
                          <a:spcPct val="100000"/>
                        </a:lnSpc>
                        <a:spcBef>
                          <a:spcPts val="0"/>
                        </a:spcBef>
                        <a:spcAft>
                          <a:spcPts val="0"/>
                        </a:spcAft>
                        <a:buClr>
                          <a:srgbClr val="000000"/>
                        </a:buClr>
                        <a:buSzPts val="2150"/>
                        <a:buFont typeface="Arial"/>
                        <a:buNone/>
                      </a:pPr>
                      <a:endParaRPr sz="2150" u="none" strike="noStrike" cap="none">
                        <a:latin typeface="Times New Roman"/>
                        <a:ea typeface="Times New Roman"/>
                        <a:cs typeface="Times New Roman"/>
                        <a:sym typeface="Times New Roman"/>
                      </a:endParaRPr>
                    </a:p>
                    <a:p>
                      <a:pPr marL="551180" marR="0" lvl="0" indent="0" algn="l" rtl="0">
                        <a:lnSpc>
                          <a:spcPct val="100000"/>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10% unless qualified exception is met</a:t>
                      </a:r>
                      <a:endParaRPr sz="1750" u="none" strike="noStrike" cap="none">
                        <a:latin typeface="Arial"/>
                        <a:ea typeface="Arial"/>
                        <a:cs typeface="Arial"/>
                        <a:sym typeface="Arial"/>
                      </a:endParaRPr>
                    </a:p>
                  </a:txBody>
                  <a:tcPr marL="0" marR="0" marT="0" marB="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solidFill>
                      <a:srgbClr val="F2F2F2"/>
                    </a:solidFill>
                  </a:tcPr>
                </a:tc>
                <a:tc>
                  <a:txBody>
                    <a:bodyPr/>
                    <a:lstStyle/>
                    <a:p>
                      <a:pPr marL="0" marR="0" lvl="0" indent="0" algn="l" rtl="0">
                        <a:lnSpc>
                          <a:spcPct val="100000"/>
                        </a:lnSpc>
                        <a:spcBef>
                          <a:spcPts val="0"/>
                        </a:spcBef>
                        <a:spcAft>
                          <a:spcPts val="0"/>
                        </a:spcAft>
                        <a:buClr>
                          <a:srgbClr val="000000"/>
                        </a:buClr>
                        <a:buSzPts val="2150"/>
                        <a:buFont typeface="Arial"/>
                        <a:buNone/>
                      </a:pPr>
                      <a:endParaRPr sz="2150" u="none" strike="noStrike" cap="none">
                        <a:latin typeface="Times New Roman"/>
                        <a:ea typeface="Times New Roman"/>
                        <a:cs typeface="Times New Roman"/>
                        <a:sym typeface="Times New Roman"/>
                      </a:endParaRPr>
                    </a:p>
                    <a:p>
                      <a:pPr marL="500380" marR="0" lvl="0" indent="0" algn="l" rtl="0">
                        <a:lnSpc>
                          <a:spcPct val="100000"/>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None</a:t>
                      </a:r>
                      <a:endParaRPr sz="1750" u="none" strike="noStrike" cap="none">
                        <a:latin typeface="Arial"/>
                        <a:ea typeface="Arial"/>
                        <a:cs typeface="Arial"/>
                        <a:sym typeface="Arial"/>
                      </a:endParaRPr>
                    </a:p>
                  </a:txBody>
                  <a:tcPr marL="0" marR="0" marT="0" marB="0">
                    <a:lnL w="38100" cap="flat" cmpd="sng">
                      <a:solidFill>
                        <a:srgbClr val="FFFFFF"/>
                      </a:solidFill>
                      <a:prstDash val="solid"/>
                      <a:round/>
                      <a:headEnd type="none" w="sm" len="sm"/>
                      <a:tailEnd type="none" w="sm" len="sm"/>
                    </a:lnL>
                    <a:solidFill>
                      <a:srgbClr val="F2F2F2"/>
                    </a:solidFill>
                  </a:tcPr>
                </a:tc>
                <a:extLst>
                  <a:ext uri="{0D108BD9-81ED-4DB2-BD59-A6C34878D82A}">
                    <a16:rowId xmlns:a16="http://schemas.microsoft.com/office/drawing/2014/main" val="10001"/>
                  </a:ext>
                </a:extLst>
              </a:tr>
              <a:tr h="1019800">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latin typeface="Arial"/>
                        <a:ea typeface="Arial"/>
                        <a:cs typeface="Arial"/>
                        <a:sym typeface="Arial"/>
                      </a:endParaRPr>
                    </a:p>
                    <a:p>
                      <a:pPr marL="335280" marR="0" lvl="0" indent="0" algn="l" rtl="0">
                        <a:lnSpc>
                          <a:spcPct val="100000"/>
                        </a:lnSpc>
                        <a:spcBef>
                          <a:spcPts val="0"/>
                        </a:spcBef>
                        <a:spcAft>
                          <a:spcPts val="0"/>
                        </a:spcAft>
                        <a:buClr>
                          <a:srgbClr val="000000"/>
                        </a:buClr>
                        <a:buSzPts val="2100"/>
                        <a:buFont typeface="Arial"/>
                        <a:buNone/>
                      </a:pPr>
                      <a:r>
                        <a:rPr lang="en-US" sz="2100" u="none" strike="noStrike" cap="none">
                          <a:solidFill>
                            <a:srgbClr val="333333"/>
                          </a:solidFill>
                          <a:latin typeface="Arial"/>
                          <a:ea typeface="Arial"/>
                          <a:cs typeface="Arial"/>
                          <a:sym typeface="Arial"/>
                        </a:rPr>
                        <a:t>Investment Options</a:t>
                      </a:r>
                      <a:endParaRPr sz="2100" u="none" strike="noStrike" cap="none">
                        <a:latin typeface="Arial"/>
                        <a:ea typeface="Arial"/>
                        <a:cs typeface="Arial"/>
                        <a:sym typeface="Arial"/>
                      </a:endParaRPr>
                    </a:p>
                  </a:txBody>
                  <a:tcPr marL="0" marR="0" marT="5725" marB="0">
                    <a:lnR w="381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New Roman"/>
                        <a:ea typeface="Times New Roman"/>
                        <a:cs typeface="Times New Roman"/>
                        <a:sym typeface="Times New Roman"/>
                      </a:endParaRPr>
                    </a:p>
                    <a:p>
                      <a:pPr marL="551180" marR="935355" lvl="0" indent="0" algn="l" rtl="0">
                        <a:lnSpc>
                          <a:spcPct val="99371"/>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Fixed / Variable interest annuities or Mutual Fund / Custodial accounts</a:t>
                      </a:r>
                      <a:endParaRPr sz="1750" u="none" strike="noStrike" cap="none">
                        <a:latin typeface="Arial"/>
                        <a:ea typeface="Arial"/>
                        <a:cs typeface="Arial"/>
                        <a:sym typeface="Arial"/>
                      </a:endParaRPr>
                    </a:p>
                  </a:txBody>
                  <a:tcPr marL="0" marR="0" marT="625" marB="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New Roman"/>
                        <a:ea typeface="Times New Roman"/>
                        <a:cs typeface="Times New Roman"/>
                        <a:sym typeface="Times New Roman"/>
                      </a:endParaRPr>
                    </a:p>
                    <a:p>
                      <a:pPr marL="500380" marR="409575" lvl="0" indent="0" algn="l" rtl="0">
                        <a:lnSpc>
                          <a:spcPct val="99371"/>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Target Date Funds, Risk-Based Portfolios, or Self-directed Mutual Funds</a:t>
                      </a:r>
                      <a:endParaRPr sz="1750" u="none" strike="noStrike" cap="none">
                        <a:latin typeface="Arial"/>
                        <a:ea typeface="Arial"/>
                        <a:cs typeface="Arial"/>
                        <a:sym typeface="Arial"/>
                      </a:endParaRPr>
                    </a:p>
                  </a:txBody>
                  <a:tcPr marL="0" marR="0" marT="625" marB="0">
                    <a:lnL w="38100" cap="flat" cmpd="sng">
                      <a:solidFill>
                        <a:srgbClr val="FFFFFF"/>
                      </a:solidFill>
                      <a:prstDash val="solid"/>
                      <a:round/>
                      <a:headEnd type="none" w="sm" len="sm"/>
                      <a:tailEnd type="none" w="sm" len="sm"/>
                    </a:lnL>
                  </a:tcPr>
                </a:tc>
                <a:extLst>
                  <a:ext uri="{0D108BD9-81ED-4DB2-BD59-A6C34878D82A}">
                    <a16:rowId xmlns:a16="http://schemas.microsoft.com/office/drawing/2014/main" val="10002"/>
                  </a:ext>
                </a:extLst>
              </a:tr>
              <a:tr h="1305550">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Arial"/>
                        <a:ea typeface="Arial"/>
                        <a:cs typeface="Arial"/>
                        <a:sym typeface="Arial"/>
                      </a:endParaRPr>
                    </a:p>
                    <a:p>
                      <a:pPr marL="335280" marR="0" lvl="0" indent="0" algn="l" rtl="0">
                        <a:lnSpc>
                          <a:spcPct val="100000"/>
                        </a:lnSpc>
                        <a:spcBef>
                          <a:spcPts val="1300"/>
                        </a:spcBef>
                        <a:spcAft>
                          <a:spcPts val="0"/>
                        </a:spcAft>
                        <a:buClr>
                          <a:srgbClr val="000000"/>
                        </a:buClr>
                        <a:buSzPts val="2100"/>
                        <a:buFont typeface="Arial"/>
                        <a:buNone/>
                      </a:pPr>
                      <a:r>
                        <a:rPr lang="en-US" sz="2100" u="none" strike="noStrike" cap="none">
                          <a:solidFill>
                            <a:srgbClr val="333333"/>
                          </a:solidFill>
                          <a:latin typeface="Arial"/>
                          <a:ea typeface="Arial"/>
                          <a:cs typeface="Arial"/>
                          <a:sym typeface="Arial"/>
                        </a:rPr>
                        <a:t>Access to Funds</a:t>
                      </a:r>
                      <a:endParaRPr sz="2100" u="none" strike="noStrike" cap="none">
                        <a:latin typeface="Arial"/>
                        <a:ea typeface="Arial"/>
                        <a:cs typeface="Arial"/>
                        <a:sym typeface="Arial"/>
                      </a:endParaRPr>
                    </a:p>
                  </a:txBody>
                  <a:tcPr marL="0" marR="0" marT="0" marB="0">
                    <a:lnR w="38100" cap="flat" cmpd="sng">
                      <a:solidFill>
                        <a:srgbClr val="FFFFFF"/>
                      </a:solidFill>
                      <a:prstDash val="solid"/>
                      <a:round/>
                      <a:headEnd type="none" w="sm" len="sm"/>
                      <a:tailEnd type="none" w="sm" len="sm"/>
                    </a:lnR>
                    <a:solidFill>
                      <a:srgbClr val="F2F2F2"/>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latin typeface="Times New Roman"/>
                        <a:ea typeface="Times New Roman"/>
                        <a:cs typeface="Times New Roman"/>
                        <a:sym typeface="Times New Roman"/>
                      </a:endParaRPr>
                    </a:p>
                    <a:p>
                      <a:pPr marL="551180" marR="591185" lvl="0" indent="0" algn="l" rtl="0">
                        <a:lnSpc>
                          <a:spcPct val="99371"/>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Termination of employment, Death, Disability, Retirement, Age 59½ (even if still employed), Hardship or Loan</a:t>
                      </a:r>
                      <a:endParaRPr sz="1750" u="none" strike="noStrike" cap="none">
                        <a:latin typeface="Arial"/>
                        <a:ea typeface="Arial"/>
                        <a:cs typeface="Arial"/>
                        <a:sym typeface="Arial"/>
                      </a:endParaRPr>
                    </a:p>
                  </a:txBody>
                  <a:tcPr marL="0" marR="0" marT="5075" marB="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solidFill>
                      <a:srgbClr val="F2F2F2"/>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latin typeface="Times New Roman"/>
                        <a:ea typeface="Times New Roman"/>
                        <a:cs typeface="Times New Roman"/>
                        <a:sym typeface="Times New Roman"/>
                      </a:endParaRPr>
                    </a:p>
                    <a:p>
                      <a:pPr marL="500380" marR="196850" lvl="0" indent="0" algn="l" rtl="0">
                        <a:lnSpc>
                          <a:spcPct val="99371"/>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Termination of employment, Death, Disability, Retirement, Age 59½ (even if still employed), Unforeseen Emergency, Loans</a:t>
                      </a:r>
                      <a:endParaRPr sz="1750" u="none" strike="noStrike" cap="none">
                        <a:latin typeface="Arial"/>
                        <a:ea typeface="Arial"/>
                        <a:cs typeface="Arial"/>
                        <a:sym typeface="Arial"/>
                      </a:endParaRPr>
                    </a:p>
                  </a:txBody>
                  <a:tcPr marL="0" marR="0" marT="5075" marB="0">
                    <a:lnL w="38100" cap="flat" cmpd="sng">
                      <a:solidFill>
                        <a:srgbClr val="FFFFFF"/>
                      </a:solidFill>
                      <a:prstDash val="solid"/>
                      <a:round/>
                      <a:headEnd type="none" w="sm" len="sm"/>
                      <a:tailEnd type="none" w="sm" len="sm"/>
                    </a:lnL>
                    <a:solidFill>
                      <a:srgbClr val="F2F2F2"/>
                    </a:solidFill>
                  </a:tcPr>
                </a:tc>
                <a:extLst>
                  <a:ext uri="{0D108BD9-81ED-4DB2-BD59-A6C34878D82A}">
                    <a16:rowId xmlns:a16="http://schemas.microsoft.com/office/drawing/2014/main" val="10003"/>
                  </a:ext>
                </a:extLst>
              </a:tr>
              <a:tr h="1019175">
                <a:tc>
                  <a:txBody>
                    <a:bodyPr/>
                    <a:lstStyle/>
                    <a:p>
                      <a:pPr marL="335280" marR="927100" lvl="0" indent="0" algn="l" rtl="0">
                        <a:lnSpc>
                          <a:spcPct val="118000"/>
                        </a:lnSpc>
                        <a:spcBef>
                          <a:spcPts val="0"/>
                        </a:spcBef>
                        <a:spcAft>
                          <a:spcPts val="0"/>
                        </a:spcAft>
                        <a:buClr>
                          <a:srgbClr val="000000"/>
                        </a:buClr>
                        <a:buSzPts val="2100"/>
                        <a:buFont typeface="Arial"/>
                        <a:buNone/>
                      </a:pPr>
                      <a:r>
                        <a:rPr lang="en-US" sz="2100" u="none" strike="noStrike" cap="none">
                          <a:solidFill>
                            <a:srgbClr val="333333"/>
                          </a:solidFill>
                          <a:latin typeface="Arial"/>
                          <a:ea typeface="Arial"/>
                          <a:cs typeface="Arial"/>
                          <a:sym typeface="Arial"/>
                        </a:rPr>
                        <a:t>Investment Committee/ Advisor Oversight</a:t>
                      </a:r>
                      <a:endParaRPr sz="2100" u="none" strike="noStrike" cap="none">
                        <a:latin typeface="Arial"/>
                        <a:ea typeface="Arial"/>
                        <a:cs typeface="Arial"/>
                        <a:sym typeface="Arial"/>
                      </a:endParaRPr>
                    </a:p>
                  </a:txBody>
                  <a:tcPr marL="0" marR="0" marT="85100" marB="0">
                    <a:lnR w="381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2450"/>
                        <a:buFont typeface="Arial"/>
                        <a:buNone/>
                      </a:pPr>
                      <a:endParaRPr sz="2450" u="none" strike="noStrike" cap="none">
                        <a:latin typeface="Times New Roman"/>
                        <a:ea typeface="Times New Roman"/>
                        <a:cs typeface="Times New Roman"/>
                        <a:sym typeface="Times New Roman"/>
                      </a:endParaRPr>
                    </a:p>
                    <a:p>
                      <a:pPr marL="551180" marR="0" lvl="0" indent="0" algn="l" rtl="0">
                        <a:lnSpc>
                          <a:spcPct val="100000"/>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No</a:t>
                      </a:r>
                      <a:endParaRPr sz="1750" u="none" strike="noStrike" cap="none">
                        <a:latin typeface="Arial"/>
                        <a:ea typeface="Arial"/>
                        <a:cs typeface="Arial"/>
                        <a:sym typeface="Arial"/>
                      </a:endParaRPr>
                    </a:p>
                  </a:txBody>
                  <a:tcPr marL="0" marR="0" marT="3175" marB="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Times New Roman"/>
                        <a:ea typeface="Times New Roman"/>
                        <a:cs typeface="Times New Roman"/>
                        <a:sym typeface="Times New Roman"/>
                      </a:endParaRPr>
                    </a:p>
                    <a:p>
                      <a:pPr marL="500380" marR="271780" lvl="0" indent="0" algn="l" rtl="0">
                        <a:lnSpc>
                          <a:spcPct val="99371"/>
                        </a:lnSpc>
                        <a:spcBef>
                          <a:spcPts val="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Yes, overseen by school district superintendents and chief financial officers</a:t>
                      </a:r>
                      <a:endParaRPr sz="1750" u="none" strike="noStrike" cap="none">
                        <a:latin typeface="Arial"/>
                        <a:ea typeface="Arial"/>
                        <a:cs typeface="Arial"/>
                        <a:sym typeface="Arial"/>
                      </a:endParaRPr>
                    </a:p>
                  </a:txBody>
                  <a:tcPr marL="0" marR="0" marT="0" marB="0">
                    <a:lnL w="38100" cap="flat" cmpd="sng">
                      <a:solidFill>
                        <a:srgbClr val="FFFFFF"/>
                      </a:solidFill>
                      <a:prstDash val="solid"/>
                      <a:round/>
                      <a:headEnd type="none" w="sm" len="sm"/>
                      <a:tailEnd type="none" w="sm" len="sm"/>
                    </a:lnL>
                  </a:tcPr>
                </a:tc>
                <a:extLst>
                  <a:ext uri="{0D108BD9-81ED-4DB2-BD59-A6C34878D82A}">
                    <a16:rowId xmlns:a16="http://schemas.microsoft.com/office/drawing/2014/main" val="10004"/>
                  </a:ext>
                </a:extLst>
              </a:tr>
              <a:tr h="1103625">
                <a:tc>
                  <a:txBody>
                    <a:bodyPr/>
                    <a:lstStyle/>
                    <a:p>
                      <a:pPr marL="335280" marR="0" lvl="0" indent="0" algn="l" rtl="0">
                        <a:lnSpc>
                          <a:spcPct val="100000"/>
                        </a:lnSpc>
                        <a:spcBef>
                          <a:spcPts val="0"/>
                        </a:spcBef>
                        <a:spcAft>
                          <a:spcPts val="0"/>
                        </a:spcAft>
                        <a:buClr>
                          <a:srgbClr val="000000"/>
                        </a:buClr>
                        <a:buSzPts val="2100"/>
                        <a:buFont typeface="Arial"/>
                        <a:buNone/>
                      </a:pPr>
                      <a:r>
                        <a:rPr lang="en-US" sz="2100" u="none" strike="noStrike" cap="none">
                          <a:solidFill>
                            <a:srgbClr val="333333"/>
                          </a:solidFill>
                          <a:latin typeface="Arial"/>
                          <a:ea typeface="Arial"/>
                          <a:cs typeface="Arial"/>
                          <a:sym typeface="Arial"/>
                        </a:rPr>
                        <a:t>Contribution Limits</a:t>
                      </a:r>
                      <a:endParaRPr sz="2100" u="none" strike="noStrike" cap="none">
                        <a:latin typeface="Arial"/>
                        <a:ea typeface="Arial"/>
                        <a:cs typeface="Arial"/>
                        <a:sym typeface="Arial"/>
                      </a:endParaRPr>
                    </a:p>
                    <a:p>
                      <a:pPr marL="335280" marR="0" lvl="0" indent="0" algn="l" rtl="0">
                        <a:lnSpc>
                          <a:spcPct val="100000"/>
                        </a:lnSpc>
                        <a:spcBef>
                          <a:spcPts val="370"/>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(can contribute to both plan types)</a:t>
                      </a:r>
                      <a:endParaRPr sz="1750" u="none" strike="noStrike" cap="none">
                        <a:latin typeface="Arial"/>
                        <a:ea typeface="Arial"/>
                        <a:cs typeface="Arial"/>
                        <a:sym typeface="Arial"/>
                      </a:endParaRPr>
                    </a:p>
                  </a:txBody>
                  <a:tcPr marL="0" marR="0" marT="208925" marB="0">
                    <a:lnR w="38100" cap="flat" cmpd="sng">
                      <a:solidFill>
                        <a:srgbClr val="FFFFFF"/>
                      </a:solidFill>
                      <a:prstDash val="solid"/>
                      <a:round/>
                      <a:headEnd type="none" w="sm" len="sm"/>
                      <a:tailEnd type="none" w="sm" len="sm"/>
                    </a:lnR>
                    <a:solidFill>
                      <a:srgbClr val="F2F2F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p>
                      <a:pPr marL="551180" marR="0" lvl="0" indent="0" algn="l" rtl="0">
                        <a:lnSpc>
                          <a:spcPct val="100000"/>
                        </a:lnSpc>
                        <a:spcBef>
                          <a:spcPts val="1145"/>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2024: $23,000; $30,500 age 50+</a:t>
                      </a:r>
                      <a:endParaRPr sz="1750" u="none" strike="noStrike" cap="none">
                        <a:latin typeface="Arial"/>
                        <a:ea typeface="Arial"/>
                        <a:cs typeface="Arial"/>
                        <a:sym typeface="Arial"/>
                      </a:endParaRPr>
                    </a:p>
                  </a:txBody>
                  <a:tcPr marL="0" marR="0" marT="0" marB="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solidFill>
                      <a:srgbClr val="F2F2F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p>
                      <a:pPr marL="513715" marR="0" lvl="0" indent="0" algn="l" rtl="0">
                        <a:lnSpc>
                          <a:spcPct val="100000"/>
                        </a:lnSpc>
                        <a:spcBef>
                          <a:spcPts val="1145"/>
                        </a:spcBef>
                        <a:spcAft>
                          <a:spcPts val="0"/>
                        </a:spcAft>
                        <a:buClr>
                          <a:srgbClr val="000000"/>
                        </a:buClr>
                        <a:buSzPts val="1750"/>
                        <a:buFont typeface="Arial"/>
                        <a:buNone/>
                      </a:pPr>
                      <a:r>
                        <a:rPr lang="en-US" sz="1750" u="none" strike="noStrike" cap="none">
                          <a:solidFill>
                            <a:srgbClr val="333333"/>
                          </a:solidFill>
                          <a:latin typeface="Arial"/>
                          <a:ea typeface="Arial"/>
                          <a:cs typeface="Arial"/>
                          <a:sym typeface="Arial"/>
                        </a:rPr>
                        <a:t>2024: $23,000; $30,500 age 50+</a:t>
                      </a:r>
                      <a:endParaRPr sz="1750" u="none" strike="noStrike" cap="none">
                        <a:latin typeface="Arial"/>
                        <a:ea typeface="Arial"/>
                        <a:cs typeface="Arial"/>
                        <a:sym typeface="Arial"/>
                      </a:endParaRPr>
                    </a:p>
                  </a:txBody>
                  <a:tcPr marL="0" marR="0" marT="0" marB="0">
                    <a:lnL w="38100" cap="flat" cmpd="sng">
                      <a:solidFill>
                        <a:srgbClr val="FFFFFF"/>
                      </a:solidFill>
                      <a:prstDash val="solid"/>
                      <a:round/>
                      <a:headEnd type="none" w="sm" len="sm"/>
                      <a:tailEnd type="none" w="sm" len="sm"/>
                    </a:lnL>
                    <a:solidFill>
                      <a:srgbClr val="F2F2F2"/>
                    </a:solidFill>
                  </a:tcPr>
                </a:tc>
                <a:extLst>
                  <a:ext uri="{0D108BD9-81ED-4DB2-BD59-A6C34878D82A}">
                    <a16:rowId xmlns:a16="http://schemas.microsoft.com/office/drawing/2014/main" val="10005"/>
                  </a:ext>
                </a:extLst>
              </a:tr>
              <a:tr h="133350">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Times New Roman"/>
                        <a:ea typeface="Times New Roman"/>
                        <a:cs typeface="Times New Roman"/>
                        <a:sym typeface="Times New Roman"/>
                      </a:endParaRPr>
                    </a:p>
                  </a:txBody>
                  <a:tcPr marL="0" marR="0" marT="0" marB="0">
                    <a:lnR w="381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Times New Roman"/>
                        <a:ea typeface="Times New Roman"/>
                        <a:cs typeface="Times New Roman"/>
                        <a:sym typeface="Times New Roman"/>
                      </a:endParaRPr>
                    </a:p>
                  </a:txBody>
                  <a:tcPr marL="0" marR="0" marT="0" marB="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Times New Roman"/>
                        <a:ea typeface="Times New Roman"/>
                        <a:cs typeface="Times New Roman"/>
                        <a:sym typeface="Times New Roman"/>
                      </a:endParaRPr>
                    </a:p>
                  </a:txBody>
                  <a:tcPr marL="0" marR="0" marT="0" marB="0">
                    <a:lnL w="38100" cap="flat" cmpd="sng">
                      <a:solidFill>
                        <a:srgbClr val="FFFFFF"/>
                      </a:solidFill>
                      <a:prstDash val="solid"/>
                      <a:round/>
                      <a:headEnd type="none" w="sm" len="sm"/>
                      <a:tailEnd type="none" w="sm" len="sm"/>
                    </a:lnL>
                  </a:tcPr>
                </a:tc>
                <a:extLst>
                  <a:ext uri="{0D108BD9-81ED-4DB2-BD59-A6C34878D82A}">
                    <a16:rowId xmlns:a16="http://schemas.microsoft.com/office/drawing/2014/main" val="10006"/>
                  </a:ext>
                </a:extLst>
              </a:tr>
            </a:tbl>
          </a:graphicData>
        </a:graphic>
      </p:graphicFrame>
      <p:sp>
        <p:nvSpPr>
          <p:cNvPr id="868" name="Google Shape;868;p44"/>
          <p:cNvSpPr txBox="1">
            <a:spLocks noGrp="1"/>
          </p:cNvSpPr>
          <p:nvPr>
            <p:ph type="title"/>
          </p:nvPr>
        </p:nvSpPr>
        <p:spPr>
          <a:xfrm>
            <a:off x="1469511" y="906889"/>
            <a:ext cx="12135485" cy="923925"/>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en-US" sz="5900">
                <a:latin typeface="Arial"/>
                <a:ea typeface="Arial"/>
                <a:cs typeface="Arial"/>
                <a:sym typeface="Arial"/>
              </a:rPr>
              <a:t>Comparison of 403(b) &amp; 457(b)</a:t>
            </a:r>
            <a:endParaRPr sz="5900">
              <a:latin typeface="Arial"/>
              <a:ea typeface="Arial"/>
              <a:cs typeface="Arial"/>
              <a:sym typeface="Arial"/>
            </a:endParaRPr>
          </a:p>
        </p:txBody>
      </p:sp>
      <p:sp>
        <p:nvSpPr>
          <p:cNvPr id="869" name="Google Shape;869;p44"/>
          <p:cNvSpPr txBox="1"/>
          <p:nvPr/>
        </p:nvSpPr>
        <p:spPr>
          <a:xfrm>
            <a:off x="1553809" y="2325987"/>
            <a:ext cx="15533369" cy="467426"/>
          </a:xfrm>
          <a:prstGeom prst="rect">
            <a:avLst/>
          </a:prstGeom>
          <a:solidFill>
            <a:srgbClr val="0578D5"/>
          </a:solidFill>
          <a:ln>
            <a:noFill/>
          </a:ln>
        </p:spPr>
        <p:txBody>
          <a:bodyPr spcFirstLastPara="1" wrap="square" lIns="0" tIns="13325" rIns="0" bIns="0" anchor="t" anchorCtr="0">
            <a:spAutoFit/>
          </a:bodyPr>
          <a:lstStyle/>
          <a:p>
            <a:pPr marL="1242695" marR="0" lvl="0" indent="0" algn="l" rtl="0">
              <a:lnSpc>
                <a:spcPct val="100000"/>
              </a:lnSpc>
              <a:spcBef>
                <a:spcPts val="0"/>
              </a:spcBef>
              <a:spcAft>
                <a:spcPts val="0"/>
              </a:spcAft>
              <a:buClr>
                <a:srgbClr val="000000"/>
              </a:buClr>
              <a:buSzPts val="2950"/>
              <a:buFont typeface="Arial"/>
              <a:buNone/>
            </a:pPr>
            <a:r>
              <a:rPr lang="en-US" sz="2950" b="1" i="0" u="none" strike="noStrike" cap="none">
                <a:solidFill>
                  <a:srgbClr val="FFFFFF"/>
                </a:solidFill>
                <a:latin typeface="Arial"/>
                <a:ea typeface="Arial"/>
                <a:cs typeface="Arial"/>
                <a:sym typeface="Arial"/>
              </a:rPr>
              <a:t>Feature	</a:t>
            </a:r>
            <a:endParaRPr sz="2950" b="1" i="0" u="none" strike="noStrike" cap="none">
              <a:solidFill>
                <a:srgbClr val="000000"/>
              </a:solidFill>
              <a:latin typeface="Arial"/>
              <a:ea typeface="Arial"/>
              <a:cs typeface="Arial"/>
              <a:sym typeface="Arial"/>
            </a:endParaRPr>
          </a:p>
        </p:txBody>
      </p:sp>
      <p:sp>
        <p:nvSpPr>
          <p:cNvPr id="870" name="Google Shape;870;p44"/>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1" name="Google Shape;871;p44"/>
          <p:cNvSpPr txBox="1"/>
          <p:nvPr/>
        </p:nvSpPr>
        <p:spPr>
          <a:xfrm>
            <a:off x="6298515" y="2006868"/>
            <a:ext cx="283945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baseline="-25000">
                <a:solidFill>
                  <a:srgbClr val="FFFFFF"/>
                </a:solidFill>
                <a:latin typeface="Arial"/>
                <a:ea typeface="Arial"/>
                <a:cs typeface="Arial"/>
                <a:sym typeface="Arial"/>
              </a:rPr>
              <a:t>403(b)</a:t>
            </a:r>
            <a:endParaRPr sz="4000" b="0" i="0" u="none" strike="noStrike" cap="none">
              <a:solidFill>
                <a:srgbClr val="000000"/>
              </a:solidFill>
              <a:latin typeface="Arial"/>
              <a:ea typeface="Arial"/>
              <a:cs typeface="Arial"/>
              <a:sym typeface="Arial"/>
            </a:endParaRPr>
          </a:p>
        </p:txBody>
      </p:sp>
      <p:sp>
        <p:nvSpPr>
          <p:cNvPr id="872" name="Google Shape;872;p44"/>
          <p:cNvSpPr txBox="1"/>
          <p:nvPr/>
        </p:nvSpPr>
        <p:spPr>
          <a:xfrm>
            <a:off x="11808280" y="2008473"/>
            <a:ext cx="283945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baseline="-25000">
                <a:solidFill>
                  <a:srgbClr val="FFFFFF"/>
                </a:solidFill>
                <a:latin typeface="Arial"/>
                <a:ea typeface="Arial"/>
                <a:cs typeface="Arial"/>
                <a:sym typeface="Arial"/>
              </a:rPr>
              <a:t>457(b)</a:t>
            </a:r>
            <a:endParaRPr sz="4000" b="0" i="0" u="none" strike="noStrike" cap="none">
              <a:solidFill>
                <a:srgbClr val="000000"/>
              </a:solidFill>
              <a:latin typeface="Arial"/>
              <a:ea typeface="Arial"/>
              <a:cs typeface="Arial"/>
              <a:sym typeface="Arial"/>
            </a:endParaRPr>
          </a:p>
        </p:txBody>
      </p:sp>
      <p:sp>
        <p:nvSpPr>
          <p:cNvPr id="873" name="Google Shape;873;p44"/>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600"/>
        <p:cNvGrpSpPr/>
        <p:nvPr/>
      </p:nvGrpSpPr>
      <p:grpSpPr>
        <a:xfrm>
          <a:off x="0" y="0"/>
          <a:ext cx="0" cy="0"/>
          <a:chOff x="0" y="0"/>
          <a:chExt cx="0" cy="0"/>
        </a:xfrm>
      </p:grpSpPr>
      <p:grpSp>
        <p:nvGrpSpPr>
          <p:cNvPr id="601" name="Google Shape;601;p26"/>
          <p:cNvGrpSpPr/>
          <p:nvPr/>
        </p:nvGrpSpPr>
        <p:grpSpPr>
          <a:xfrm>
            <a:off x="3377766" y="3165930"/>
            <a:ext cx="3517410" cy="3111175"/>
            <a:chOff x="3377766" y="3165930"/>
            <a:chExt cx="3517410" cy="3111175"/>
          </a:xfrm>
        </p:grpSpPr>
        <p:pic>
          <p:nvPicPr>
            <p:cNvPr id="602" name="Google Shape;602;p26"/>
            <p:cNvPicPr preferRelativeResize="0"/>
            <p:nvPr/>
          </p:nvPicPr>
          <p:blipFill rotWithShape="1">
            <a:blip r:embed="rId3">
              <a:alphaModFix/>
            </a:blip>
            <a:srcRect/>
            <a:stretch/>
          </p:blipFill>
          <p:spPr>
            <a:xfrm>
              <a:off x="3377766" y="3456199"/>
              <a:ext cx="3517410" cy="2820906"/>
            </a:xfrm>
            <a:prstGeom prst="rect">
              <a:avLst/>
            </a:prstGeom>
            <a:noFill/>
            <a:ln>
              <a:noFill/>
            </a:ln>
          </p:spPr>
        </p:pic>
        <p:sp>
          <p:nvSpPr>
            <p:cNvPr id="603" name="Google Shape;603;p26"/>
            <p:cNvSpPr/>
            <p:nvPr/>
          </p:nvSpPr>
          <p:spPr>
            <a:xfrm>
              <a:off x="4824018" y="3165930"/>
              <a:ext cx="409575" cy="409575"/>
            </a:xfrm>
            <a:custGeom>
              <a:avLst/>
              <a:gdLst/>
              <a:ahLst/>
              <a:cxnLst/>
              <a:rect l="l" t="t" r="r" b="b"/>
              <a:pathLst>
                <a:path w="409575" h="409575" extrusionOk="0">
                  <a:moveTo>
                    <a:pt x="204427" y="409100"/>
                  </a:moveTo>
                  <a:lnTo>
                    <a:pt x="162734" y="404873"/>
                  </a:lnTo>
                  <a:lnTo>
                    <a:pt x="119408" y="390646"/>
                  </a:lnTo>
                  <a:lnTo>
                    <a:pt x="83343" y="369354"/>
                  </a:lnTo>
                  <a:lnTo>
                    <a:pt x="52398" y="341371"/>
                  </a:lnTo>
                  <a:lnTo>
                    <a:pt x="13979" y="279078"/>
                  </a:lnTo>
                  <a:lnTo>
                    <a:pt x="0" y="204597"/>
                  </a:lnTo>
                  <a:lnTo>
                    <a:pt x="5400" y="157681"/>
                  </a:lnTo>
                  <a:lnTo>
                    <a:pt x="20783" y="114615"/>
                  </a:lnTo>
                  <a:lnTo>
                    <a:pt x="44920" y="76627"/>
                  </a:lnTo>
                  <a:lnTo>
                    <a:pt x="76581" y="44944"/>
                  </a:lnTo>
                  <a:lnTo>
                    <a:pt x="114538" y="20793"/>
                  </a:lnTo>
                  <a:lnTo>
                    <a:pt x="157563" y="5402"/>
                  </a:lnTo>
                  <a:lnTo>
                    <a:pt x="204427" y="0"/>
                  </a:lnTo>
                  <a:lnTo>
                    <a:pt x="251326" y="5402"/>
                  </a:lnTo>
                  <a:lnTo>
                    <a:pt x="294376" y="20793"/>
                  </a:lnTo>
                  <a:lnTo>
                    <a:pt x="321502" y="38044"/>
                  </a:lnTo>
                  <a:lnTo>
                    <a:pt x="187337" y="38044"/>
                  </a:lnTo>
                  <a:lnTo>
                    <a:pt x="187337" y="67071"/>
                  </a:lnTo>
                  <a:lnTo>
                    <a:pt x="141304" y="84192"/>
                  </a:lnTo>
                  <a:lnTo>
                    <a:pt x="117649" y="117692"/>
                  </a:lnTo>
                  <a:lnTo>
                    <a:pt x="113153" y="144007"/>
                  </a:lnTo>
                  <a:lnTo>
                    <a:pt x="113786" y="154202"/>
                  </a:lnTo>
                  <a:lnTo>
                    <a:pt x="134692" y="195132"/>
                  </a:lnTo>
                  <a:lnTo>
                    <a:pt x="168368" y="214613"/>
                  </a:lnTo>
                  <a:lnTo>
                    <a:pt x="208175" y="228433"/>
                  </a:lnTo>
                  <a:lnTo>
                    <a:pt x="219828" y="232872"/>
                  </a:lnTo>
                  <a:lnTo>
                    <a:pt x="228663" y="236888"/>
                  </a:lnTo>
                  <a:lnTo>
                    <a:pt x="234664" y="240481"/>
                  </a:lnTo>
                  <a:lnTo>
                    <a:pt x="240768" y="244896"/>
                  </a:lnTo>
                  <a:lnTo>
                    <a:pt x="242699" y="248935"/>
                  </a:lnTo>
                  <a:lnTo>
                    <a:pt x="156724" y="248935"/>
                  </a:lnTo>
                  <a:lnTo>
                    <a:pt x="103293" y="261711"/>
                  </a:lnTo>
                  <a:lnTo>
                    <a:pt x="128859" y="309220"/>
                  </a:lnTo>
                  <a:lnTo>
                    <a:pt x="175975" y="332071"/>
                  </a:lnTo>
                  <a:lnTo>
                    <a:pt x="187337" y="333574"/>
                  </a:lnTo>
                  <a:lnTo>
                    <a:pt x="187337" y="365888"/>
                  </a:lnTo>
                  <a:lnTo>
                    <a:pt x="330146" y="365888"/>
                  </a:lnTo>
                  <a:lnTo>
                    <a:pt x="324847" y="369928"/>
                  </a:lnTo>
                  <a:lnTo>
                    <a:pt x="282907" y="393518"/>
                  </a:lnTo>
                  <a:lnTo>
                    <a:pt x="241507" y="405731"/>
                  </a:lnTo>
                  <a:lnTo>
                    <a:pt x="216999" y="408717"/>
                  </a:lnTo>
                  <a:lnTo>
                    <a:pt x="204427" y="409100"/>
                  </a:lnTo>
                  <a:close/>
                </a:path>
                <a:path w="409575" h="409575" extrusionOk="0">
                  <a:moveTo>
                    <a:pt x="398965" y="144852"/>
                  </a:moveTo>
                  <a:lnTo>
                    <a:pt x="249219" y="144852"/>
                  </a:lnTo>
                  <a:lnTo>
                    <a:pt x="296828" y="127004"/>
                  </a:lnTo>
                  <a:lnTo>
                    <a:pt x="285752" y="103189"/>
                  </a:lnTo>
                  <a:lnTo>
                    <a:pt x="269561" y="85284"/>
                  </a:lnTo>
                  <a:lnTo>
                    <a:pt x="248247" y="73279"/>
                  </a:lnTo>
                  <a:lnTo>
                    <a:pt x="221799" y="67165"/>
                  </a:lnTo>
                  <a:lnTo>
                    <a:pt x="221799" y="38044"/>
                  </a:lnTo>
                  <a:lnTo>
                    <a:pt x="321502" y="38044"/>
                  </a:lnTo>
                  <a:lnTo>
                    <a:pt x="332350" y="44944"/>
                  </a:lnTo>
                  <a:lnTo>
                    <a:pt x="364022" y="76627"/>
                  </a:lnTo>
                  <a:lnTo>
                    <a:pt x="388163" y="114615"/>
                  </a:lnTo>
                  <a:lnTo>
                    <a:pt x="398965" y="144852"/>
                  </a:lnTo>
                  <a:close/>
                </a:path>
                <a:path w="409575" h="409575" extrusionOk="0">
                  <a:moveTo>
                    <a:pt x="330146" y="365888"/>
                  </a:moveTo>
                  <a:lnTo>
                    <a:pt x="221799" y="365888"/>
                  </a:lnTo>
                  <a:lnTo>
                    <a:pt x="221799" y="333386"/>
                  </a:lnTo>
                  <a:lnTo>
                    <a:pt x="226870" y="332916"/>
                  </a:lnTo>
                  <a:lnTo>
                    <a:pt x="231659" y="332259"/>
                  </a:lnTo>
                  <a:lnTo>
                    <a:pt x="274476" y="315706"/>
                  </a:lnTo>
                  <a:lnTo>
                    <a:pt x="300244" y="282718"/>
                  </a:lnTo>
                  <a:lnTo>
                    <a:pt x="305655" y="252411"/>
                  </a:lnTo>
                  <a:lnTo>
                    <a:pt x="304989" y="241983"/>
                  </a:lnTo>
                  <a:lnTo>
                    <a:pt x="282954" y="200487"/>
                  </a:lnTo>
                  <a:lnTo>
                    <a:pt x="246379" y="180220"/>
                  </a:lnTo>
                  <a:lnTo>
                    <a:pt x="206090" y="165702"/>
                  </a:lnTo>
                  <a:lnTo>
                    <a:pt x="195730" y="161585"/>
                  </a:lnTo>
                  <a:lnTo>
                    <a:pt x="187817" y="157838"/>
                  </a:lnTo>
                  <a:lnTo>
                    <a:pt x="182360" y="154434"/>
                  </a:lnTo>
                  <a:lnTo>
                    <a:pt x="176632" y="150207"/>
                  </a:lnTo>
                  <a:lnTo>
                    <a:pt x="173815" y="144101"/>
                  </a:lnTo>
                  <a:lnTo>
                    <a:pt x="173815" y="128413"/>
                  </a:lnTo>
                  <a:lnTo>
                    <a:pt x="176820" y="121837"/>
                  </a:lnTo>
                  <a:lnTo>
                    <a:pt x="182642" y="116295"/>
                  </a:lnTo>
                  <a:lnTo>
                    <a:pt x="188558" y="110846"/>
                  </a:lnTo>
                  <a:lnTo>
                    <a:pt x="196446" y="108122"/>
                  </a:lnTo>
                  <a:lnTo>
                    <a:pt x="206118" y="108122"/>
                  </a:lnTo>
                  <a:lnTo>
                    <a:pt x="219785" y="110413"/>
                  </a:lnTo>
                  <a:lnTo>
                    <a:pt x="231507" y="117293"/>
                  </a:lnTo>
                  <a:lnTo>
                    <a:pt x="241309" y="128770"/>
                  </a:lnTo>
                  <a:lnTo>
                    <a:pt x="249219" y="144852"/>
                  </a:lnTo>
                  <a:lnTo>
                    <a:pt x="398965" y="144852"/>
                  </a:lnTo>
                  <a:lnTo>
                    <a:pt x="403548" y="157681"/>
                  </a:lnTo>
                  <a:lnTo>
                    <a:pt x="408949" y="204597"/>
                  </a:lnTo>
                  <a:lnTo>
                    <a:pt x="405751" y="240736"/>
                  </a:lnTo>
                  <a:lnTo>
                    <a:pt x="381852" y="306288"/>
                  </a:lnTo>
                  <a:lnTo>
                    <a:pt x="356731" y="341052"/>
                  </a:lnTo>
                  <a:lnTo>
                    <a:pt x="331821" y="364611"/>
                  </a:lnTo>
                  <a:lnTo>
                    <a:pt x="330146" y="365888"/>
                  </a:lnTo>
                  <a:close/>
                </a:path>
                <a:path w="409575" h="409575" extrusionOk="0">
                  <a:moveTo>
                    <a:pt x="205930" y="290174"/>
                  </a:moveTo>
                  <a:lnTo>
                    <a:pt x="187176" y="287601"/>
                  </a:lnTo>
                  <a:lnTo>
                    <a:pt x="172735" y="279876"/>
                  </a:lnTo>
                  <a:lnTo>
                    <a:pt x="162590" y="266991"/>
                  </a:lnTo>
                  <a:lnTo>
                    <a:pt x="156724" y="248935"/>
                  </a:lnTo>
                  <a:lnTo>
                    <a:pt x="242699" y="248935"/>
                  </a:lnTo>
                  <a:lnTo>
                    <a:pt x="243867" y="251378"/>
                  </a:lnTo>
                  <a:lnTo>
                    <a:pt x="243867" y="268381"/>
                  </a:lnTo>
                  <a:lnTo>
                    <a:pt x="205930" y="290174"/>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04" name="Google Shape;604;p26"/>
          <p:cNvGrpSpPr/>
          <p:nvPr/>
        </p:nvGrpSpPr>
        <p:grpSpPr>
          <a:xfrm>
            <a:off x="0" y="0"/>
            <a:ext cx="18288348" cy="10287505"/>
            <a:chOff x="0" y="0"/>
            <a:chExt cx="18288348" cy="10287505"/>
          </a:xfrm>
        </p:grpSpPr>
        <p:sp>
          <p:nvSpPr>
            <p:cNvPr id="605" name="Google Shape;605;p26"/>
            <p:cNvSpPr/>
            <p:nvPr/>
          </p:nvSpPr>
          <p:spPr>
            <a:xfrm>
              <a:off x="9944448" y="284985"/>
              <a:ext cx="8343900" cy="10002520"/>
            </a:xfrm>
            <a:custGeom>
              <a:avLst/>
              <a:gdLst/>
              <a:ahLst/>
              <a:cxnLst/>
              <a:rect l="l" t="t" r="r" b="b"/>
              <a:pathLst>
                <a:path w="8343900" h="10002520" extrusionOk="0">
                  <a:moveTo>
                    <a:pt x="0" y="10002014"/>
                  </a:moveTo>
                  <a:lnTo>
                    <a:pt x="8343550" y="10002014"/>
                  </a:lnTo>
                  <a:lnTo>
                    <a:pt x="8343550" y="0"/>
                  </a:lnTo>
                  <a:lnTo>
                    <a:pt x="0" y="0"/>
                  </a:lnTo>
                  <a:lnTo>
                    <a:pt x="0" y="10002014"/>
                  </a:lnTo>
                  <a:close/>
                </a:path>
              </a:pathLst>
            </a:cu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6" name="Google Shape;606;p26"/>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07" name="Google Shape;607;p26"/>
            <p:cNvPicPr preferRelativeResize="0"/>
            <p:nvPr/>
          </p:nvPicPr>
          <p:blipFill rotWithShape="1">
            <a:blip r:embed="rId4">
              <a:alphaModFix/>
            </a:blip>
            <a:srcRect/>
            <a:stretch/>
          </p:blipFill>
          <p:spPr>
            <a:xfrm>
              <a:off x="11445070" y="4357996"/>
              <a:ext cx="104775" cy="104774"/>
            </a:xfrm>
            <a:prstGeom prst="rect">
              <a:avLst/>
            </a:prstGeom>
            <a:noFill/>
            <a:ln>
              <a:noFill/>
            </a:ln>
          </p:spPr>
        </p:pic>
      </p:grpSp>
      <p:sp>
        <p:nvSpPr>
          <p:cNvPr id="608" name="Google Shape;608;p26"/>
          <p:cNvSpPr txBox="1">
            <a:spLocks noGrp="1"/>
          </p:cNvSpPr>
          <p:nvPr>
            <p:ph type="title"/>
          </p:nvPr>
        </p:nvSpPr>
        <p:spPr>
          <a:xfrm>
            <a:off x="802459" y="1233173"/>
            <a:ext cx="8511540" cy="103124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SzPts val="1400"/>
              <a:buNone/>
            </a:pPr>
            <a:r>
              <a:rPr lang="en-US" sz="6600">
                <a:latin typeface="Arial"/>
                <a:ea typeface="Arial"/>
                <a:cs typeface="Arial"/>
                <a:sym typeface="Arial"/>
              </a:rPr>
              <a:t>About Roth Savings</a:t>
            </a:r>
            <a:endParaRPr sz="6600">
              <a:latin typeface="Arial"/>
              <a:ea typeface="Arial"/>
              <a:cs typeface="Arial"/>
              <a:sym typeface="Arial"/>
            </a:endParaRPr>
          </a:p>
        </p:txBody>
      </p:sp>
      <p:sp>
        <p:nvSpPr>
          <p:cNvPr id="609" name="Google Shape;609;p26"/>
          <p:cNvSpPr txBox="1"/>
          <p:nvPr/>
        </p:nvSpPr>
        <p:spPr>
          <a:xfrm>
            <a:off x="1143683" y="6822870"/>
            <a:ext cx="7983855" cy="1568450"/>
          </a:xfrm>
          <a:prstGeom prst="rect">
            <a:avLst/>
          </a:prstGeom>
          <a:noFill/>
          <a:ln>
            <a:noFill/>
          </a:ln>
        </p:spPr>
        <p:txBody>
          <a:bodyPr spcFirstLastPara="1" wrap="square" lIns="0" tIns="12700" rIns="0" bIns="0" anchor="t" anchorCtr="0">
            <a:spAutoFit/>
          </a:bodyPr>
          <a:lstStyle/>
          <a:p>
            <a:pPr marL="12065" marR="5080" lvl="0" indent="0" algn="ctr" rtl="0">
              <a:lnSpc>
                <a:spcPct val="120500"/>
              </a:lnSpc>
              <a:spcBef>
                <a:spcPts val="0"/>
              </a:spcBef>
              <a:spcAft>
                <a:spcPts val="0"/>
              </a:spcAft>
              <a:buClr>
                <a:srgbClr val="000000"/>
              </a:buClr>
              <a:buSzPts val="2800"/>
              <a:buFont typeface="Arial"/>
              <a:buNone/>
            </a:pPr>
            <a:r>
              <a:rPr lang="en-US" sz="2800" b="0" i="0" u="none" strike="noStrike" cap="none">
                <a:solidFill>
                  <a:srgbClr val="333333"/>
                </a:solidFill>
                <a:latin typeface="Arial"/>
                <a:ea typeface="Arial"/>
                <a:cs typeface="Arial"/>
                <a:sym typeface="Arial"/>
              </a:rPr>
              <a:t>Roth is a distinctive retirement program and refers to the tax treatment of employee’s contributions, growth, and distributions</a:t>
            </a:r>
            <a:endParaRPr sz="2800" b="0" i="0" u="none" strike="noStrike" cap="none">
              <a:solidFill>
                <a:srgbClr val="000000"/>
              </a:solidFill>
              <a:latin typeface="Arial"/>
              <a:ea typeface="Arial"/>
              <a:cs typeface="Arial"/>
              <a:sym typeface="Arial"/>
            </a:endParaRPr>
          </a:p>
        </p:txBody>
      </p:sp>
      <p:sp>
        <p:nvSpPr>
          <p:cNvPr id="610" name="Google Shape;610;p26"/>
          <p:cNvSpPr txBox="1"/>
          <p:nvPr/>
        </p:nvSpPr>
        <p:spPr>
          <a:xfrm>
            <a:off x="11079497" y="3011473"/>
            <a:ext cx="6626391" cy="4183709"/>
          </a:xfrm>
          <a:prstGeom prst="rect">
            <a:avLst/>
          </a:prstGeom>
          <a:noFill/>
          <a:ln>
            <a:noFill/>
          </a:ln>
        </p:spPr>
        <p:txBody>
          <a:bodyPr spcFirstLastPara="1" wrap="square" lIns="0" tIns="12700" rIns="0" bIns="0" anchor="t" anchorCtr="0">
            <a:spAutoFit/>
          </a:bodyPr>
          <a:lstStyle/>
          <a:p>
            <a:pPr marL="469900" marR="280670" lvl="0" indent="-457200" algn="l" rtl="0">
              <a:lnSpc>
                <a:spcPct val="1205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Common perception is that it’s an IRA only</a:t>
            </a:r>
            <a:endParaRPr sz="2800" b="0" i="0" u="none" strike="noStrike" cap="none">
              <a:solidFill>
                <a:srgbClr val="000000"/>
              </a:solidFill>
              <a:latin typeface="Arial"/>
              <a:ea typeface="Arial"/>
              <a:cs typeface="Arial"/>
              <a:sym typeface="Arial"/>
            </a:endParaRPr>
          </a:p>
          <a:p>
            <a:pPr marL="617220" marR="5080" lvl="0" indent="0" algn="l" rtl="0">
              <a:lnSpc>
                <a:spcPct val="1205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Can be used for 403(b), 457(b), 401(k)</a:t>
            </a:r>
            <a:endParaRPr sz="2800" b="0" i="0" u="none" strike="noStrike" cap="none">
              <a:solidFill>
                <a:srgbClr val="000000"/>
              </a:solidFill>
              <a:latin typeface="Arial"/>
              <a:ea typeface="Arial"/>
              <a:cs typeface="Arial"/>
              <a:sym typeface="Arial"/>
            </a:endParaRPr>
          </a:p>
          <a:p>
            <a:pPr marL="469900" marR="64769" lvl="0" indent="-457200" algn="l" rtl="0">
              <a:lnSpc>
                <a:spcPct val="1205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Not eligible in all plans, must check specific plan and employer availability</a:t>
            </a:r>
            <a:endParaRPr sz="2800" b="0" i="0" u="none" strike="noStrike" cap="none">
              <a:solidFill>
                <a:srgbClr val="000000"/>
              </a:solidFill>
              <a:latin typeface="Arial"/>
              <a:ea typeface="Arial"/>
              <a:cs typeface="Arial"/>
              <a:sym typeface="Arial"/>
            </a:endParaRPr>
          </a:p>
          <a:p>
            <a:pPr marL="469900" marR="27305" lvl="0" indent="-457200" algn="l" rtl="0">
              <a:lnSpc>
                <a:spcPct val="120500"/>
              </a:lnSpc>
              <a:spcBef>
                <a:spcPts val="5"/>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See your plan description here: </a:t>
            </a:r>
            <a:r>
              <a:rPr lang="en-US" sz="2800" b="0" i="0" u="sng" strike="noStrike" cap="none">
                <a:solidFill>
                  <a:srgbClr val="0578D5"/>
                </a:solidFill>
                <a:latin typeface="Arial"/>
                <a:ea typeface="Arial"/>
                <a:cs typeface="Arial"/>
                <a:sym typeface="Arial"/>
                <a:hlinkClick r:id="rId5">
                  <a:extLst>
                    <a:ext uri="{A12FA001-AC4F-418D-AE19-62706E023703}">
                      <ahyp:hlinkClr xmlns:ahyp="http://schemas.microsoft.com/office/drawing/2018/hyperlinkcolor" val="tx"/>
                    </a:ext>
                  </a:extLst>
                </a:hlinkClick>
              </a:rPr>
              <a:t>www.region10rams.org/documents</a:t>
            </a:r>
            <a:endParaRPr sz="2800" b="0" i="0" u="none" strike="noStrike" cap="none">
              <a:solidFill>
                <a:srgbClr val="000000"/>
              </a:solidFill>
              <a:latin typeface="Arial"/>
              <a:ea typeface="Arial"/>
              <a:cs typeface="Arial"/>
              <a:sym typeface="Arial"/>
            </a:endParaRPr>
          </a:p>
        </p:txBody>
      </p:sp>
      <p:sp>
        <p:nvSpPr>
          <p:cNvPr id="611" name="Google Shape;611;p26"/>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761"/>
        <p:cNvGrpSpPr/>
        <p:nvPr/>
      </p:nvGrpSpPr>
      <p:grpSpPr>
        <a:xfrm>
          <a:off x="0" y="0"/>
          <a:ext cx="0" cy="0"/>
          <a:chOff x="0" y="0"/>
          <a:chExt cx="0" cy="0"/>
        </a:xfrm>
      </p:grpSpPr>
      <p:sp>
        <p:nvSpPr>
          <p:cNvPr id="762" name="Google Shape;762;p37"/>
          <p:cNvSpPr txBox="1">
            <a:spLocks noGrp="1"/>
          </p:cNvSpPr>
          <p:nvPr>
            <p:ph type="title"/>
          </p:nvPr>
        </p:nvSpPr>
        <p:spPr>
          <a:xfrm>
            <a:off x="1172022" y="981237"/>
            <a:ext cx="8923020" cy="894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5700">
                <a:latin typeface="Arial"/>
                <a:ea typeface="Arial"/>
                <a:cs typeface="Arial"/>
                <a:sym typeface="Arial"/>
              </a:rPr>
              <a:t>Benefits of Contributing</a:t>
            </a:r>
            <a:endParaRPr sz="5700">
              <a:latin typeface="Arial"/>
              <a:ea typeface="Arial"/>
              <a:cs typeface="Arial"/>
              <a:sym typeface="Arial"/>
            </a:endParaRPr>
          </a:p>
        </p:txBody>
      </p:sp>
      <p:sp>
        <p:nvSpPr>
          <p:cNvPr id="763" name="Google Shape;763;p37"/>
          <p:cNvSpPr/>
          <p:nvPr/>
        </p:nvSpPr>
        <p:spPr>
          <a:xfrm>
            <a:off x="1184808" y="2591731"/>
            <a:ext cx="590550" cy="514350"/>
          </a:xfrm>
          <a:custGeom>
            <a:avLst/>
            <a:gdLst/>
            <a:ahLst/>
            <a:cxnLst/>
            <a:rect l="l" t="t" r="r" b="b"/>
            <a:pathLst>
              <a:path w="590550" h="514350" extrusionOk="0">
                <a:moveTo>
                  <a:pt x="251224" y="514339"/>
                </a:moveTo>
                <a:lnTo>
                  <a:pt x="209287" y="477621"/>
                </a:lnTo>
                <a:lnTo>
                  <a:pt x="164270" y="446975"/>
                </a:lnTo>
                <a:lnTo>
                  <a:pt x="120249" y="421919"/>
                </a:lnTo>
                <a:lnTo>
                  <a:pt x="78391" y="401165"/>
                </a:lnTo>
                <a:lnTo>
                  <a:pt x="42675" y="385407"/>
                </a:lnTo>
                <a:lnTo>
                  <a:pt x="12599" y="373571"/>
                </a:lnTo>
                <a:lnTo>
                  <a:pt x="11130" y="372540"/>
                </a:lnTo>
                <a:lnTo>
                  <a:pt x="9829" y="367186"/>
                </a:lnTo>
                <a:lnTo>
                  <a:pt x="9309" y="363725"/>
                </a:lnTo>
                <a:lnTo>
                  <a:pt x="1574" y="324299"/>
                </a:lnTo>
                <a:lnTo>
                  <a:pt x="952" y="321416"/>
                </a:lnTo>
                <a:lnTo>
                  <a:pt x="0" y="316027"/>
                </a:lnTo>
                <a:lnTo>
                  <a:pt x="1445" y="314308"/>
                </a:lnTo>
                <a:lnTo>
                  <a:pt x="33988" y="261078"/>
                </a:lnTo>
                <a:lnTo>
                  <a:pt x="34403" y="260280"/>
                </a:lnTo>
                <a:lnTo>
                  <a:pt x="36877" y="258528"/>
                </a:lnTo>
                <a:lnTo>
                  <a:pt x="39463" y="258540"/>
                </a:lnTo>
                <a:lnTo>
                  <a:pt x="52220" y="256582"/>
                </a:lnTo>
                <a:lnTo>
                  <a:pt x="54386" y="255986"/>
                </a:lnTo>
                <a:lnTo>
                  <a:pt x="60645" y="257572"/>
                </a:lnTo>
                <a:lnTo>
                  <a:pt x="65157" y="259702"/>
                </a:lnTo>
                <a:lnTo>
                  <a:pt x="70909" y="261868"/>
                </a:lnTo>
                <a:lnTo>
                  <a:pt x="71890" y="262710"/>
                </a:lnTo>
                <a:lnTo>
                  <a:pt x="216035" y="375078"/>
                </a:lnTo>
                <a:lnTo>
                  <a:pt x="218088" y="369667"/>
                </a:lnTo>
                <a:lnTo>
                  <a:pt x="220192" y="364272"/>
                </a:lnTo>
                <a:lnTo>
                  <a:pt x="240157" y="317862"/>
                </a:lnTo>
                <a:lnTo>
                  <a:pt x="260271" y="277737"/>
                </a:lnTo>
                <a:lnTo>
                  <a:pt x="280168" y="243028"/>
                </a:lnTo>
                <a:lnTo>
                  <a:pt x="302058" y="209345"/>
                </a:lnTo>
                <a:lnTo>
                  <a:pt x="334362" y="166414"/>
                </a:lnTo>
                <a:lnTo>
                  <a:pt x="367322" y="129078"/>
                </a:lnTo>
                <a:lnTo>
                  <a:pt x="400235" y="97132"/>
                </a:lnTo>
                <a:lnTo>
                  <a:pt x="432396" y="70258"/>
                </a:lnTo>
                <a:lnTo>
                  <a:pt x="471752" y="42387"/>
                </a:lnTo>
                <a:lnTo>
                  <a:pt x="505239" y="22651"/>
                </a:lnTo>
                <a:lnTo>
                  <a:pt x="543213" y="4723"/>
                </a:lnTo>
                <a:lnTo>
                  <a:pt x="554686" y="573"/>
                </a:lnTo>
                <a:lnTo>
                  <a:pt x="555080" y="379"/>
                </a:lnTo>
                <a:lnTo>
                  <a:pt x="555518" y="248"/>
                </a:lnTo>
                <a:lnTo>
                  <a:pt x="555994" y="195"/>
                </a:lnTo>
                <a:lnTo>
                  <a:pt x="557028" y="0"/>
                </a:lnTo>
                <a:lnTo>
                  <a:pt x="557926" y="171"/>
                </a:lnTo>
                <a:lnTo>
                  <a:pt x="558645" y="579"/>
                </a:lnTo>
                <a:lnTo>
                  <a:pt x="586647" y="7827"/>
                </a:lnTo>
                <a:lnTo>
                  <a:pt x="588725" y="8364"/>
                </a:lnTo>
                <a:lnTo>
                  <a:pt x="590380" y="10621"/>
                </a:lnTo>
                <a:lnTo>
                  <a:pt x="580574" y="35928"/>
                </a:lnTo>
                <a:lnTo>
                  <a:pt x="580243" y="36979"/>
                </a:lnTo>
                <a:lnTo>
                  <a:pt x="578434" y="40860"/>
                </a:lnTo>
                <a:lnTo>
                  <a:pt x="574150" y="42240"/>
                </a:lnTo>
                <a:lnTo>
                  <a:pt x="571298" y="43792"/>
                </a:lnTo>
                <a:lnTo>
                  <a:pt x="535202" y="65803"/>
                </a:lnTo>
                <a:lnTo>
                  <a:pt x="501946" y="90690"/>
                </a:lnTo>
                <a:lnTo>
                  <a:pt x="471150" y="118122"/>
                </a:lnTo>
                <a:lnTo>
                  <a:pt x="442748" y="147528"/>
                </a:lnTo>
                <a:lnTo>
                  <a:pt x="416572" y="178627"/>
                </a:lnTo>
                <a:lnTo>
                  <a:pt x="392861" y="210539"/>
                </a:lnTo>
                <a:lnTo>
                  <a:pt x="370983" y="243534"/>
                </a:lnTo>
                <a:lnTo>
                  <a:pt x="342444" y="292560"/>
                </a:lnTo>
                <a:lnTo>
                  <a:pt x="318518" y="340007"/>
                </a:lnTo>
                <a:lnTo>
                  <a:pt x="298717" y="384905"/>
                </a:lnTo>
                <a:lnTo>
                  <a:pt x="282590" y="426397"/>
                </a:lnTo>
                <a:lnTo>
                  <a:pt x="267594" y="470569"/>
                </a:lnTo>
                <a:lnTo>
                  <a:pt x="255557" y="513322"/>
                </a:lnTo>
                <a:lnTo>
                  <a:pt x="251224" y="51433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4" name="Google Shape;764;p37"/>
          <p:cNvSpPr/>
          <p:nvPr/>
        </p:nvSpPr>
        <p:spPr>
          <a:xfrm>
            <a:off x="1184808" y="3533095"/>
            <a:ext cx="590550" cy="514350"/>
          </a:xfrm>
          <a:custGeom>
            <a:avLst/>
            <a:gdLst/>
            <a:ahLst/>
            <a:cxnLst/>
            <a:rect l="l" t="t" r="r" b="b"/>
            <a:pathLst>
              <a:path w="590550" h="514350" extrusionOk="0">
                <a:moveTo>
                  <a:pt x="251224" y="514339"/>
                </a:moveTo>
                <a:lnTo>
                  <a:pt x="209287" y="477621"/>
                </a:lnTo>
                <a:lnTo>
                  <a:pt x="164270" y="446975"/>
                </a:lnTo>
                <a:lnTo>
                  <a:pt x="120249" y="421919"/>
                </a:lnTo>
                <a:lnTo>
                  <a:pt x="78391" y="401165"/>
                </a:lnTo>
                <a:lnTo>
                  <a:pt x="42675" y="385407"/>
                </a:lnTo>
                <a:lnTo>
                  <a:pt x="12599" y="373571"/>
                </a:lnTo>
                <a:lnTo>
                  <a:pt x="11130" y="372540"/>
                </a:lnTo>
                <a:lnTo>
                  <a:pt x="9829" y="367186"/>
                </a:lnTo>
                <a:lnTo>
                  <a:pt x="9309" y="363725"/>
                </a:lnTo>
                <a:lnTo>
                  <a:pt x="1574" y="324299"/>
                </a:lnTo>
                <a:lnTo>
                  <a:pt x="952" y="321416"/>
                </a:lnTo>
                <a:lnTo>
                  <a:pt x="0" y="316027"/>
                </a:lnTo>
                <a:lnTo>
                  <a:pt x="1445" y="314308"/>
                </a:lnTo>
                <a:lnTo>
                  <a:pt x="33988" y="261078"/>
                </a:lnTo>
                <a:lnTo>
                  <a:pt x="34403" y="260280"/>
                </a:lnTo>
                <a:lnTo>
                  <a:pt x="36877" y="258528"/>
                </a:lnTo>
                <a:lnTo>
                  <a:pt x="39463" y="258540"/>
                </a:lnTo>
                <a:lnTo>
                  <a:pt x="52220" y="256582"/>
                </a:lnTo>
                <a:lnTo>
                  <a:pt x="54386" y="255986"/>
                </a:lnTo>
                <a:lnTo>
                  <a:pt x="60645" y="257572"/>
                </a:lnTo>
                <a:lnTo>
                  <a:pt x="65157" y="259702"/>
                </a:lnTo>
                <a:lnTo>
                  <a:pt x="70909" y="261868"/>
                </a:lnTo>
                <a:lnTo>
                  <a:pt x="71890" y="262710"/>
                </a:lnTo>
                <a:lnTo>
                  <a:pt x="216035" y="375078"/>
                </a:lnTo>
                <a:lnTo>
                  <a:pt x="218088" y="369667"/>
                </a:lnTo>
                <a:lnTo>
                  <a:pt x="220192" y="364272"/>
                </a:lnTo>
                <a:lnTo>
                  <a:pt x="240157" y="317862"/>
                </a:lnTo>
                <a:lnTo>
                  <a:pt x="260271" y="277737"/>
                </a:lnTo>
                <a:lnTo>
                  <a:pt x="280168" y="243028"/>
                </a:lnTo>
                <a:lnTo>
                  <a:pt x="302058" y="209345"/>
                </a:lnTo>
                <a:lnTo>
                  <a:pt x="334362" y="166414"/>
                </a:lnTo>
                <a:lnTo>
                  <a:pt x="367322" y="129078"/>
                </a:lnTo>
                <a:lnTo>
                  <a:pt x="400235" y="97132"/>
                </a:lnTo>
                <a:lnTo>
                  <a:pt x="432396" y="70258"/>
                </a:lnTo>
                <a:lnTo>
                  <a:pt x="471752" y="42387"/>
                </a:lnTo>
                <a:lnTo>
                  <a:pt x="505239" y="22651"/>
                </a:lnTo>
                <a:lnTo>
                  <a:pt x="543213" y="4723"/>
                </a:lnTo>
                <a:lnTo>
                  <a:pt x="554686" y="573"/>
                </a:lnTo>
                <a:lnTo>
                  <a:pt x="555080" y="379"/>
                </a:lnTo>
                <a:lnTo>
                  <a:pt x="555518" y="248"/>
                </a:lnTo>
                <a:lnTo>
                  <a:pt x="555994" y="195"/>
                </a:lnTo>
                <a:lnTo>
                  <a:pt x="557028" y="0"/>
                </a:lnTo>
                <a:lnTo>
                  <a:pt x="557926" y="171"/>
                </a:lnTo>
                <a:lnTo>
                  <a:pt x="558645" y="579"/>
                </a:lnTo>
                <a:lnTo>
                  <a:pt x="586647" y="7827"/>
                </a:lnTo>
                <a:lnTo>
                  <a:pt x="588725" y="8364"/>
                </a:lnTo>
                <a:lnTo>
                  <a:pt x="590380" y="10621"/>
                </a:lnTo>
                <a:lnTo>
                  <a:pt x="580574" y="35928"/>
                </a:lnTo>
                <a:lnTo>
                  <a:pt x="580243" y="36979"/>
                </a:lnTo>
                <a:lnTo>
                  <a:pt x="578434" y="40860"/>
                </a:lnTo>
                <a:lnTo>
                  <a:pt x="574150" y="42240"/>
                </a:lnTo>
                <a:lnTo>
                  <a:pt x="571298" y="43792"/>
                </a:lnTo>
                <a:lnTo>
                  <a:pt x="535202" y="65803"/>
                </a:lnTo>
                <a:lnTo>
                  <a:pt x="501946" y="90690"/>
                </a:lnTo>
                <a:lnTo>
                  <a:pt x="471150" y="118122"/>
                </a:lnTo>
                <a:lnTo>
                  <a:pt x="442748" y="147528"/>
                </a:lnTo>
                <a:lnTo>
                  <a:pt x="416572" y="178627"/>
                </a:lnTo>
                <a:lnTo>
                  <a:pt x="392861" y="210539"/>
                </a:lnTo>
                <a:lnTo>
                  <a:pt x="370983" y="243534"/>
                </a:lnTo>
                <a:lnTo>
                  <a:pt x="342444" y="292560"/>
                </a:lnTo>
                <a:lnTo>
                  <a:pt x="318518" y="340007"/>
                </a:lnTo>
                <a:lnTo>
                  <a:pt x="298717" y="384905"/>
                </a:lnTo>
                <a:lnTo>
                  <a:pt x="282590" y="426397"/>
                </a:lnTo>
                <a:lnTo>
                  <a:pt x="267594" y="470569"/>
                </a:lnTo>
                <a:lnTo>
                  <a:pt x="255557" y="513322"/>
                </a:lnTo>
                <a:lnTo>
                  <a:pt x="251224" y="51433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5" name="Google Shape;765;p37"/>
          <p:cNvSpPr/>
          <p:nvPr/>
        </p:nvSpPr>
        <p:spPr>
          <a:xfrm>
            <a:off x="1184808" y="4428390"/>
            <a:ext cx="590550" cy="514350"/>
          </a:xfrm>
          <a:custGeom>
            <a:avLst/>
            <a:gdLst/>
            <a:ahLst/>
            <a:cxnLst/>
            <a:rect l="l" t="t" r="r" b="b"/>
            <a:pathLst>
              <a:path w="590550" h="514350" extrusionOk="0">
                <a:moveTo>
                  <a:pt x="251224" y="514339"/>
                </a:moveTo>
                <a:lnTo>
                  <a:pt x="209287" y="477621"/>
                </a:lnTo>
                <a:lnTo>
                  <a:pt x="164270" y="446975"/>
                </a:lnTo>
                <a:lnTo>
                  <a:pt x="120249" y="421919"/>
                </a:lnTo>
                <a:lnTo>
                  <a:pt x="78391" y="401165"/>
                </a:lnTo>
                <a:lnTo>
                  <a:pt x="42675" y="385407"/>
                </a:lnTo>
                <a:lnTo>
                  <a:pt x="12599" y="373571"/>
                </a:lnTo>
                <a:lnTo>
                  <a:pt x="11130" y="372540"/>
                </a:lnTo>
                <a:lnTo>
                  <a:pt x="9829" y="367186"/>
                </a:lnTo>
                <a:lnTo>
                  <a:pt x="9309" y="363725"/>
                </a:lnTo>
                <a:lnTo>
                  <a:pt x="1574" y="324299"/>
                </a:lnTo>
                <a:lnTo>
                  <a:pt x="952" y="321416"/>
                </a:lnTo>
                <a:lnTo>
                  <a:pt x="0" y="316027"/>
                </a:lnTo>
                <a:lnTo>
                  <a:pt x="1445" y="314308"/>
                </a:lnTo>
                <a:lnTo>
                  <a:pt x="33988" y="261078"/>
                </a:lnTo>
                <a:lnTo>
                  <a:pt x="34403" y="260280"/>
                </a:lnTo>
                <a:lnTo>
                  <a:pt x="36877" y="258528"/>
                </a:lnTo>
                <a:lnTo>
                  <a:pt x="39463" y="258540"/>
                </a:lnTo>
                <a:lnTo>
                  <a:pt x="52220" y="256582"/>
                </a:lnTo>
                <a:lnTo>
                  <a:pt x="54386" y="255986"/>
                </a:lnTo>
                <a:lnTo>
                  <a:pt x="60645" y="257572"/>
                </a:lnTo>
                <a:lnTo>
                  <a:pt x="65157" y="259702"/>
                </a:lnTo>
                <a:lnTo>
                  <a:pt x="70909" y="261868"/>
                </a:lnTo>
                <a:lnTo>
                  <a:pt x="71890" y="262710"/>
                </a:lnTo>
                <a:lnTo>
                  <a:pt x="216035" y="375078"/>
                </a:lnTo>
                <a:lnTo>
                  <a:pt x="218088" y="369667"/>
                </a:lnTo>
                <a:lnTo>
                  <a:pt x="220192" y="364272"/>
                </a:lnTo>
                <a:lnTo>
                  <a:pt x="240157" y="317862"/>
                </a:lnTo>
                <a:lnTo>
                  <a:pt x="260271" y="277737"/>
                </a:lnTo>
                <a:lnTo>
                  <a:pt x="280168" y="243028"/>
                </a:lnTo>
                <a:lnTo>
                  <a:pt x="302058" y="209345"/>
                </a:lnTo>
                <a:lnTo>
                  <a:pt x="334362" y="166414"/>
                </a:lnTo>
                <a:lnTo>
                  <a:pt x="367322" y="129078"/>
                </a:lnTo>
                <a:lnTo>
                  <a:pt x="400235" y="97132"/>
                </a:lnTo>
                <a:lnTo>
                  <a:pt x="432396" y="70258"/>
                </a:lnTo>
                <a:lnTo>
                  <a:pt x="471752" y="42387"/>
                </a:lnTo>
                <a:lnTo>
                  <a:pt x="505239" y="22651"/>
                </a:lnTo>
                <a:lnTo>
                  <a:pt x="543213" y="4723"/>
                </a:lnTo>
                <a:lnTo>
                  <a:pt x="554686" y="573"/>
                </a:lnTo>
                <a:lnTo>
                  <a:pt x="555080" y="379"/>
                </a:lnTo>
                <a:lnTo>
                  <a:pt x="555518" y="248"/>
                </a:lnTo>
                <a:lnTo>
                  <a:pt x="555994" y="195"/>
                </a:lnTo>
                <a:lnTo>
                  <a:pt x="557028" y="0"/>
                </a:lnTo>
                <a:lnTo>
                  <a:pt x="557926" y="171"/>
                </a:lnTo>
                <a:lnTo>
                  <a:pt x="558645" y="579"/>
                </a:lnTo>
                <a:lnTo>
                  <a:pt x="586647" y="7827"/>
                </a:lnTo>
                <a:lnTo>
                  <a:pt x="588725" y="8364"/>
                </a:lnTo>
                <a:lnTo>
                  <a:pt x="590380" y="10621"/>
                </a:lnTo>
                <a:lnTo>
                  <a:pt x="580574" y="35928"/>
                </a:lnTo>
                <a:lnTo>
                  <a:pt x="580243" y="36979"/>
                </a:lnTo>
                <a:lnTo>
                  <a:pt x="578434" y="40860"/>
                </a:lnTo>
                <a:lnTo>
                  <a:pt x="574150" y="42240"/>
                </a:lnTo>
                <a:lnTo>
                  <a:pt x="571298" y="43792"/>
                </a:lnTo>
                <a:lnTo>
                  <a:pt x="535202" y="65803"/>
                </a:lnTo>
                <a:lnTo>
                  <a:pt x="501946" y="90690"/>
                </a:lnTo>
                <a:lnTo>
                  <a:pt x="471150" y="118122"/>
                </a:lnTo>
                <a:lnTo>
                  <a:pt x="442748" y="147528"/>
                </a:lnTo>
                <a:lnTo>
                  <a:pt x="416572" y="178627"/>
                </a:lnTo>
                <a:lnTo>
                  <a:pt x="392861" y="210539"/>
                </a:lnTo>
                <a:lnTo>
                  <a:pt x="370983" y="243534"/>
                </a:lnTo>
                <a:lnTo>
                  <a:pt x="342444" y="292560"/>
                </a:lnTo>
                <a:lnTo>
                  <a:pt x="318518" y="340007"/>
                </a:lnTo>
                <a:lnTo>
                  <a:pt x="298717" y="384905"/>
                </a:lnTo>
                <a:lnTo>
                  <a:pt x="282590" y="426397"/>
                </a:lnTo>
                <a:lnTo>
                  <a:pt x="267594" y="470569"/>
                </a:lnTo>
                <a:lnTo>
                  <a:pt x="255557" y="513322"/>
                </a:lnTo>
                <a:lnTo>
                  <a:pt x="251224" y="51433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6" name="Google Shape;766;p37"/>
          <p:cNvSpPr/>
          <p:nvPr/>
        </p:nvSpPr>
        <p:spPr>
          <a:xfrm>
            <a:off x="1184808" y="5371308"/>
            <a:ext cx="590550" cy="514350"/>
          </a:xfrm>
          <a:custGeom>
            <a:avLst/>
            <a:gdLst/>
            <a:ahLst/>
            <a:cxnLst/>
            <a:rect l="l" t="t" r="r" b="b"/>
            <a:pathLst>
              <a:path w="590550" h="514350" extrusionOk="0">
                <a:moveTo>
                  <a:pt x="251224" y="514339"/>
                </a:moveTo>
                <a:lnTo>
                  <a:pt x="209287" y="477621"/>
                </a:lnTo>
                <a:lnTo>
                  <a:pt x="164270" y="446975"/>
                </a:lnTo>
                <a:lnTo>
                  <a:pt x="120249" y="421919"/>
                </a:lnTo>
                <a:lnTo>
                  <a:pt x="78391" y="401165"/>
                </a:lnTo>
                <a:lnTo>
                  <a:pt x="42675" y="385407"/>
                </a:lnTo>
                <a:lnTo>
                  <a:pt x="12599" y="373571"/>
                </a:lnTo>
                <a:lnTo>
                  <a:pt x="11130" y="372540"/>
                </a:lnTo>
                <a:lnTo>
                  <a:pt x="9829" y="367186"/>
                </a:lnTo>
                <a:lnTo>
                  <a:pt x="9309" y="363725"/>
                </a:lnTo>
                <a:lnTo>
                  <a:pt x="1574" y="324299"/>
                </a:lnTo>
                <a:lnTo>
                  <a:pt x="952" y="321416"/>
                </a:lnTo>
                <a:lnTo>
                  <a:pt x="0" y="316027"/>
                </a:lnTo>
                <a:lnTo>
                  <a:pt x="1445" y="314308"/>
                </a:lnTo>
                <a:lnTo>
                  <a:pt x="33988" y="261078"/>
                </a:lnTo>
                <a:lnTo>
                  <a:pt x="34403" y="260280"/>
                </a:lnTo>
                <a:lnTo>
                  <a:pt x="36877" y="258528"/>
                </a:lnTo>
                <a:lnTo>
                  <a:pt x="39463" y="258540"/>
                </a:lnTo>
                <a:lnTo>
                  <a:pt x="52220" y="256582"/>
                </a:lnTo>
                <a:lnTo>
                  <a:pt x="54386" y="255986"/>
                </a:lnTo>
                <a:lnTo>
                  <a:pt x="60645" y="257572"/>
                </a:lnTo>
                <a:lnTo>
                  <a:pt x="65157" y="259702"/>
                </a:lnTo>
                <a:lnTo>
                  <a:pt x="70909" y="261868"/>
                </a:lnTo>
                <a:lnTo>
                  <a:pt x="71890" y="262710"/>
                </a:lnTo>
                <a:lnTo>
                  <a:pt x="216035" y="375078"/>
                </a:lnTo>
                <a:lnTo>
                  <a:pt x="218088" y="369667"/>
                </a:lnTo>
                <a:lnTo>
                  <a:pt x="220192" y="364272"/>
                </a:lnTo>
                <a:lnTo>
                  <a:pt x="240157" y="317862"/>
                </a:lnTo>
                <a:lnTo>
                  <a:pt x="260271" y="277737"/>
                </a:lnTo>
                <a:lnTo>
                  <a:pt x="280168" y="243028"/>
                </a:lnTo>
                <a:lnTo>
                  <a:pt x="302058" y="209345"/>
                </a:lnTo>
                <a:lnTo>
                  <a:pt x="334362" y="166414"/>
                </a:lnTo>
                <a:lnTo>
                  <a:pt x="367322" y="129078"/>
                </a:lnTo>
                <a:lnTo>
                  <a:pt x="400235" y="97132"/>
                </a:lnTo>
                <a:lnTo>
                  <a:pt x="432396" y="70258"/>
                </a:lnTo>
                <a:lnTo>
                  <a:pt x="471752" y="42387"/>
                </a:lnTo>
                <a:lnTo>
                  <a:pt x="505239" y="22651"/>
                </a:lnTo>
                <a:lnTo>
                  <a:pt x="543213" y="4723"/>
                </a:lnTo>
                <a:lnTo>
                  <a:pt x="554686" y="573"/>
                </a:lnTo>
                <a:lnTo>
                  <a:pt x="555080" y="379"/>
                </a:lnTo>
                <a:lnTo>
                  <a:pt x="555518" y="248"/>
                </a:lnTo>
                <a:lnTo>
                  <a:pt x="555994" y="195"/>
                </a:lnTo>
                <a:lnTo>
                  <a:pt x="557028" y="0"/>
                </a:lnTo>
                <a:lnTo>
                  <a:pt x="557926" y="171"/>
                </a:lnTo>
                <a:lnTo>
                  <a:pt x="558645" y="579"/>
                </a:lnTo>
                <a:lnTo>
                  <a:pt x="586647" y="7827"/>
                </a:lnTo>
                <a:lnTo>
                  <a:pt x="588725" y="8364"/>
                </a:lnTo>
                <a:lnTo>
                  <a:pt x="590380" y="10621"/>
                </a:lnTo>
                <a:lnTo>
                  <a:pt x="580574" y="35928"/>
                </a:lnTo>
                <a:lnTo>
                  <a:pt x="580243" y="36979"/>
                </a:lnTo>
                <a:lnTo>
                  <a:pt x="578434" y="40860"/>
                </a:lnTo>
                <a:lnTo>
                  <a:pt x="574150" y="42240"/>
                </a:lnTo>
                <a:lnTo>
                  <a:pt x="571298" y="43792"/>
                </a:lnTo>
                <a:lnTo>
                  <a:pt x="535202" y="65803"/>
                </a:lnTo>
                <a:lnTo>
                  <a:pt x="501946" y="90690"/>
                </a:lnTo>
                <a:lnTo>
                  <a:pt x="471150" y="118122"/>
                </a:lnTo>
                <a:lnTo>
                  <a:pt x="442748" y="147528"/>
                </a:lnTo>
                <a:lnTo>
                  <a:pt x="416572" y="178627"/>
                </a:lnTo>
                <a:lnTo>
                  <a:pt x="392861" y="210539"/>
                </a:lnTo>
                <a:lnTo>
                  <a:pt x="370983" y="243534"/>
                </a:lnTo>
                <a:lnTo>
                  <a:pt x="342444" y="292560"/>
                </a:lnTo>
                <a:lnTo>
                  <a:pt x="318518" y="340007"/>
                </a:lnTo>
                <a:lnTo>
                  <a:pt x="298717" y="384905"/>
                </a:lnTo>
                <a:lnTo>
                  <a:pt x="282590" y="426397"/>
                </a:lnTo>
                <a:lnTo>
                  <a:pt x="267594" y="470569"/>
                </a:lnTo>
                <a:lnTo>
                  <a:pt x="255557" y="513322"/>
                </a:lnTo>
                <a:lnTo>
                  <a:pt x="251224" y="51433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7" name="Google Shape;767;p37"/>
          <p:cNvSpPr/>
          <p:nvPr/>
        </p:nvSpPr>
        <p:spPr>
          <a:xfrm>
            <a:off x="1184808" y="6247553"/>
            <a:ext cx="590550" cy="514350"/>
          </a:xfrm>
          <a:custGeom>
            <a:avLst/>
            <a:gdLst/>
            <a:ahLst/>
            <a:cxnLst/>
            <a:rect l="l" t="t" r="r" b="b"/>
            <a:pathLst>
              <a:path w="590550" h="514350" extrusionOk="0">
                <a:moveTo>
                  <a:pt x="251224" y="514339"/>
                </a:moveTo>
                <a:lnTo>
                  <a:pt x="209287" y="477621"/>
                </a:lnTo>
                <a:lnTo>
                  <a:pt x="164270" y="446975"/>
                </a:lnTo>
                <a:lnTo>
                  <a:pt x="120249" y="421919"/>
                </a:lnTo>
                <a:lnTo>
                  <a:pt x="78391" y="401165"/>
                </a:lnTo>
                <a:lnTo>
                  <a:pt x="42675" y="385407"/>
                </a:lnTo>
                <a:lnTo>
                  <a:pt x="12599" y="373571"/>
                </a:lnTo>
                <a:lnTo>
                  <a:pt x="11130" y="372540"/>
                </a:lnTo>
                <a:lnTo>
                  <a:pt x="9829" y="367186"/>
                </a:lnTo>
                <a:lnTo>
                  <a:pt x="9309" y="363725"/>
                </a:lnTo>
                <a:lnTo>
                  <a:pt x="1574" y="324299"/>
                </a:lnTo>
                <a:lnTo>
                  <a:pt x="952" y="321416"/>
                </a:lnTo>
                <a:lnTo>
                  <a:pt x="0" y="316027"/>
                </a:lnTo>
                <a:lnTo>
                  <a:pt x="1445" y="314308"/>
                </a:lnTo>
                <a:lnTo>
                  <a:pt x="33988" y="261078"/>
                </a:lnTo>
                <a:lnTo>
                  <a:pt x="34403" y="260280"/>
                </a:lnTo>
                <a:lnTo>
                  <a:pt x="36877" y="258528"/>
                </a:lnTo>
                <a:lnTo>
                  <a:pt x="39463" y="258540"/>
                </a:lnTo>
                <a:lnTo>
                  <a:pt x="52220" y="256582"/>
                </a:lnTo>
                <a:lnTo>
                  <a:pt x="54386" y="255986"/>
                </a:lnTo>
                <a:lnTo>
                  <a:pt x="60645" y="257572"/>
                </a:lnTo>
                <a:lnTo>
                  <a:pt x="65157" y="259702"/>
                </a:lnTo>
                <a:lnTo>
                  <a:pt x="70909" y="261868"/>
                </a:lnTo>
                <a:lnTo>
                  <a:pt x="71890" y="262710"/>
                </a:lnTo>
                <a:lnTo>
                  <a:pt x="216035" y="375078"/>
                </a:lnTo>
                <a:lnTo>
                  <a:pt x="218088" y="369667"/>
                </a:lnTo>
                <a:lnTo>
                  <a:pt x="220192" y="364272"/>
                </a:lnTo>
                <a:lnTo>
                  <a:pt x="240157" y="317862"/>
                </a:lnTo>
                <a:lnTo>
                  <a:pt x="260271" y="277737"/>
                </a:lnTo>
                <a:lnTo>
                  <a:pt x="280168" y="243028"/>
                </a:lnTo>
                <a:lnTo>
                  <a:pt x="302058" y="209345"/>
                </a:lnTo>
                <a:lnTo>
                  <a:pt x="334362" y="166414"/>
                </a:lnTo>
                <a:lnTo>
                  <a:pt x="367322" y="129078"/>
                </a:lnTo>
                <a:lnTo>
                  <a:pt x="400235" y="97132"/>
                </a:lnTo>
                <a:lnTo>
                  <a:pt x="432396" y="70258"/>
                </a:lnTo>
                <a:lnTo>
                  <a:pt x="471752" y="42387"/>
                </a:lnTo>
                <a:lnTo>
                  <a:pt x="505239" y="22651"/>
                </a:lnTo>
                <a:lnTo>
                  <a:pt x="543213" y="4723"/>
                </a:lnTo>
                <a:lnTo>
                  <a:pt x="554686" y="573"/>
                </a:lnTo>
                <a:lnTo>
                  <a:pt x="555080" y="379"/>
                </a:lnTo>
                <a:lnTo>
                  <a:pt x="555518" y="248"/>
                </a:lnTo>
                <a:lnTo>
                  <a:pt x="555994" y="195"/>
                </a:lnTo>
                <a:lnTo>
                  <a:pt x="557028" y="0"/>
                </a:lnTo>
                <a:lnTo>
                  <a:pt x="557926" y="171"/>
                </a:lnTo>
                <a:lnTo>
                  <a:pt x="558645" y="579"/>
                </a:lnTo>
                <a:lnTo>
                  <a:pt x="586647" y="7827"/>
                </a:lnTo>
                <a:lnTo>
                  <a:pt x="588725" y="8364"/>
                </a:lnTo>
                <a:lnTo>
                  <a:pt x="590380" y="10621"/>
                </a:lnTo>
                <a:lnTo>
                  <a:pt x="580574" y="35928"/>
                </a:lnTo>
                <a:lnTo>
                  <a:pt x="580243" y="36979"/>
                </a:lnTo>
                <a:lnTo>
                  <a:pt x="578434" y="40860"/>
                </a:lnTo>
                <a:lnTo>
                  <a:pt x="574150" y="42240"/>
                </a:lnTo>
                <a:lnTo>
                  <a:pt x="571298" y="43792"/>
                </a:lnTo>
                <a:lnTo>
                  <a:pt x="535202" y="65803"/>
                </a:lnTo>
                <a:lnTo>
                  <a:pt x="501946" y="90690"/>
                </a:lnTo>
                <a:lnTo>
                  <a:pt x="471150" y="118122"/>
                </a:lnTo>
                <a:lnTo>
                  <a:pt x="442748" y="147528"/>
                </a:lnTo>
                <a:lnTo>
                  <a:pt x="416572" y="178627"/>
                </a:lnTo>
                <a:lnTo>
                  <a:pt x="392861" y="210539"/>
                </a:lnTo>
                <a:lnTo>
                  <a:pt x="370983" y="243534"/>
                </a:lnTo>
                <a:lnTo>
                  <a:pt x="342444" y="292560"/>
                </a:lnTo>
                <a:lnTo>
                  <a:pt x="318518" y="340007"/>
                </a:lnTo>
                <a:lnTo>
                  <a:pt x="298717" y="384905"/>
                </a:lnTo>
                <a:lnTo>
                  <a:pt x="282590" y="426397"/>
                </a:lnTo>
                <a:lnTo>
                  <a:pt x="267594" y="470569"/>
                </a:lnTo>
                <a:lnTo>
                  <a:pt x="255557" y="513322"/>
                </a:lnTo>
                <a:lnTo>
                  <a:pt x="251224" y="51433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8" name="Google Shape;768;p37"/>
          <p:cNvSpPr/>
          <p:nvPr/>
        </p:nvSpPr>
        <p:spPr>
          <a:xfrm>
            <a:off x="1184808" y="7180946"/>
            <a:ext cx="590550" cy="514350"/>
          </a:xfrm>
          <a:custGeom>
            <a:avLst/>
            <a:gdLst/>
            <a:ahLst/>
            <a:cxnLst/>
            <a:rect l="l" t="t" r="r" b="b"/>
            <a:pathLst>
              <a:path w="590550" h="514350" extrusionOk="0">
                <a:moveTo>
                  <a:pt x="251224" y="514339"/>
                </a:moveTo>
                <a:lnTo>
                  <a:pt x="209287" y="477621"/>
                </a:lnTo>
                <a:lnTo>
                  <a:pt x="164270" y="446975"/>
                </a:lnTo>
                <a:lnTo>
                  <a:pt x="120249" y="421919"/>
                </a:lnTo>
                <a:lnTo>
                  <a:pt x="78391" y="401165"/>
                </a:lnTo>
                <a:lnTo>
                  <a:pt x="42675" y="385407"/>
                </a:lnTo>
                <a:lnTo>
                  <a:pt x="12599" y="373571"/>
                </a:lnTo>
                <a:lnTo>
                  <a:pt x="11130" y="372540"/>
                </a:lnTo>
                <a:lnTo>
                  <a:pt x="9829" y="367186"/>
                </a:lnTo>
                <a:lnTo>
                  <a:pt x="9309" y="363725"/>
                </a:lnTo>
                <a:lnTo>
                  <a:pt x="1574" y="324299"/>
                </a:lnTo>
                <a:lnTo>
                  <a:pt x="952" y="321416"/>
                </a:lnTo>
                <a:lnTo>
                  <a:pt x="0" y="316027"/>
                </a:lnTo>
                <a:lnTo>
                  <a:pt x="1445" y="314308"/>
                </a:lnTo>
                <a:lnTo>
                  <a:pt x="33988" y="261078"/>
                </a:lnTo>
                <a:lnTo>
                  <a:pt x="34403" y="260280"/>
                </a:lnTo>
                <a:lnTo>
                  <a:pt x="36877" y="258528"/>
                </a:lnTo>
                <a:lnTo>
                  <a:pt x="39463" y="258540"/>
                </a:lnTo>
                <a:lnTo>
                  <a:pt x="52220" y="256582"/>
                </a:lnTo>
                <a:lnTo>
                  <a:pt x="54386" y="255986"/>
                </a:lnTo>
                <a:lnTo>
                  <a:pt x="60645" y="257572"/>
                </a:lnTo>
                <a:lnTo>
                  <a:pt x="65157" y="259702"/>
                </a:lnTo>
                <a:lnTo>
                  <a:pt x="70909" y="261868"/>
                </a:lnTo>
                <a:lnTo>
                  <a:pt x="71890" y="262710"/>
                </a:lnTo>
                <a:lnTo>
                  <a:pt x="216035" y="375078"/>
                </a:lnTo>
                <a:lnTo>
                  <a:pt x="218088" y="369667"/>
                </a:lnTo>
                <a:lnTo>
                  <a:pt x="220192" y="364272"/>
                </a:lnTo>
                <a:lnTo>
                  <a:pt x="240157" y="317862"/>
                </a:lnTo>
                <a:lnTo>
                  <a:pt x="260271" y="277737"/>
                </a:lnTo>
                <a:lnTo>
                  <a:pt x="280168" y="243028"/>
                </a:lnTo>
                <a:lnTo>
                  <a:pt x="302058" y="209345"/>
                </a:lnTo>
                <a:lnTo>
                  <a:pt x="334362" y="166414"/>
                </a:lnTo>
                <a:lnTo>
                  <a:pt x="367322" y="129078"/>
                </a:lnTo>
                <a:lnTo>
                  <a:pt x="400235" y="97132"/>
                </a:lnTo>
                <a:lnTo>
                  <a:pt x="432396" y="70258"/>
                </a:lnTo>
                <a:lnTo>
                  <a:pt x="471752" y="42387"/>
                </a:lnTo>
                <a:lnTo>
                  <a:pt x="505239" y="22651"/>
                </a:lnTo>
                <a:lnTo>
                  <a:pt x="543213" y="4723"/>
                </a:lnTo>
                <a:lnTo>
                  <a:pt x="554686" y="573"/>
                </a:lnTo>
                <a:lnTo>
                  <a:pt x="555080" y="379"/>
                </a:lnTo>
                <a:lnTo>
                  <a:pt x="555518" y="248"/>
                </a:lnTo>
                <a:lnTo>
                  <a:pt x="555994" y="195"/>
                </a:lnTo>
                <a:lnTo>
                  <a:pt x="557028" y="0"/>
                </a:lnTo>
                <a:lnTo>
                  <a:pt x="557926" y="171"/>
                </a:lnTo>
                <a:lnTo>
                  <a:pt x="558645" y="579"/>
                </a:lnTo>
                <a:lnTo>
                  <a:pt x="586647" y="7827"/>
                </a:lnTo>
                <a:lnTo>
                  <a:pt x="588725" y="8364"/>
                </a:lnTo>
                <a:lnTo>
                  <a:pt x="590380" y="10621"/>
                </a:lnTo>
                <a:lnTo>
                  <a:pt x="580574" y="35928"/>
                </a:lnTo>
                <a:lnTo>
                  <a:pt x="580243" y="36979"/>
                </a:lnTo>
                <a:lnTo>
                  <a:pt x="578434" y="40860"/>
                </a:lnTo>
                <a:lnTo>
                  <a:pt x="574150" y="42240"/>
                </a:lnTo>
                <a:lnTo>
                  <a:pt x="571298" y="43792"/>
                </a:lnTo>
                <a:lnTo>
                  <a:pt x="535202" y="65803"/>
                </a:lnTo>
                <a:lnTo>
                  <a:pt x="501946" y="90690"/>
                </a:lnTo>
                <a:lnTo>
                  <a:pt x="471150" y="118122"/>
                </a:lnTo>
                <a:lnTo>
                  <a:pt x="442748" y="147528"/>
                </a:lnTo>
                <a:lnTo>
                  <a:pt x="416572" y="178627"/>
                </a:lnTo>
                <a:lnTo>
                  <a:pt x="392861" y="210539"/>
                </a:lnTo>
                <a:lnTo>
                  <a:pt x="370983" y="243534"/>
                </a:lnTo>
                <a:lnTo>
                  <a:pt x="342444" y="292560"/>
                </a:lnTo>
                <a:lnTo>
                  <a:pt x="318518" y="340007"/>
                </a:lnTo>
                <a:lnTo>
                  <a:pt x="298717" y="384905"/>
                </a:lnTo>
                <a:lnTo>
                  <a:pt x="282590" y="426397"/>
                </a:lnTo>
                <a:lnTo>
                  <a:pt x="267594" y="470569"/>
                </a:lnTo>
                <a:lnTo>
                  <a:pt x="255557" y="513322"/>
                </a:lnTo>
                <a:lnTo>
                  <a:pt x="251224" y="51433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9" name="Google Shape;769;p37"/>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0" name="Google Shape;770;p37"/>
          <p:cNvSpPr txBox="1"/>
          <p:nvPr/>
        </p:nvSpPr>
        <p:spPr>
          <a:xfrm>
            <a:off x="2082593" y="2693476"/>
            <a:ext cx="8361045" cy="4899025"/>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Avoid a gap in your income during retirement</a:t>
            </a:r>
            <a:endParaRPr sz="2500" b="0" i="0" u="none" strike="noStrike" cap="none">
              <a:solidFill>
                <a:srgbClr val="000000"/>
              </a:solidFill>
              <a:latin typeface="Arial"/>
              <a:ea typeface="Arial"/>
              <a:cs typeface="Arial"/>
              <a:sym typeface="Arial"/>
            </a:endParaRPr>
          </a:p>
          <a:p>
            <a:pPr marL="12700" marR="3138805" lvl="0" indent="0" algn="l" rtl="0">
              <a:lnSpc>
                <a:spcPct val="235600"/>
              </a:lnSpc>
              <a:spcBef>
                <a:spcPts val="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Take advantage of tax benefits Improve your financial wellbeing Automatic payroll deductions</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Decrease your dependency on pension plans</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Save up to $23,000 (or $30,500 if age 50+) in 2024</a:t>
            </a:r>
            <a:endParaRPr sz="2500" b="0" i="0" u="none" strike="noStrike" cap="none">
              <a:solidFill>
                <a:srgbClr val="000000"/>
              </a:solidFill>
              <a:latin typeface="Arial"/>
              <a:ea typeface="Arial"/>
              <a:cs typeface="Arial"/>
              <a:sym typeface="Arial"/>
            </a:endParaRPr>
          </a:p>
        </p:txBody>
      </p:sp>
      <p:pic>
        <p:nvPicPr>
          <p:cNvPr id="771" name="Google Shape;771;p37"/>
          <p:cNvPicPr preferRelativeResize="0"/>
          <p:nvPr/>
        </p:nvPicPr>
        <p:blipFill rotWithShape="1">
          <a:blip r:embed="rId3">
            <a:alphaModFix/>
          </a:blip>
          <a:srcRect/>
          <a:stretch/>
        </p:blipFill>
        <p:spPr>
          <a:xfrm>
            <a:off x="11174157" y="3106086"/>
            <a:ext cx="5928174" cy="4885576"/>
          </a:xfrm>
          <a:prstGeom prst="rect">
            <a:avLst/>
          </a:prstGeom>
          <a:noFill/>
          <a:ln>
            <a:noFill/>
          </a:ln>
        </p:spPr>
      </p:pic>
      <p:sp>
        <p:nvSpPr>
          <p:cNvPr id="772" name="Google Shape;772;p37"/>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29"/>
          <p:cNvSpPr/>
          <p:nvPr/>
        </p:nvSpPr>
        <p:spPr>
          <a:xfrm>
            <a:off x="0" y="0"/>
            <a:ext cx="18288000" cy="10287000"/>
          </a:xfrm>
          <a:prstGeom prst="rect">
            <a:avLst/>
          </a:prstGeom>
          <a:solidFill>
            <a:srgbClr val="0070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6" name="Google Shape;646;p29"/>
          <p:cNvSpPr txBox="1">
            <a:spLocks noGrp="1"/>
          </p:cNvSpPr>
          <p:nvPr>
            <p:ph type="title"/>
          </p:nvPr>
        </p:nvSpPr>
        <p:spPr>
          <a:xfrm>
            <a:off x="4072154" y="3368729"/>
            <a:ext cx="10143691" cy="3549541"/>
          </a:xfrm>
          <a:prstGeom prst="rect">
            <a:avLst/>
          </a:prstGeom>
          <a:noFill/>
          <a:ln>
            <a:noFill/>
          </a:ln>
        </p:spPr>
        <p:txBody>
          <a:bodyPr spcFirstLastPara="1" wrap="square" lIns="0" tIns="233025" rIns="0" bIns="0" anchor="t" anchorCtr="0">
            <a:spAutoFit/>
          </a:bodyPr>
          <a:lstStyle/>
          <a:p>
            <a:pPr marL="12700" lvl="0" indent="0" algn="ctr" rtl="0">
              <a:lnSpc>
                <a:spcPct val="100000"/>
              </a:lnSpc>
              <a:spcBef>
                <a:spcPts val="0"/>
              </a:spcBef>
              <a:spcAft>
                <a:spcPts val="0"/>
              </a:spcAft>
              <a:buSzPts val="1400"/>
              <a:buNone/>
            </a:pPr>
            <a:r>
              <a:rPr lang="en-US" sz="8800" b="1">
                <a:solidFill>
                  <a:schemeClr val="lt1"/>
                </a:solidFill>
                <a:latin typeface="Arial"/>
                <a:ea typeface="Arial"/>
                <a:cs typeface="Arial"/>
                <a:sym typeface="Arial"/>
              </a:rPr>
              <a:t>403(b)</a:t>
            </a:r>
            <a:endParaRPr sz="8800" b="1">
              <a:solidFill>
                <a:schemeClr val="lt1"/>
              </a:solidFill>
              <a:latin typeface="Arial"/>
              <a:ea typeface="Arial"/>
              <a:cs typeface="Arial"/>
              <a:sym typeface="Arial"/>
            </a:endParaRPr>
          </a:p>
          <a:p>
            <a:pPr marL="12700" marR="5080" lvl="0" indent="0" algn="ctr" rtl="0">
              <a:lnSpc>
                <a:spcPct val="139772"/>
              </a:lnSpc>
              <a:spcBef>
                <a:spcPts val="500"/>
              </a:spcBef>
              <a:spcAft>
                <a:spcPts val="0"/>
              </a:spcAft>
              <a:buSzPts val="1400"/>
              <a:buNone/>
            </a:pPr>
            <a:r>
              <a:rPr lang="en-US" sz="8800" b="1">
                <a:solidFill>
                  <a:schemeClr val="lt1"/>
                </a:solidFill>
                <a:latin typeface="Arial"/>
                <a:ea typeface="Arial"/>
                <a:cs typeface="Arial"/>
                <a:sym typeface="Arial"/>
              </a:rPr>
              <a:t>Retirement Plan</a:t>
            </a:r>
            <a:endParaRPr sz="8800" b="1">
              <a:solidFill>
                <a:schemeClr val="lt1"/>
              </a:solidFill>
              <a:latin typeface="Arial"/>
              <a:ea typeface="Arial"/>
              <a:cs typeface="Arial"/>
              <a:sym typeface="Arial"/>
            </a:endParaRPr>
          </a:p>
        </p:txBody>
      </p:sp>
      <p:sp>
        <p:nvSpPr>
          <p:cNvPr id="647" name="Google Shape;647;p29"/>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lt1"/>
                </a:solidFill>
                <a:latin typeface="Arial"/>
                <a:ea typeface="Arial"/>
                <a:cs typeface="Arial"/>
                <a:sym typeface="Arial"/>
              </a:rPr>
              <a:t>www.tcgservices.com</a:t>
            </a:r>
            <a:endParaRPr sz="1550" b="1"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651"/>
        <p:cNvGrpSpPr/>
        <p:nvPr/>
      </p:nvGrpSpPr>
      <p:grpSpPr>
        <a:xfrm>
          <a:off x="0" y="0"/>
          <a:ext cx="0" cy="0"/>
          <a:chOff x="0" y="0"/>
          <a:chExt cx="0" cy="0"/>
        </a:xfrm>
      </p:grpSpPr>
      <p:grpSp>
        <p:nvGrpSpPr>
          <p:cNvPr id="652" name="Google Shape;652;p30"/>
          <p:cNvGrpSpPr/>
          <p:nvPr/>
        </p:nvGrpSpPr>
        <p:grpSpPr>
          <a:xfrm>
            <a:off x="0" y="3"/>
            <a:ext cx="18288348" cy="10287505"/>
            <a:chOff x="0" y="3"/>
            <a:chExt cx="18288348" cy="10287505"/>
          </a:xfrm>
        </p:grpSpPr>
        <p:sp>
          <p:nvSpPr>
            <p:cNvPr id="653" name="Google Shape;653;p30"/>
            <p:cNvSpPr/>
            <p:nvPr/>
          </p:nvSpPr>
          <p:spPr>
            <a:xfrm>
              <a:off x="9944448" y="284988"/>
              <a:ext cx="8343900" cy="10002520"/>
            </a:xfrm>
            <a:custGeom>
              <a:avLst/>
              <a:gdLst/>
              <a:ahLst/>
              <a:cxnLst/>
              <a:rect l="l" t="t" r="r" b="b"/>
              <a:pathLst>
                <a:path w="8343900" h="10002520" extrusionOk="0">
                  <a:moveTo>
                    <a:pt x="0" y="10002011"/>
                  </a:moveTo>
                  <a:lnTo>
                    <a:pt x="8343550" y="10002011"/>
                  </a:lnTo>
                  <a:lnTo>
                    <a:pt x="8343550" y="0"/>
                  </a:lnTo>
                  <a:lnTo>
                    <a:pt x="0" y="0"/>
                  </a:lnTo>
                  <a:lnTo>
                    <a:pt x="0" y="10002011"/>
                  </a:lnTo>
                  <a:close/>
                </a:path>
              </a:pathLst>
            </a:cu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4" name="Google Shape;654;p30"/>
            <p:cNvSpPr/>
            <p:nvPr/>
          </p:nvSpPr>
          <p:spPr>
            <a:xfrm>
              <a:off x="0" y="3"/>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5" name="Google Shape;655;p30"/>
            <p:cNvSpPr/>
            <p:nvPr/>
          </p:nvSpPr>
          <p:spPr>
            <a:xfrm>
              <a:off x="12856057" y="7114743"/>
              <a:ext cx="2593340" cy="947419"/>
            </a:xfrm>
            <a:custGeom>
              <a:avLst/>
              <a:gdLst/>
              <a:ahLst/>
              <a:cxnLst/>
              <a:rect l="l" t="t" r="r" b="b"/>
              <a:pathLst>
                <a:path w="2593340" h="947420" extrusionOk="0">
                  <a:moveTo>
                    <a:pt x="1121791" y="92671"/>
                  </a:moveTo>
                  <a:lnTo>
                    <a:pt x="1120800" y="61429"/>
                  </a:lnTo>
                  <a:lnTo>
                    <a:pt x="1117612" y="30530"/>
                  </a:lnTo>
                  <a:lnTo>
                    <a:pt x="1112329" y="0"/>
                  </a:lnTo>
                  <a:lnTo>
                    <a:pt x="0" y="0"/>
                  </a:lnTo>
                  <a:lnTo>
                    <a:pt x="0" y="504837"/>
                  </a:lnTo>
                  <a:lnTo>
                    <a:pt x="53695" y="500786"/>
                  </a:lnTo>
                  <a:lnTo>
                    <a:pt x="106857" y="495490"/>
                  </a:lnTo>
                  <a:lnTo>
                    <a:pt x="134099" y="612355"/>
                  </a:lnTo>
                  <a:lnTo>
                    <a:pt x="148869" y="672109"/>
                  </a:lnTo>
                  <a:lnTo>
                    <a:pt x="164020" y="730338"/>
                  </a:lnTo>
                  <a:lnTo>
                    <a:pt x="179260" y="785241"/>
                  </a:lnTo>
                  <a:lnTo>
                    <a:pt x="194322" y="835025"/>
                  </a:lnTo>
                  <a:lnTo>
                    <a:pt x="208915" y="877887"/>
                  </a:lnTo>
                  <a:lnTo>
                    <a:pt x="235534" y="935634"/>
                  </a:lnTo>
                  <a:lnTo>
                    <a:pt x="247002" y="946924"/>
                  </a:lnTo>
                  <a:lnTo>
                    <a:pt x="857897" y="946924"/>
                  </a:lnTo>
                  <a:lnTo>
                    <a:pt x="878586" y="930973"/>
                  </a:lnTo>
                  <a:lnTo>
                    <a:pt x="934923" y="835825"/>
                  </a:lnTo>
                  <a:lnTo>
                    <a:pt x="1018400" y="590575"/>
                  </a:lnTo>
                  <a:lnTo>
                    <a:pt x="1120470" y="124282"/>
                  </a:lnTo>
                  <a:lnTo>
                    <a:pt x="1121791" y="92671"/>
                  </a:lnTo>
                  <a:close/>
                </a:path>
                <a:path w="2593340" h="947420" extrusionOk="0">
                  <a:moveTo>
                    <a:pt x="2593238" y="92671"/>
                  </a:moveTo>
                  <a:lnTo>
                    <a:pt x="2592273" y="61429"/>
                  </a:lnTo>
                  <a:lnTo>
                    <a:pt x="2589149" y="30530"/>
                  </a:lnTo>
                  <a:lnTo>
                    <a:pt x="2584005" y="0"/>
                  </a:lnTo>
                  <a:lnTo>
                    <a:pt x="1471447" y="0"/>
                  </a:lnTo>
                  <a:lnTo>
                    <a:pt x="1471447" y="504837"/>
                  </a:lnTo>
                  <a:lnTo>
                    <a:pt x="1525130" y="500786"/>
                  </a:lnTo>
                  <a:lnTo>
                    <a:pt x="1578292" y="495490"/>
                  </a:lnTo>
                  <a:lnTo>
                    <a:pt x="1605648" y="612355"/>
                  </a:lnTo>
                  <a:lnTo>
                    <a:pt x="1620456" y="672109"/>
                  </a:lnTo>
                  <a:lnTo>
                    <a:pt x="1635620" y="730338"/>
                  </a:lnTo>
                  <a:lnTo>
                    <a:pt x="1650873" y="785241"/>
                  </a:lnTo>
                  <a:lnTo>
                    <a:pt x="1665935" y="835025"/>
                  </a:lnTo>
                  <a:lnTo>
                    <a:pt x="1680502" y="877887"/>
                  </a:lnTo>
                  <a:lnTo>
                    <a:pt x="1707032" y="935634"/>
                  </a:lnTo>
                  <a:lnTo>
                    <a:pt x="1718437" y="946924"/>
                  </a:lnTo>
                  <a:lnTo>
                    <a:pt x="2329345" y="946924"/>
                  </a:lnTo>
                  <a:lnTo>
                    <a:pt x="2350020" y="930973"/>
                  </a:lnTo>
                  <a:lnTo>
                    <a:pt x="2406358" y="835825"/>
                  </a:lnTo>
                  <a:lnTo>
                    <a:pt x="2489835" y="590575"/>
                  </a:lnTo>
                  <a:lnTo>
                    <a:pt x="2591905" y="124282"/>
                  </a:lnTo>
                  <a:lnTo>
                    <a:pt x="2593238" y="92671"/>
                  </a:lnTo>
                  <a:close/>
                </a:path>
              </a:pathLst>
            </a:custGeom>
            <a:solidFill>
              <a:srgbClr val="E2666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6" name="Google Shape;656;p30"/>
            <p:cNvSpPr/>
            <p:nvPr/>
          </p:nvSpPr>
          <p:spPr>
            <a:xfrm>
              <a:off x="11427993" y="4259592"/>
              <a:ext cx="5092065" cy="3802379"/>
            </a:xfrm>
            <a:custGeom>
              <a:avLst/>
              <a:gdLst/>
              <a:ahLst/>
              <a:cxnLst/>
              <a:rect l="l" t="t" r="r" b="b"/>
              <a:pathLst>
                <a:path w="5092065" h="3802379" extrusionOk="0">
                  <a:moveTo>
                    <a:pt x="5091595" y="1773224"/>
                  </a:moveTo>
                  <a:lnTo>
                    <a:pt x="5060658" y="1639036"/>
                  </a:lnTo>
                  <a:lnTo>
                    <a:pt x="5014468" y="1633664"/>
                  </a:lnTo>
                  <a:lnTo>
                    <a:pt x="4984305" y="1661756"/>
                  </a:lnTo>
                  <a:lnTo>
                    <a:pt x="4967884" y="1697532"/>
                  </a:lnTo>
                  <a:lnTo>
                    <a:pt x="4962918" y="1715198"/>
                  </a:lnTo>
                  <a:lnTo>
                    <a:pt x="4565472" y="1496542"/>
                  </a:lnTo>
                  <a:lnTo>
                    <a:pt x="4558157" y="1446390"/>
                  </a:lnTo>
                  <a:lnTo>
                    <a:pt x="4549165" y="1396707"/>
                  </a:lnTo>
                  <a:lnTo>
                    <a:pt x="4538510" y="1347533"/>
                  </a:lnTo>
                  <a:lnTo>
                    <a:pt x="4526216" y="1298854"/>
                  </a:lnTo>
                  <a:lnTo>
                    <a:pt x="4512297" y="1250696"/>
                  </a:lnTo>
                  <a:lnTo>
                    <a:pt x="4496790" y="1203071"/>
                  </a:lnTo>
                  <a:lnTo>
                    <a:pt x="4479709" y="1155992"/>
                  </a:lnTo>
                  <a:lnTo>
                    <a:pt x="4503864" y="995730"/>
                  </a:lnTo>
                  <a:lnTo>
                    <a:pt x="4544123" y="643140"/>
                  </a:lnTo>
                  <a:lnTo>
                    <a:pt x="4552175" y="290550"/>
                  </a:lnTo>
                  <a:lnTo>
                    <a:pt x="4479709" y="130276"/>
                  </a:lnTo>
                  <a:lnTo>
                    <a:pt x="4410176" y="137896"/>
                  </a:lnTo>
                  <a:lnTo>
                    <a:pt x="4370324" y="146977"/>
                  </a:lnTo>
                  <a:lnTo>
                    <a:pt x="4327677" y="159118"/>
                  </a:lnTo>
                  <a:lnTo>
                    <a:pt x="4282706" y="173964"/>
                  </a:lnTo>
                  <a:lnTo>
                    <a:pt x="4235882" y="191185"/>
                  </a:lnTo>
                  <a:lnTo>
                    <a:pt x="4187647" y="210413"/>
                  </a:lnTo>
                  <a:lnTo>
                    <a:pt x="4138460" y="231330"/>
                  </a:lnTo>
                  <a:lnTo>
                    <a:pt x="4088803" y="253568"/>
                  </a:lnTo>
                  <a:lnTo>
                    <a:pt x="4039120" y="276783"/>
                  </a:lnTo>
                  <a:lnTo>
                    <a:pt x="3989882" y="300659"/>
                  </a:lnTo>
                  <a:lnTo>
                    <a:pt x="3941546" y="324815"/>
                  </a:lnTo>
                  <a:lnTo>
                    <a:pt x="3894556" y="348919"/>
                  </a:lnTo>
                  <a:lnTo>
                    <a:pt x="3849395" y="372643"/>
                  </a:lnTo>
                  <a:lnTo>
                    <a:pt x="3810292" y="346163"/>
                  </a:lnTo>
                  <a:lnTo>
                    <a:pt x="3770401" y="320548"/>
                  </a:lnTo>
                  <a:lnTo>
                    <a:pt x="3729736" y="295783"/>
                  </a:lnTo>
                  <a:lnTo>
                    <a:pt x="3688308" y="271894"/>
                  </a:lnTo>
                  <a:lnTo>
                    <a:pt x="3646157" y="248894"/>
                  </a:lnTo>
                  <a:lnTo>
                    <a:pt x="3603269" y="226809"/>
                  </a:lnTo>
                  <a:lnTo>
                    <a:pt x="3559695" y="205638"/>
                  </a:lnTo>
                  <a:lnTo>
                    <a:pt x="3515423" y="185420"/>
                  </a:lnTo>
                  <a:lnTo>
                    <a:pt x="3470503" y="166141"/>
                  </a:lnTo>
                  <a:lnTo>
                    <a:pt x="3424923" y="147853"/>
                  </a:lnTo>
                  <a:lnTo>
                    <a:pt x="3378720" y="130530"/>
                  </a:lnTo>
                  <a:lnTo>
                    <a:pt x="3331895" y="114223"/>
                  </a:lnTo>
                  <a:lnTo>
                    <a:pt x="3284499" y="98933"/>
                  </a:lnTo>
                  <a:lnTo>
                    <a:pt x="3236518" y="84683"/>
                  </a:lnTo>
                  <a:lnTo>
                    <a:pt x="3187979" y="71475"/>
                  </a:lnTo>
                  <a:lnTo>
                    <a:pt x="3138906" y="59334"/>
                  </a:lnTo>
                  <a:lnTo>
                    <a:pt x="3089300" y="48272"/>
                  </a:lnTo>
                  <a:lnTo>
                    <a:pt x="3039211" y="38303"/>
                  </a:lnTo>
                  <a:lnTo>
                    <a:pt x="2988627" y="29451"/>
                  </a:lnTo>
                  <a:lnTo>
                    <a:pt x="2937586" y="21729"/>
                  </a:lnTo>
                  <a:lnTo>
                    <a:pt x="2886087" y="15163"/>
                  </a:lnTo>
                  <a:lnTo>
                    <a:pt x="2834170" y="9740"/>
                  </a:lnTo>
                  <a:lnTo>
                    <a:pt x="2781846" y="5499"/>
                  </a:lnTo>
                  <a:lnTo>
                    <a:pt x="2729115" y="2451"/>
                  </a:lnTo>
                  <a:lnTo>
                    <a:pt x="2676017" y="609"/>
                  </a:lnTo>
                  <a:lnTo>
                    <a:pt x="2622562" y="0"/>
                  </a:lnTo>
                  <a:lnTo>
                    <a:pt x="2570492" y="584"/>
                  </a:lnTo>
                  <a:lnTo>
                    <a:pt x="2518753" y="2324"/>
                  </a:lnTo>
                  <a:lnTo>
                    <a:pt x="2467368" y="5219"/>
                  </a:lnTo>
                  <a:lnTo>
                    <a:pt x="2416365" y="9245"/>
                  </a:lnTo>
                  <a:lnTo>
                    <a:pt x="2365730" y="14389"/>
                  </a:lnTo>
                  <a:lnTo>
                    <a:pt x="2315514" y="20637"/>
                  </a:lnTo>
                  <a:lnTo>
                    <a:pt x="2265705" y="27978"/>
                  </a:lnTo>
                  <a:lnTo>
                    <a:pt x="2216340" y="36385"/>
                  </a:lnTo>
                  <a:lnTo>
                    <a:pt x="2167432" y="45859"/>
                  </a:lnTo>
                  <a:lnTo>
                    <a:pt x="2118982" y="56375"/>
                  </a:lnTo>
                  <a:lnTo>
                    <a:pt x="2071039" y="67919"/>
                  </a:lnTo>
                  <a:lnTo>
                    <a:pt x="2023592" y="80479"/>
                  </a:lnTo>
                  <a:lnTo>
                    <a:pt x="1976666" y="94043"/>
                  </a:lnTo>
                  <a:lnTo>
                    <a:pt x="1930273" y="108597"/>
                  </a:lnTo>
                  <a:lnTo>
                    <a:pt x="1884438" y="124117"/>
                  </a:lnTo>
                  <a:lnTo>
                    <a:pt x="1839175" y="140601"/>
                  </a:lnTo>
                  <a:lnTo>
                    <a:pt x="1794510" y="158026"/>
                  </a:lnTo>
                  <a:lnTo>
                    <a:pt x="1750441" y="176377"/>
                  </a:lnTo>
                  <a:lnTo>
                    <a:pt x="1706994" y="195643"/>
                  </a:lnTo>
                  <a:lnTo>
                    <a:pt x="1664195" y="215811"/>
                  </a:lnTo>
                  <a:lnTo>
                    <a:pt x="1622056" y="236855"/>
                  </a:lnTo>
                  <a:lnTo>
                    <a:pt x="1580578" y="258775"/>
                  </a:lnTo>
                  <a:lnTo>
                    <a:pt x="1539798" y="281559"/>
                  </a:lnTo>
                  <a:lnTo>
                    <a:pt x="1499717" y="305181"/>
                  </a:lnTo>
                  <a:lnTo>
                    <a:pt x="1460373" y="329628"/>
                  </a:lnTo>
                  <a:lnTo>
                    <a:pt x="1421765" y="354888"/>
                  </a:lnTo>
                  <a:lnTo>
                    <a:pt x="1383919" y="380936"/>
                  </a:lnTo>
                  <a:lnTo>
                    <a:pt x="1346835" y="407784"/>
                  </a:lnTo>
                  <a:lnTo>
                    <a:pt x="1310551" y="435394"/>
                  </a:lnTo>
                  <a:lnTo>
                    <a:pt x="1275080" y="463753"/>
                  </a:lnTo>
                  <a:lnTo>
                    <a:pt x="1240421" y="492861"/>
                  </a:lnTo>
                  <a:lnTo>
                    <a:pt x="1206614" y="522681"/>
                  </a:lnTo>
                  <a:lnTo>
                    <a:pt x="1173670" y="553224"/>
                  </a:lnTo>
                  <a:lnTo>
                    <a:pt x="1141603" y="584466"/>
                  </a:lnTo>
                  <a:lnTo>
                    <a:pt x="1110424" y="616381"/>
                  </a:lnTo>
                  <a:lnTo>
                    <a:pt x="1080147" y="648957"/>
                  </a:lnTo>
                  <a:lnTo>
                    <a:pt x="1050810" y="682193"/>
                  </a:lnTo>
                  <a:lnTo>
                    <a:pt x="1022413" y="716076"/>
                  </a:lnTo>
                  <a:lnTo>
                    <a:pt x="994981" y="750570"/>
                  </a:lnTo>
                  <a:lnTo>
                    <a:pt x="968514" y="785672"/>
                  </a:lnTo>
                  <a:lnTo>
                    <a:pt x="943051" y="821372"/>
                  </a:lnTo>
                  <a:lnTo>
                    <a:pt x="918603" y="857656"/>
                  </a:lnTo>
                  <a:lnTo>
                    <a:pt x="895172" y="894499"/>
                  </a:lnTo>
                  <a:lnTo>
                    <a:pt x="872794" y="931900"/>
                  </a:lnTo>
                  <a:lnTo>
                    <a:pt x="851471" y="969835"/>
                  </a:lnTo>
                  <a:lnTo>
                    <a:pt x="831240" y="1008291"/>
                  </a:lnTo>
                  <a:lnTo>
                    <a:pt x="812088" y="1047254"/>
                  </a:lnTo>
                  <a:lnTo>
                    <a:pt x="794054" y="1086700"/>
                  </a:lnTo>
                  <a:lnTo>
                    <a:pt x="777163" y="1126629"/>
                  </a:lnTo>
                  <a:lnTo>
                    <a:pt x="761403" y="1167028"/>
                  </a:lnTo>
                  <a:lnTo>
                    <a:pt x="746810" y="1207871"/>
                  </a:lnTo>
                  <a:lnTo>
                    <a:pt x="733399" y="1249146"/>
                  </a:lnTo>
                  <a:lnTo>
                    <a:pt x="721182" y="1290853"/>
                  </a:lnTo>
                  <a:lnTo>
                    <a:pt x="710184" y="1332953"/>
                  </a:lnTo>
                  <a:lnTo>
                    <a:pt x="700417" y="1375448"/>
                  </a:lnTo>
                  <a:lnTo>
                    <a:pt x="691896" y="1418323"/>
                  </a:lnTo>
                  <a:lnTo>
                    <a:pt x="684644" y="1461554"/>
                  </a:lnTo>
                  <a:lnTo>
                    <a:pt x="684149" y="1465097"/>
                  </a:lnTo>
                  <a:lnTo>
                    <a:pt x="668718" y="1457274"/>
                  </a:lnTo>
                  <a:lnTo>
                    <a:pt x="651370" y="1448485"/>
                  </a:lnTo>
                  <a:lnTo>
                    <a:pt x="598678" y="1397215"/>
                  </a:lnTo>
                  <a:lnTo>
                    <a:pt x="570420" y="1353578"/>
                  </a:lnTo>
                  <a:lnTo>
                    <a:pt x="562025" y="1335125"/>
                  </a:lnTo>
                  <a:lnTo>
                    <a:pt x="569760" y="1323251"/>
                  </a:lnTo>
                  <a:lnTo>
                    <a:pt x="604469" y="1269987"/>
                  </a:lnTo>
                  <a:lnTo>
                    <a:pt x="609765" y="1261859"/>
                  </a:lnTo>
                  <a:lnTo>
                    <a:pt x="689330" y="1092949"/>
                  </a:lnTo>
                  <a:lnTo>
                    <a:pt x="705243" y="904735"/>
                  </a:lnTo>
                  <a:lnTo>
                    <a:pt x="659498" y="862825"/>
                  </a:lnTo>
                  <a:lnTo>
                    <a:pt x="611479" y="818845"/>
                  </a:lnTo>
                  <a:lnTo>
                    <a:pt x="611479" y="974267"/>
                  </a:lnTo>
                  <a:lnTo>
                    <a:pt x="567740" y="1106157"/>
                  </a:lnTo>
                  <a:lnTo>
                    <a:pt x="494677" y="1220927"/>
                  </a:lnTo>
                  <a:lnTo>
                    <a:pt x="456133" y="1269987"/>
                  </a:lnTo>
                  <a:lnTo>
                    <a:pt x="434073" y="1246733"/>
                  </a:lnTo>
                  <a:lnTo>
                    <a:pt x="417690" y="1215872"/>
                  </a:lnTo>
                  <a:lnTo>
                    <a:pt x="406704" y="1179118"/>
                  </a:lnTo>
                  <a:lnTo>
                    <a:pt x="400837" y="1138174"/>
                  </a:lnTo>
                  <a:lnTo>
                    <a:pt x="399808" y="1094752"/>
                  </a:lnTo>
                  <a:lnTo>
                    <a:pt x="403339" y="1050544"/>
                  </a:lnTo>
                  <a:lnTo>
                    <a:pt x="411162" y="1007275"/>
                  </a:lnTo>
                  <a:lnTo>
                    <a:pt x="422960" y="966647"/>
                  </a:lnTo>
                  <a:lnTo>
                    <a:pt x="438492" y="930363"/>
                  </a:lnTo>
                  <a:lnTo>
                    <a:pt x="479564" y="877658"/>
                  </a:lnTo>
                  <a:lnTo>
                    <a:pt x="532130" y="862825"/>
                  </a:lnTo>
                  <a:lnTo>
                    <a:pt x="562025" y="873887"/>
                  </a:lnTo>
                  <a:lnTo>
                    <a:pt x="611479" y="974267"/>
                  </a:lnTo>
                  <a:lnTo>
                    <a:pt x="611479" y="818845"/>
                  </a:lnTo>
                  <a:lnTo>
                    <a:pt x="562025" y="773531"/>
                  </a:lnTo>
                  <a:lnTo>
                    <a:pt x="513372" y="764819"/>
                  </a:lnTo>
                  <a:lnTo>
                    <a:pt x="468960" y="768502"/>
                  </a:lnTo>
                  <a:lnTo>
                    <a:pt x="428980" y="783107"/>
                  </a:lnTo>
                  <a:lnTo>
                    <a:pt x="393636" y="807161"/>
                  </a:lnTo>
                  <a:lnTo>
                    <a:pt x="363118" y="839190"/>
                  </a:lnTo>
                  <a:lnTo>
                    <a:pt x="337667" y="877658"/>
                  </a:lnTo>
                  <a:lnTo>
                    <a:pt x="317347" y="921283"/>
                  </a:lnTo>
                  <a:lnTo>
                    <a:pt x="302488" y="968387"/>
                  </a:lnTo>
                  <a:lnTo>
                    <a:pt x="293230" y="1017574"/>
                  </a:lnTo>
                  <a:lnTo>
                    <a:pt x="296697" y="1125499"/>
                  </a:lnTo>
                  <a:lnTo>
                    <a:pt x="322783" y="1218412"/>
                  </a:lnTo>
                  <a:lnTo>
                    <a:pt x="352425" y="1283525"/>
                  </a:lnTo>
                  <a:lnTo>
                    <a:pt x="366534" y="1308074"/>
                  </a:lnTo>
                  <a:lnTo>
                    <a:pt x="211836" y="1323251"/>
                  </a:lnTo>
                  <a:lnTo>
                    <a:pt x="96659" y="1262329"/>
                  </a:lnTo>
                  <a:lnTo>
                    <a:pt x="24790" y="1183259"/>
                  </a:lnTo>
                  <a:lnTo>
                    <a:pt x="0" y="1144016"/>
                  </a:lnTo>
                  <a:lnTo>
                    <a:pt x="105625" y="1376845"/>
                  </a:lnTo>
                  <a:lnTo>
                    <a:pt x="258610" y="1464094"/>
                  </a:lnTo>
                  <a:lnTo>
                    <a:pt x="396316" y="1469618"/>
                  </a:lnTo>
                  <a:lnTo>
                    <a:pt x="456133" y="1457274"/>
                  </a:lnTo>
                  <a:lnTo>
                    <a:pt x="544080" y="1578013"/>
                  </a:lnTo>
                  <a:lnTo>
                    <a:pt x="634314" y="1629283"/>
                  </a:lnTo>
                  <a:lnTo>
                    <a:pt x="668743" y="1634210"/>
                  </a:lnTo>
                  <a:lnTo>
                    <a:pt x="668591" y="1637804"/>
                  </a:lnTo>
                  <a:lnTo>
                    <a:pt x="667918" y="1682623"/>
                  </a:lnTo>
                  <a:lnTo>
                    <a:pt x="668769" y="1732915"/>
                  </a:lnTo>
                  <a:lnTo>
                    <a:pt x="671322" y="1782838"/>
                  </a:lnTo>
                  <a:lnTo>
                    <a:pt x="675551" y="1832368"/>
                  </a:lnTo>
                  <a:lnTo>
                    <a:pt x="681431" y="1881492"/>
                  </a:lnTo>
                  <a:lnTo>
                    <a:pt x="688936" y="1930184"/>
                  </a:lnTo>
                  <a:lnTo>
                    <a:pt x="698042" y="1978431"/>
                  </a:lnTo>
                  <a:lnTo>
                    <a:pt x="708723" y="2026208"/>
                  </a:lnTo>
                  <a:lnTo>
                    <a:pt x="720953" y="2073503"/>
                  </a:lnTo>
                  <a:lnTo>
                    <a:pt x="734720" y="2120277"/>
                  </a:lnTo>
                  <a:lnTo>
                    <a:pt x="749998" y="2166518"/>
                  </a:lnTo>
                  <a:lnTo>
                    <a:pt x="766749" y="2212213"/>
                  </a:lnTo>
                  <a:lnTo>
                    <a:pt x="784961" y="2257336"/>
                  </a:lnTo>
                  <a:lnTo>
                    <a:pt x="804608" y="2301862"/>
                  </a:lnTo>
                  <a:lnTo>
                    <a:pt x="825677" y="2345779"/>
                  </a:lnTo>
                  <a:lnTo>
                    <a:pt x="848118" y="2389047"/>
                  </a:lnTo>
                  <a:lnTo>
                    <a:pt x="871931" y="2431681"/>
                  </a:lnTo>
                  <a:lnTo>
                    <a:pt x="897077" y="2473629"/>
                  </a:lnTo>
                  <a:lnTo>
                    <a:pt x="923544" y="2514879"/>
                  </a:lnTo>
                  <a:lnTo>
                    <a:pt x="951293" y="2555417"/>
                  </a:lnTo>
                  <a:lnTo>
                    <a:pt x="980313" y="2595232"/>
                  </a:lnTo>
                  <a:lnTo>
                    <a:pt x="1010589" y="2634272"/>
                  </a:lnTo>
                  <a:lnTo>
                    <a:pt x="1042073" y="2672537"/>
                  </a:lnTo>
                  <a:lnTo>
                    <a:pt x="1074750" y="2710015"/>
                  </a:lnTo>
                  <a:lnTo>
                    <a:pt x="1108608" y="2746667"/>
                  </a:lnTo>
                  <a:lnTo>
                    <a:pt x="1143609" y="2782481"/>
                  </a:lnTo>
                  <a:lnTo>
                    <a:pt x="1179741" y="2817431"/>
                  </a:lnTo>
                  <a:lnTo>
                    <a:pt x="1216964" y="2851505"/>
                  </a:lnTo>
                  <a:lnTo>
                    <a:pt x="1255268" y="2884678"/>
                  </a:lnTo>
                  <a:lnTo>
                    <a:pt x="1294625" y="2916936"/>
                  </a:lnTo>
                  <a:lnTo>
                    <a:pt x="1400403" y="3418852"/>
                  </a:lnTo>
                  <a:lnTo>
                    <a:pt x="1487360" y="3682720"/>
                  </a:lnTo>
                  <a:lnTo>
                    <a:pt x="1546288" y="3784981"/>
                  </a:lnTo>
                  <a:lnTo>
                    <a:pt x="1567980" y="3802075"/>
                  </a:lnTo>
                  <a:lnTo>
                    <a:pt x="2178875" y="3802075"/>
                  </a:lnTo>
                  <a:lnTo>
                    <a:pt x="2203361" y="3766553"/>
                  </a:lnTo>
                  <a:lnTo>
                    <a:pt x="2232088" y="3688270"/>
                  </a:lnTo>
                  <a:lnTo>
                    <a:pt x="2247303" y="3637724"/>
                  </a:lnTo>
                  <a:lnTo>
                    <a:pt x="2262708" y="3582047"/>
                  </a:lnTo>
                  <a:lnTo>
                    <a:pt x="2277999" y="3523107"/>
                  </a:lnTo>
                  <a:lnTo>
                    <a:pt x="2292883" y="3462731"/>
                  </a:lnTo>
                  <a:lnTo>
                    <a:pt x="2320226" y="3345129"/>
                  </a:lnTo>
                  <a:lnTo>
                    <a:pt x="2369756" y="3351199"/>
                  </a:lnTo>
                  <a:lnTo>
                    <a:pt x="2419642" y="3356203"/>
                  </a:lnTo>
                  <a:lnTo>
                    <a:pt x="2469870" y="3360128"/>
                  </a:lnTo>
                  <a:lnTo>
                    <a:pt x="2520442" y="3362960"/>
                  </a:lnTo>
                  <a:lnTo>
                    <a:pt x="2571343" y="3364674"/>
                  </a:lnTo>
                  <a:lnTo>
                    <a:pt x="2622562" y="3365246"/>
                  </a:lnTo>
                  <a:lnTo>
                    <a:pt x="2675140" y="3364649"/>
                  </a:lnTo>
                  <a:lnTo>
                    <a:pt x="2727350" y="3362871"/>
                  </a:lnTo>
                  <a:lnTo>
                    <a:pt x="2779166" y="3359924"/>
                  </a:lnTo>
                  <a:lnTo>
                    <a:pt x="2830576" y="3355835"/>
                  </a:lnTo>
                  <a:lnTo>
                    <a:pt x="2881541" y="3350641"/>
                  </a:lnTo>
                  <a:lnTo>
                    <a:pt x="2908808" y="3467506"/>
                  </a:lnTo>
                  <a:lnTo>
                    <a:pt x="2923603" y="3527260"/>
                  </a:lnTo>
                  <a:lnTo>
                    <a:pt x="2938767" y="3585489"/>
                  </a:lnTo>
                  <a:lnTo>
                    <a:pt x="2954032" y="3640391"/>
                  </a:lnTo>
                  <a:lnTo>
                    <a:pt x="2969107" y="3690175"/>
                  </a:lnTo>
                  <a:lnTo>
                    <a:pt x="2983700" y="3733038"/>
                  </a:lnTo>
                  <a:lnTo>
                    <a:pt x="3010281" y="3790785"/>
                  </a:lnTo>
                  <a:lnTo>
                    <a:pt x="3021685" y="3802075"/>
                  </a:lnTo>
                  <a:lnTo>
                    <a:pt x="3632593" y="3802075"/>
                  </a:lnTo>
                  <a:lnTo>
                    <a:pt x="3653269" y="3786124"/>
                  </a:lnTo>
                  <a:lnTo>
                    <a:pt x="3709606" y="3690975"/>
                  </a:lnTo>
                  <a:lnTo>
                    <a:pt x="3793083" y="3445726"/>
                  </a:lnTo>
                  <a:lnTo>
                    <a:pt x="3895153" y="2979445"/>
                  </a:lnTo>
                  <a:lnTo>
                    <a:pt x="4073766" y="2930931"/>
                  </a:lnTo>
                  <a:lnTo>
                    <a:pt x="4468571" y="2800781"/>
                  </a:lnTo>
                  <a:lnTo>
                    <a:pt x="4868037" y="2612085"/>
                  </a:lnTo>
                  <a:lnTo>
                    <a:pt x="5060658" y="2387904"/>
                  </a:lnTo>
                  <a:lnTo>
                    <a:pt x="5070970" y="2276627"/>
                  </a:lnTo>
                  <a:lnTo>
                    <a:pt x="5088153" y="2028736"/>
                  </a:lnTo>
                  <a:lnTo>
                    <a:pt x="5091595" y="1773224"/>
                  </a:lnTo>
                  <a:close/>
                </a:path>
              </a:pathLst>
            </a:custGeom>
            <a:solidFill>
              <a:srgbClr val="F69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7" name="Google Shape;657;p30"/>
            <p:cNvSpPr/>
            <p:nvPr/>
          </p:nvSpPr>
          <p:spPr>
            <a:xfrm>
              <a:off x="15590035" y="4658567"/>
              <a:ext cx="301625" cy="619125"/>
            </a:xfrm>
            <a:custGeom>
              <a:avLst/>
              <a:gdLst/>
              <a:ahLst/>
              <a:cxnLst/>
              <a:rect l="l" t="t" r="r" b="b"/>
              <a:pathLst>
                <a:path w="301625" h="619125" extrusionOk="0">
                  <a:moveTo>
                    <a:pt x="228069" y="618591"/>
                  </a:moveTo>
                  <a:lnTo>
                    <a:pt x="0" y="272774"/>
                  </a:lnTo>
                  <a:lnTo>
                    <a:pt x="301378" y="0"/>
                  </a:lnTo>
                  <a:lnTo>
                    <a:pt x="228069" y="618591"/>
                  </a:lnTo>
                  <a:close/>
                </a:path>
              </a:pathLst>
            </a:custGeom>
            <a:solidFill>
              <a:srgbClr val="FAB9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8" name="Google Shape;658;p30"/>
            <p:cNvSpPr/>
            <p:nvPr/>
          </p:nvSpPr>
          <p:spPr>
            <a:xfrm>
              <a:off x="15638429" y="5595435"/>
              <a:ext cx="204470" cy="304165"/>
            </a:xfrm>
            <a:custGeom>
              <a:avLst/>
              <a:gdLst/>
              <a:ahLst/>
              <a:cxnLst/>
              <a:rect l="l" t="t" r="r" b="b"/>
              <a:pathLst>
                <a:path w="204469" h="304164" extrusionOk="0">
                  <a:moveTo>
                    <a:pt x="102295" y="303667"/>
                  </a:moveTo>
                  <a:lnTo>
                    <a:pt x="62460" y="291730"/>
                  </a:lnTo>
                  <a:lnTo>
                    <a:pt x="29946" y="259183"/>
                  </a:lnTo>
                  <a:lnTo>
                    <a:pt x="8033" y="210919"/>
                  </a:lnTo>
                  <a:lnTo>
                    <a:pt x="0" y="151833"/>
                  </a:lnTo>
                  <a:lnTo>
                    <a:pt x="8033" y="92748"/>
                  </a:lnTo>
                  <a:lnTo>
                    <a:pt x="29946" y="44484"/>
                  </a:lnTo>
                  <a:lnTo>
                    <a:pt x="62460" y="11936"/>
                  </a:lnTo>
                  <a:lnTo>
                    <a:pt x="102295" y="0"/>
                  </a:lnTo>
                  <a:lnTo>
                    <a:pt x="141993" y="11936"/>
                  </a:lnTo>
                  <a:lnTo>
                    <a:pt x="174436" y="44484"/>
                  </a:lnTo>
                  <a:lnTo>
                    <a:pt x="196323" y="92748"/>
                  </a:lnTo>
                  <a:lnTo>
                    <a:pt x="204352" y="151833"/>
                  </a:lnTo>
                  <a:lnTo>
                    <a:pt x="196323" y="210919"/>
                  </a:lnTo>
                  <a:lnTo>
                    <a:pt x="174436" y="259183"/>
                  </a:lnTo>
                  <a:lnTo>
                    <a:pt x="141993" y="291730"/>
                  </a:lnTo>
                  <a:lnTo>
                    <a:pt x="102295" y="303667"/>
                  </a:lnTo>
                  <a:close/>
                </a:path>
              </a:pathLst>
            </a:custGeom>
            <a:solidFill>
              <a:srgbClr val="6631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9" name="Google Shape;659;p30"/>
            <p:cNvSpPr/>
            <p:nvPr/>
          </p:nvSpPr>
          <p:spPr>
            <a:xfrm>
              <a:off x="12095915" y="5383490"/>
              <a:ext cx="4371340" cy="2678430"/>
            </a:xfrm>
            <a:custGeom>
              <a:avLst/>
              <a:gdLst/>
              <a:ahLst/>
              <a:cxnLst/>
              <a:rect l="l" t="t" r="r" b="b"/>
              <a:pathLst>
                <a:path w="4371340" h="2678429" extrusionOk="0">
                  <a:moveTo>
                    <a:pt x="2964672" y="2678169"/>
                  </a:moveTo>
                  <a:lnTo>
                    <a:pt x="2353770" y="2678169"/>
                  </a:lnTo>
                  <a:lnTo>
                    <a:pt x="2342362" y="2666880"/>
                  </a:lnTo>
                  <a:lnTo>
                    <a:pt x="2315786" y="2609130"/>
                  </a:lnTo>
                  <a:lnTo>
                    <a:pt x="2301195" y="2566269"/>
                  </a:lnTo>
                  <a:lnTo>
                    <a:pt x="2286122" y="2516486"/>
                  </a:lnTo>
                  <a:lnTo>
                    <a:pt x="2270854" y="2461580"/>
                  </a:lnTo>
                  <a:lnTo>
                    <a:pt x="2255681" y="2403351"/>
                  </a:lnTo>
                  <a:lnTo>
                    <a:pt x="2240893" y="2343601"/>
                  </a:lnTo>
                  <a:lnTo>
                    <a:pt x="2213622" y="2226738"/>
                  </a:lnTo>
                  <a:lnTo>
                    <a:pt x="2162655" y="2231936"/>
                  </a:lnTo>
                  <a:lnTo>
                    <a:pt x="2111251" y="2236018"/>
                  </a:lnTo>
                  <a:lnTo>
                    <a:pt x="2059433" y="2238963"/>
                  </a:lnTo>
                  <a:lnTo>
                    <a:pt x="2007224" y="2240747"/>
                  </a:lnTo>
                  <a:lnTo>
                    <a:pt x="1954647" y="2241346"/>
                  </a:lnTo>
                  <a:lnTo>
                    <a:pt x="1903420" y="2240771"/>
                  </a:lnTo>
                  <a:lnTo>
                    <a:pt x="1852520" y="2239058"/>
                  </a:lnTo>
                  <a:lnTo>
                    <a:pt x="1801952" y="2236227"/>
                  </a:lnTo>
                  <a:lnTo>
                    <a:pt x="1751723" y="2232299"/>
                  </a:lnTo>
                  <a:lnTo>
                    <a:pt x="1701840" y="2227293"/>
                  </a:lnTo>
                  <a:lnTo>
                    <a:pt x="1652311" y="2221229"/>
                  </a:lnTo>
                  <a:lnTo>
                    <a:pt x="1624961" y="2338826"/>
                  </a:lnTo>
                  <a:lnTo>
                    <a:pt x="1610083" y="2399198"/>
                  </a:lnTo>
                  <a:lnTo>
                    <a:pt x="1594795" y="2458148"/>
                  </a:lnTo>
                  <a:lnTo>
                    <a:pt x="1579392" y="2513821"/>
                  </a:lnTo>
                  <a:lnTo>
                    <a:pt x="1564168" y="2564364"/>
                  </a:lnTo>
                  <a:lnTo>
                    <a:pt x="1549419" y="2607924"/>
                  </a:lnTo>
                  <a:lnTo>
                    <a:pt x="1522523" y="2666680"/>
                  </a:lnTo>
                  <a:lnTo>
                    <a:pt x="1510965" y="2678168"/>
                  </a:lnTo>
                  <a:lnTo>
                    <a:pt x="900063" y="2678168"/>
                  </a:lnTo>
                  <a:lnTo>
                    <a:pt x="878374" y="2661071"/>
                  </a:lnTo>
                  <a:lnTo>
                    <a:pt x="819447" y="2558814"/>
                  </a:lnTo>
                  <a:lnTo>
                    <a:pt x="732491" y="2294950"/>
                  </a:lnTo>
                  <a:lnTo>
                    <a:pt x="626714" y="1793029"/>
                  </a:lnTo>
                  <a:lnTo>
                    <a:pt x="587356" y="1760776"/>
                  </a:lnTo>
                  <a:lnTo>
                    <a:pt x="549051" y="1727602"/>
                  </a:lnTo>
                  <a:lnTo>
                    <a:pt x="511823" y="1693528"/>
                  </a:lnTo>
                  <a:lnTo>
                    <a:pt x="475696" y="1658574"/>
                  </a:lnTo>
                  <a:lnTo>
                    <a:pt x="440693" y="1622761"/>
                  </a:lnTo>
                  <a:lnTo>
                    <a:pt x="406838" y="1586108"/>
                  </a:lnTo>
                  <a:lnTo>
                    <a:pt x="374155" y="1548637"/>
                  </a:lnTo>
                  <a:lnTo>
                    <a:pt x="342668" y="1510368"/>
                  </a:lnTo>
                  <a:lnTo>
                    <a:pt x="312402" y="1471322"/>
                  </a:lnTo>
                  <a:lnTo>
                    <a:pt x="283378" y="1431519"/>
                  </a:lnTo>
                  <a:lnTo>
                    <a:pt x="255623" y="1390980"/>
                  </a:lnTo>
                  <a:lnTo>
                    <a:pt x="229159" y="1349725"/>
                  </a:lnTo>
                  <a:lnTo>
                    <a:pt x="204010" y="1307774"/>
                  </a:lnTo>
                  <a:lnTo>
                    <a:pt x="180201" y="1265148"/>
                  </a:lnTo>
                  <a:lnTo>
                    <a:pt x="157755" y="1221868"/>
                  </a:lnTo>
                  <a:lnTo>
                    <a:pt x="136696" y="1177954"/>
                  </a:lnTo>
                  <a:lnTo>
                    <a:pt x="117047" y="1133427"/>
                  </a:lnTo>
                  <a:lnTo>
                    <a:pt x="98833" y="1088307"/>
                  </a:lnTo>
                  <a:lnTo>
                    <a:pt x="82078" y="1042614"/>
                  </a:lnTo>
                  <a:lnTo>
                    <a:pt x="66806" y="996370"/>
                  </a:lnTo>
                  <a:lnTo>
                    <a:pt x="53039" y="949594"/>
                  </a:lnTo>
                  <a:lnTo>
                    <a:pt x="40803" y="902308"/>
                  </a:lnTo>
                  <a:lnTo>
                    <a:pt x="30121" y="854531"/>
                  </a:lnTo>
                  <a:lnTo>
                    <a:pt x="21016" y="806284"/>
                  </a:lnTo>
                  <a:lnTo>
                    <a:pt x="13514" y="757588"/>
                  </a:lnTo>
                  <a:lnTo>
                    <a:pt x="7637" y="708463"/>
                  </a:lnTo>
                  <a:lnTo>
                    <a:pt x="3410" y="658929"/>
                  </a:lnTo>
                  <a:lnTo>
                    <a:pt x="856" y="609008"/>
                  </a:lnTo>
                  <a:lnTo>
                    <a:pt x="0" y="558720"/>
                  </a:lnTo>
                  <a:lnTo>
                    <a:pt x="963" y="505492"/>
                  </a:lnTo>
                  <a:lnTo>
                    <a:pt x="3832" y="452681"/>
                  </a:lnTo>
                  <a:lnTo>
                    <a:pt x="8577" y="400309"/>
                  </a:lnTo>
                  <a:lnTo>
                    <a:pt x="15168" y="348400"/>
                  </a:lnTo>
                  <a:lnTo>
                    <a:pt x="23574" y="296977"/>
                  </a:lnTo>
                  <a:lnTo>
                    <a:pt x="33765" y="246066"/>
                  </a:lnTo>
                  <a:lnTo>
                    <a:pt x="45712" y="195689"/>
                  </a:lnTo>
                  <a:lnTo>
                    <a:pt x="59383" y="145870"/>
                  </a:lnTo>
                  <a:lnTo>
                    <a:pt x="74748" y="96633"/>
                  </a:lnTo>
                  <a:lnTo>
                    <a:pt x="91778" y="48002"/>
                  </a:lnTo>
                  <a:lnTo>
                    <a:pt x="110441" y="0"/>
                  </a:lnTo>
                  <a:lnTo>
                    <a:pt x="137673" y="46399"/>
                  </a:lnTo>
                  <a:lnTo>
                    <a:pt x="165862" y="91786"/>
                  </a:lnTo>
                  <a:lnTo>
                    <a:pt x="194989" y="136172"/>
                  </a:lnTo>
                  <a:lnTo>
                    <a:pt x="225034" y="179566"/>
                  </a:lnTo>
                  <a:lnTo>
                    <a:pt x="255976" y="221980"/>
                  </a:lnTo>
                  <a:lnTo>
                    <a:pt x="287796" y="263424"/>
                  </a:lnTo>
                  <a:lnTo>
                    <a:pt x="320472" y="303909"/>
                  </a:lnTo>
                  <a:lnTo>
                    <a:pt x="353985" y="343445"/>
                  </a:lnTo>
                  <a:lnTo>
                    <a:pt x="388314" y="382043"/>
                  </a:lnTo>
                  <a:lnTo>
                    <a:pt x="423440" y="419713"/>
                  </a:lnTo>
                  <a:lnTo>
                    <a:pt x="459341" y="456466"/>
                  </a:lnTo>
                  <a:lnTo>
                    <a:pt x="495998" y="492313"/>
                  </a:lnTo>
                  <a:lnTo>
                    <a:pt x="533391" y="527263"/>
                  </a:lnTo>
                  <a:lnTo>
                    <a:pt x="571499" y="561329"/>
                  </a:lnTo>
                  <a:lnTo>
                    <a:pt x="610303" y="594519"/>
                  </a:lnTo>
                  <a:lnTo>
                    <a:pt x="649781" y="626845"/>
                  </a:lnTo>
                  <a:lnTo>
                    <a:pt x="689913" y="658317"/>
                  </a:lnTo>
                  <a:lnTo>
                    <a:pt x="730681" y="688946"/>
                  </a:lnTo>
                  <a:lnTo>
                    <a:pt x="772062" y="718743"/>
                  </a:lnTo>
                  <a:lnTo>
                    <a:pt x="814037" y="747717"/>
                  </a:lnTo>
                  <a:lnTo>
                    <a:pt x="856586" y="775880"/>
                  </a:lnTo>
                  <a:lnTo>
                    <a:pt x="899689" y="803243"/>
                  </a:lnTo>
                  <a:lnTo>
                    <a:pt x="943325" y="829814"/>
                  </a:lnTo>
                  <a:lnTo>
                    <a:pt x="987474" y="855606"/>
                  </a:lnTo>
                  <a:lnTo>
                    <a:pt x="1032115" y="880629"/>
                  </a:lnTo>
                  <a:lnTo>
                    <a:pt x="1077230" y="904893"/>
                  </a:lnTo>
                  <a:lnTo>
                    <a:pt x="1122797" y="928409"/>
                  </a:lnTo>
                  <a:lnTo>
                    <a:pt x="1168796" y="951188"/>
                  </a:lnTo>
                  <a:lnTo>
                    <a:pt x="1215206" y="973240"/>
                  </a:lnTo>
                  <a:lnTo>
                    <a:pt x="1262009" y="994575"/>
                  </a:lnTo>
                  <a:lnTo>
                    <a:pt x="1309183" y="1015204"/>
                  </a:lnTo>
                  <a:lnTo>
                    <a:pt x="1356709" y="1035138"/>
                  </a:lnTo>
                  <a:lnTo>
                    <a:pt x="1404565" y="1054388"/>
                  </a:lnTo>
                  <a:lnTo>
                    <a:pt x="1452732" y="1072963"/>
                  </a:lnTo>
                  <a:lnTo>
                    <a:pt x="1501190" y="1090875"/>
                  </a:lnTo>
                  <a:lnTo>
                    <a:pt x="1549918" y="1108133"/>
                  </a:lnTo>
                  <a:lnTo>
                    <a:pt x="1598897" y="1124750"/>
                  </a:lnTo>
                  <a:lnTo>
                    <a:pt x="1648105" y="1140734"/>
                  </a:lnTo>
                  <a:lnTo>
                    <a:pt x="1697523" y="1156097"/>
                  </a:lnTo>
                  <a:lnTo>
                    <a:pt x="1747130" y="1170849"/>
                  </a:lnTo>
                  <a:lnTo>
                    <a:pt x="1796907" y="1185001"/>
                  </a:lnTo>
                  <a:lnTo>
                    <a:pt x="1846833" y="1198564"/>
                  </a:lnTo>
                  <a:lnTo>
                    <a:pt x="1896887" y="1211547"/>
                  </a:lnTo>
                  <a:lnTo>
                    <a:pt x="1947050" y="1223962"/>
                  </a:lnTo>
                  <a:lnTo>
                    <a:pt x="1997302" y="1235819"/>
                  </a:lnTo>
                  <a:lnTo>
                    <a:pt x="2047621" y="1247128"/>
                  </a:lnTo>
                  <a:lnTo>
                    <a:pt x="2097989" y="1257901"/>
                  </a:lnTo>
                  <a:lnTo>
                    <a:pt x="2148384" y="1268147"/>
                  </a:lnTo>
                  <a:lnTo>
                    <a:pt x="2198786" y="1277878"/>
                  </a:lnTo>
                  <a:lnTo>
                    <a:pt x="2249176" y="1287103"/>
                  </a:lnTo>
                  <a:lnTo>
                    <a:pt x="2299533" y="1295834"/>
                  </a:lnTo>
                  <a:lnTo>
                    <a:pt x="2400066" y="1311855"/>
                  </a:lnTo>
                  <a:lnTo>
                    <a:pt x="2500225" y="1326024"/>
                  </a:lnTo>
                  <a:lnTo>
                    <a:pt x="2599847" y="1338426"/>
                  </a:lnTo>
                  <a:lnTo>
                    <a:pt x="2698772" y="1349146"/>
                  </a:lnTo>
                  <a:lnTo>
                    <a:pt x="2796835" y="1358267"/>
                  </a:lnTo>
                  <a:lnTo>
                    <a:pt x="2893877" y="1365875"/>
                  </a:lnTo>
                  <a:lnTo>
                    <a:pt x="2989736" y="1372054"/>
                  </a:lnTo>
                  <a:lnTo>
                    <a:pt x="3084249" y="1376889"/>
                  </a:lnTo>
                  <a:lnTo>
                    <a:pt x="3177254" y="1380463"/>
                  </a:lnTo>
                  <a:lnTo>
                    <a:pt x="3268590" y="1382863"/>
                  </a:lnTo>
                  <a:lnTo>
                    <a:pt x="3358096" y="1384171"/>
                  </a:lnTo>
                  <a:lnTo>
                    <a:pt x="3445609" y="1384472"/>
                  </a:lnTo>
                  <a:lnTo>
                    <a:pt x="3572788" y="1383223"/>
                  </a:lnTo>
                  <a:lnTo>
                    <a:pt x="3694573" y="1380184"/>
                  </a:lnTo>
                  <a:lnTo>
                    <a:pt x="3810418" y="1375641"/>
                  </a:lnTo>
                  <a:lnTo>
                    <a:pt x="3954695" y="1367738"/>
                  </a:lnTo>
                  <a:lnTo>
                    <a:pt x="4086147" y="1358343"/>
                  </a:lnTo>
                  <a:lnTo>
                    <a:pt x="4230456" y="1345534"/>
                  </a:lnTo>
                  <a:lnTo>
                    <a:pt x="4370945" y="1330343"/>
                  </a:lnTo>
                  <a:lnTo>
                    <a:pt x="4124525" y="1532331"/>
                  </a:lnTo>
                  <a:lnTo>
                    <a:pt x="3738901" y="1699540"/>
                  </a:lnTo>
                  <a:lnTo>
                    <a:pt x="3383372" y="1813449"/>
                  </a:lnTo>
                  <a:lnTo>
                    <a:pt x="3227240" y="1855535"/>
                  </a:lnTo>
                  <a:lnTo>
                    <a:pt x="3125169" y="2321825"/>
                  </a:lnTo>
                  <a:lnTo>
                    <a:pt x="3041694" y="2567077"/>
                  </a:lnTo>
                  <a:lnTo>
                    <a:pt x="2985350" y="2662217"/>
                  </a:lnTo>
                  <a:lnTo>
                    <a:pt x="2964672" y="2678169"/>
                  </a:lnTo>
                  <a:close/>
                </a:path>
              </a:pathLst>
            </a:custGeom>
            <a:solidFill>
              <a:srgbClr val="F0858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0" name="Google Shape;660;p30"/>
            <p:cNvSpPr/>
            <p:nvPr/>
          </p:nvSpPr>
          <p:spPr>
            <a:xfrm>
              <a:off x="13589151" y="4486736"/>
              <a:ext cx="1031875" cy="55244"/>
            </a:xfrm>
            <a:custGeom>
              <a:avLst/>
              <a:gdLst/>
              <a:ahLst/>
              <a:cxnLst/>
              <a:rect l="l" t="t" r="r" b="b"/>
              <a:pathLst>
                <a:path w="1031875" h="55245" extrusionOk="0">
                  <a:moveTo>
                    <a:pt x="0" y="54961"/>
                  </a:moveTo>
                  <a:lnTo>
                    <a:pt x="78713" y="36641"/>
                  </a:lnTo>
                  <a:lnTo>
                    <a:pt x="295868" y="6106"/>
                  </a:lnTo>
                  <a:lnTo>
                    <a:pt x="622985" y="0"/>
                  </a:lnTo>
                  <a:lnTo>
                    <a:pt x="1031586" y="54961"/>
                  </a:lnTo>
                </a:path>
              </a:pathLst>
            </a:custGeom>
            <a:noFill/>
            <a:ln w="113975" cap="flat" cmpd="sng">
              <a:solidFill>
                <a:srgbClr val="CC494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1" name="Google Shape;661;p30"/>
            <p:cNvSpPr/>
            <p:nvPr/>
          </p:nvSpPr>
          <p:spPr>
            <a:xfrm>
              <a:off x="13717561" y="3705653"/>
              <a:ext cx="775335" cy="774700"/>
            </a:xfrm>
            <a:custGeom>
              <a:avLst/>
              <a:gdLst/>
              <a:ahLst/>
              <a:cxnLst/>
              <a:rect l="l" t="t" r="r" b="b"/>
              <a:pathLst>
                <a:path w="775334" h="774700" extrusionOk="0">
                  <a:moveTo>
                    <a:pt x="387383" y="774496"/>
                  </a:moveTo>
                  <a:lnTo>
                    <a:pt x="338793" y="771479"/>
                  </a:lnTo>
                  <a:lnTo>
                    <a:pt x="292003" y="762668"/>
                  </a:lnTo>
                  <a:lnTo>
                    <a:pt x="247377" y="748429"/>
                  </a:lnTo>
                  <a:lnTo>
                    <a:pt x="205277" y="729122"/>
                  </a:lnTo>
                  <a:lnTo>
                    <a:pt x="166067" y="705111"/>
                  </a:lnTo>
                  <a:lnTo>
                    <a:pt x="130111" y="676760"/>
                  </a:lnTo>
                  <a:lnTo>
                    <a:pt x="97770" y="644430"/>
                  </a:lnTo>
                  <a:lnTo>
                    <a:pt x="69409" y="608486"/>
                  </a:lnTo>
                  <a:lnTo>
                    <a:pt x="45390" y="569290"/>
                  </a:lnTo>
                  <a:lnTo>
                    <a:pt x="26076" y="527206"/>
                  </a:lnTo>
                  <a:lnTo>
                    <a:pt x="11831" y="482595"/>
                  </a:lnTo>
                  <a:lnTo>
                    <a:pt x="3018" y="435821"/>
                  </a:lnTo>
                  <a:lnTo>
                    <a:pt x="0" y="387248"/>
                  </a:lnTo>
                  <a:lnTo>
                    <a:pt x="3018" y="338627"/>
                  </a:lnTo>
                  <a:lnTo>
                    <a:pt x="11831" y="291822"/>
                  </a:lnTo>
                  <a:lnTo>
                    <a:pt x="26076" y="247192"/>
                  </a:lnTo>
                  <a:lnTo>
                    <a:pt x="45390" y="205099"/>
                  </a:lnTo>
                  <a:lnTo>
                    <a:pt x="69409" y="165904"/>
                  </a:lnTo>
                  <a:lnTo>
                    <a:pt x="97770" y="129969"/>
                  </a:lnTo>
                  <a:lnTo>
                    <a:pt x="130111" y="97653"/>
                  </a:lnTo>
                  <a:lnTo>
                    <a:pt x="166067" y="69319"/>
                  </a:lnTo>
                  <a:lnTo>
                    <a:pt x="205277" y="45327"/>
                  </a:lnTo>
                  <a:lnTo>
                    <a:pt x="247377" y="26038"/>
                  </a:lnTo>
                  <a:lnTo>
                    <a:pt x="292003" y="11813"/>
                  </a:lnTo>
                  <a:lnTo>
                    <a:pt x="338793" y="3013"/>
                  </a:lnTo>
                  <a:lnTo>
                    <a:pt x="387383" y="0"/>
                  </a:lnTo>
                  <a:lnTo>
                    <a:pt x="435974" y="3013"/>
                  </a:lnTo>
                  <a:lnTo>
                    <a:pt x="482764" y="11813"/>
                  </a:lnTo>
                  <a:lnTo>
                    <a:pt x="527390" y="26038"/>
                  </a:lnTo>
                  <a:lnTo>
                    <a:pt x="569490" y="45327"/>
                  </a:lnTo>
                  <a:lnTo>
                    <a:pt x="608699" y="69319"/>
                  </a:lnTo>
                  <a:lnTo>
                    <a:pt x="644656" y="97653"/>
                  </a:lnTo>
                  <a:lnTo>
                    <a:pt x="676997" y="129969"/>
                  </a:lnTo>
                  <a:lnTo>
                    <a:pt x="705358" y="165904"/>
                  </a:lnTo>
                  <a:lnTo>
                    <a:pt x="729377" y="205099"/>
                  </a:lnTo>
                  <a:lnTo>
                    <a:pt x="748691" y="247192"/>
                  </a:lnTo>
                  <a:lnTo>
                    <a:pt x="762936" y="291822"/>
                  </a:lnTo>
                  <a:lnTo>
                    <a:pt x="771749" y="338627"/>
                  </a:lnTo>
                  <a:lnTo>
                    <a:pt x="774767" y="387248"/>
                  </a:lnTo>
                  <a:lnTo>
                    <a:pt x="771749" y="435821"/>
                  </a:lnTo>
                  <a:lnTo>
                    <a:pt x="762936" y="482595"/>
                  </a:lnTo>
                  <a:lnTo>
                    <a:pt x="748691" y="527206"/>
                  </a:lnTo>
                  <a:lnTo>
                    <a:pt x="729377" y="569291"/>
                  </a:lnTo>
                  <a:lnTo>
                    <a:pt x="705358" y="608487"/>
                  </a:lnTo>
                  <a:lnTo>
                    <a:pt x="676997" y="644431"/>
                  </a:lnTo>
                  <a:lnTo>
                    <a:pt x="644656" y="676760"/>
                  </a:lnTo>
                  <a:lnTo>
                    <a:pt x="608699" y="705111"/>
                  </a:lnTo>
                  <a:lnTo>
                    <a:pt x="569490" y="729122"/>
                  </a:lnTo>
                  <a:lnTo>
                    <a:pt x="527390" y="748429"/>
                  </a:lnTo>
                  <a:lnTo>
                    <a:pt x="482764" y="762669"/>
                  </a:lnTo>
                  <a:lnTo>
                    <a:pt x="435974" y="771479"/>
                  </a:lnTo>
                  <a:lnTo>
                    <a:pt x="387383" y="774496"/>
                  </a:lnTo>
                  <a:close/>
                </a:path>
              </a:pathLst>
            </a:custGeom>
            <a:solidFill>
              <a:srgbClr val="F58F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2" name="Google Shape;662;p30"/>
            <p:cNvSpPr/>
            <p:nvPr/>
          </p:nvSpPr>
          <p:spPr>
            <a:xfrm>
              <a:off x="13804765" y="3792587"/>
              <a:ext cx="600710" cy="600710"/>
            </a:xfrm>
            <a:custGeom>
              <a:avLst/>
              <a:gdLst/>
              <a:ahLst/>
              <a:cxnLst/>
              <a:rect l="l" t="t" r="r" b="b"/>
              <a:pathLst>
                <a:path w="600709" h="600710" extrusionOk="0">
                  <a:moveTo>
                    <a:pt x="300180" y="600390"/>
                  </a:moveTo>
                  <a:lnTo>
                    <a:pt x="251490" y="596462"/>
                  </a:lnTo>
                  <a:lnTo>
                    <a:pt x="205301" y="585092"/>
                  </a:lnTo>
                  <a:lnTo>
                    <a:pt x="162231" y="566895"/>
                  </a:lnTo>
                  <a:lnTo>
                    <a:pt x="122899" y="542492"/>
                  </a:lnTo>
                  <a:lnTo>
                    <a:pt x="87922" y="512499"/>
                  </a:lnTo>
                  <a:lnTo>
                    <a:pt x="57918" y="477534"/>
                  </a:lnTo>
                  <a:lnTo>
                    <a:pt x="33506" y="438215"/>
                  </a:lnTo>
                  <a:lnTo>
                    <a:pt x="15303" y="395160"/>
                  </a:lnTo>
                  <a:lnTo>
                    <a:pt x="3928" y="348987"/>
                  </a:lnTo>
                  <a:lnTo>
                    <a:pt x="0" y="300314"/>
                  </a:lnTo>
                  <a:lnTo>
                    <a:pt x="3928" y="251635"/>
                  </a:lnTo>
                  <a:lnTo>
                    <a:pt x="15303" y="205444"/>
                  </a:lnTo>
                  <a:lnTo>
                    <a:pt x="33506" y="162362"/>
                  </a:lnTo>
                  <a:lnTo>
                    <a:pt x="57918" y="123011"/>
                  </a:lnTo>
                  <a:lnTo>
                    <a:pt x="87922" y="88010"/>
                  </a:lnTo>
                  <a:lnTo>
                    <a:pt x="122899" y="57982"/>
                  </a:lnTo>
                  <a:lnTo>
                    <a:pt x="162231" y="33546"/>
                  </a:lnTo>
                  <a:lnTo>
                    <a:pt x="205301" y="15323"/>
                  </a:lnTo>
                  <a:lnTo>
                    <a:pt x="251490" y="3934"/>
                  </a:lnTo>
                  <a:lnTo>
                    <a:pt x="300180" y="0"/>
                  </a:lnTo>
                  <a:lnTo>
                    <a:pt x="348870" y="3934"/>
                  </a:lnTo>
                  <a:lnTo>
                    <a:pt x="395059" y="15323"/>
                  </a:lnTo>
                  <a:lnTo>
                    <a:pt x="438129" y="33546"/>
                  </a:lnTo>
                  <a:lnTo>
                    <a:pt x="477462" y="57982"/>
                  </a:lnTo>
                  <a:lnTo>
                    <a:pt x="512439" y="88010"/>
                  </a:lnTo>
                  <a:lnTo>
                    <a:pt x="542442" y="123011"/>
                  </a:lnTo>
                  <a:lnTo>
                    <a:pt x="566855" y="162362"/>
                  </a:lnTo>
                  <a:lnTo>
                    <a:pt x="585057" y="205444"/>
                  </a:lnTo>
                  <a:lnTo>
                    <a:pt x="596432" y="251635"/>
                  </a:lnTo>
                  <a:lnTo>
                    <a:pt x="600361" y="300314"/>
                  </a:lnTo>
                  <a:lnTo>
                    <a:pt x="596432" y="348987"/>
                  </a:lnTo>
                  <a:lnTo>
                    <a:pt x="585057" y="395160"/>
                  </a:lnTo>
                  <a:lnTo>
                    <a:pt x="566855" y="438215"/>
                  </a:lnTo>
                  <a:lnTo>
                    <a:pt x="542442" y="477534"/>
                  </a:lnTo>
                  <a:lnTo>
                    <a:pt x="512439" y="512499"/>
                  </a:lnTo>
                  <a:lnTo>
                    <a:pt x="477462" y="542492"/>
                  </a:lnTo>
                  <a:lnTo>
                    <a:pt x="438129" y="566895"/>
                  </a:lnTo>
                  <a:lnTo>
                    <a:pt x="395059" y="585092"/>
                  </a:lnTo>
                  <a:lnTo>
                    <a:pt x="348870" y="596462"/>
                  </a:lnTo>
                  <a:lnTo>
                    <a:pt x="300180" y="600390"/>
                  </a:lnTo>
                  <a:close/>
                </a:path>
              </a:pathLst>
            </a:custGeom>
            <a:solidFill>
              <a:srgbClr val="FABA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3" name="Google Shape;663;p30"/>
            <p:cNvSpPr/>
            <p:nvPr/>
          </p:nvSpPr>
          <p:spPr>
            <a:xfrm>
              <a:off x="13999055" y="3864672"/>
              <a:ext cx="212090" cy="456565"/>
            </a:xfrm>
            <a:custGeom>
              <a:avLst/>
              <a:gdLst/>
              <a:ahLst/>
              <a:cxnLst/>
              <a:rect l="l" t="t" r="r" b="b"/>
              <a:pathLst>
                <a:path w="212090" h="456564" extrusionOk="0">
                  <a:moveTo>
                    <a:pt x="206269" y="126448"/>
                  </a:moveTo>
                  <a:lnTo>
                    <a:pt x="204087" y="116322"/>
                  </a:lnTo>
                  <a:lnTo>
                    <a:pt x="192943" y="93579"/>
                  </a:lnTo>
                  <a:lnTo>
                    <a:pt x="165943" y="69668"/>
                  </a:lnTo>
                  <a:lnTo>
                    <a:pt x="116191" y="56040"/>
                  </a:lnTo>
                  <a:lnTo>
                    <a:pt x="70871" y="57540"/>
                  </a:lnTo>
                  <a:lnTo>
                    <a:pt x="36264" y="69121"/>
                  </a:lnTo>
                  <a:lnTo>
                    <a:pt x="12932" y="90088"/>
                  </a:lnTo>
                  <a:lnTo>
                    <a:pt x="1437" y="119743"/>
                  </a:lnTo>
                  <a:lnTo>
                    <a:pt x="568" y="130093"/>
                  </a:lnTo>
                  <a:lnTo>
                    <a:pt x="1677" y="154409"/>
                  </a:lnTo>
                  <a:lnTo>
                    <a:pt x="10331" y="182586"/>
                  </a:lnTo>
                  <a:lnTo>
                    <a:pt x="32102" y="204521"/>
                  </a:lnTo>
                  <a:lnTo>
                    <a:pt x="68773" y="217578"/>
                  </a:lnTo>
                  <a:lnTo>
                    <a:pt x="115323" y="230519"/>
                  </a:lnTo>
                  <a:lnTo>
                    <a:pt x="161504" y="248404"/>
                  </a:lnTo>
                  <a:lnTo>
                    <a:pt x="197071" y="276290"/>
                  </a:lnTo>
                  <a:lnTo>
                    <a:pt x="211779" y="319234"/>
                  </a:lnTo>
                  <a:lnTo>
                    <a:pt x="210918" y="331321"/>
                  </a:lnTo>
                  <a:lnTo>
                    <a:pt x="200939" y="357911"/>
                  </a:lnTo>
                  <a:lnTo>
                    <a:pt x="170745" y="384502"/>
                  </a:lnTo>
                  <a:lnTo>
                    <a:pt x="109243" y="396588"/>
                  </a:lnTo>
                  <a:lnTo>
                    <a:pt x="92915" y="396023"/>
                  </a:lnTo>
                  <a:lnTo>
                    <a:pt x="56598" y="389912"/>
                  </a:lnTo>
                  <a:lnTo>
                    <a:pt x="19292" y="371633"/>
                  </a:lnTo>
                  <a:lnTo>
                    <a:pt x="0" y="334562"/>
                  </a:lnTo>
                </a:path>
                <a:path w="212090" h="456564" extrusionOk="0">
                  <a:moveTo>
                    <a:pt x="61090" y="0"/>
                  </a:moveTo>
                  <a:lnTo>
                    <a:pt x="61090" y="59631"/>
                  </a:lnTo>
                </a:path>
                <a:path w="212090" h="456564" extrusionOk="0">
                  <a:moveTo>
                    <a:pt x="137033" y="0"/>
                  </a:moveTo>
                  <a:lnTo>
                    <a:pt x="137033" y="59631"/>
                  </a:lnTo>
                </a:path>
                <a:path w="212090" h="456564" extrusionOk="0">
                  <a:moveTo>
                    <a:pt x="67798" y="396588"/>
                  </a:moveTo>
                  <a:lnTo>
                    <a:pt x="67798" y="455980"/>
                  </a:lnTo>
                </a:path>
                <a:path w="212090" h="456564" extrusionOk="0">
                  <a:moveTo>
                    <a:pt x="143741" y="396588"/>
                  </a:moveTo>
                  <a:lnTo>
                    <a:pt x="143741" y="455980"/>
                  </a:lnTo>
                </a:path>
              </a:pathLst>
            </a:custGeom>
            <a:noFill/>
            <a:ln w="49725" cap="flat" cmpd="sng">
              <a:solidFill>
                <a:srgbClr val="F58F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4" name="Google Shape;664;p30"/>
            <p:cNvSpPr/>
            <p:nvPr/>
          </p:nvSpPr>
          <p:spPr>
            <a:xfrm>
              <a:off x="14282704" y="3018090"/>
              <a:ext cx="775335" cy="774700"/>
            </a:xfrm>
            <a:custGeom>
              <a:avLst/>
              <a:gdLst/>
              <a:ahLst/>
              <a:cxnLst/>
              <a:rect l="l" t="t" r="r" b="b"/>
              <a:pathLst>
                <a:path w="775334" h="774700" extrusionOk="0">
                  <a:moveTo>
                    <a:pt x="387383" y="774496"/>
                  </a:moveTo>
                  <a:lnTo>
                    <a:pt x="338793" y="771479"/>
                  </a:lnTo>
                  <a:lnTo>
                    <a:pt x="292003" y="762669"/>
                  </a:lnTo>
                  <a:lnTo>
                    <a:pt x="247377" y="748429"/>
                  </a:lnTo>
                  <a:lnTo>
                    <a:pt x="205277" y="729122"/>
                  </a:lnTo>
                  <a:lnTo>
                    <a:pt x="166067" y="705111"/>
                  </a:lnTo>
                  <a:lnTo>
                    <a:pt x="130111" y="676760"/>
                  </a:lnTo>
                  <a:lnTo>
                    <a:pt x="97770" y="644430"/>
                  </a:lnTo>
                  <a:lnTo>
                    <a:pt x="69409" y="608486"/>
                  </a:lnTo>
                  <a:lnTo>
                    <a:pt x="45390" y="569290"/>
                  </a:lnTo>
                  <a:lnTo>
                    <a:pt x="26076" y="527206"/>
                  </a:lnTo>
                  <a:lnTo>
                    <a:pt x="11831" y="482595"/>
                  </a:lnTo>
                  <a:lnTo>
                    <a:pt x="3018" y="435821"/>
                  </a:lnTo>
                  <a:lnTo>
                    <a:pt x="0" y="387248"/>
                  </a:lnTo>
                  <a:lnTo>
                    <a:pt x="3018" y="338674"/>
                  </a:lnTo>
                  <a:lnTo>
                    <a:pt x="11831" y="291901"/>
                  </a:lnTo>
                  <a:lnTo>
                    <a:pt x="26076" y="247290"/>
                  </a:lnTo>
                  <a:lnTo>
                    <a:pt x="45390" y="205205"/>
                  </a:lnTo>
                  <a:lnTo>
                    <a:pt x="69409" y="166009"/>
                  </a:lnTo>
                  <a:lnTo>
                    <a:pt x="97770" y="130065"/>
                  </a:lnTo>
                  <a:lnTo>
                    <a:pt x="130111" y="97736"/>
                  </a:lnTo>
                  <a:lnTo>
                    <a:pt x="166067" y="69384"/>
                  </a:lnTo>
                  <a:lnTo>
                    <a:pt x="205277" y="45374"/>
                  </a:lnTo>
                  <a:lnTo>
                    <a:pt x="247377" y="26067"/>
                  </a:lnTo>
                  <a:lnTo>
                    <a:pt x="292003" y="11827"/>
                  </a:lnTo>
                  <a:lnTo>
                    <a:pt x="338793" y="3017"/>
                  </a:lnTo>
                  <a:lnTo>
                    <a:pt x="387383" y="0"/>
                  </a:lnTo>
                  <a:lnTo>
                    <a:pt x="435974" y="3017"/>
                  </a:lnTo>
                  <a:lnTo>
                    <a:pt x="482764" y="11827"/>
                  </a:lnTo>
                  <a:lnTo>
                    <a:pt x="527390" y="26067"/>
                  </a:lnTo>
                  <a:lnTo>
                    <a:pt x="569490" y="45374"/>
                  </a:lnTo>
                  <a:lnTo>
                    <a:pt x="608699" y="69384"/>
                  </a:lnTo>
                  <a:lnTo>
                    <a:pt x="644656" y="97736"/>
                  </a:lnTo>
                  <a:lnTo>
                    <a:pt x="676997" y="130065"/>
                  </a:lnTo>
                  <a:lnTo>
                    <a:pt x="705358" y="166009"/>
                  </a:lnTo>
                  <a:lnTo>
                    <a:pt x="729377" y="205205"/>
                  </a:lnTo>
                  <a:lnTo>
                    <a:pt x="748691" y="247290"/>
                  </a:lnTo>
                  <a:lnTo>
                    <a:pt x="762936" y="291901"/>
                  </a:lnTo>
                  <a:lnTo>
                    <a:pt x="771749" y="338674"/>
                  </a:lnTo>
                  <a:lnTo>
                    <a:pt x="774767" y="387248"/>
                  </a:lnTo>
                  <a:lnTo>
                    <a:pt x="771749" y="435821"/>
                  </a:lnTo>
                  <a:lnTo>
                    <a:pt x="762936" y="482595"/>
                  </a:lnTo>
                  <a:lnTo>
                    <a:pt x="748691" y="527206"/>
                  </a:lnTo>
                  <a:lnTo>
                    <a:pt x="729377" y="569291"/>
                  </a:lnTo>
                  <a:lnTo>
                    <a:pt x="705358" y="608487"/>
                  </a:lnTo>
                  <a:lnTo>
                    <a:pt x="676997" y="644431"/>
                  </a:lnTo>
                  <a:lnTo>
                    <a:pt x="644656" y="676760"/>
                  </a:lnTo>
                  <a:lnTo>
                    <a:pt x="608699" y="705111"/>
                  </a:lnTo>
                  <a:lnTo>
                    <a:pt x="569490" y="729122"/>
                  </a:lnTo>
                  <a:lnTo>
                    <a:pt x="527390" y="748429"/>
                  </a:lnTo>
                  <a:lnTo>
                    <a:pt x="482764" y="762669"/>
                  </a:lnTo>
                  <a:lnTo>
                    <a:pt x="435974" y="771479"/>
                  </a:lnTo>
                  <a:lnTo>
                    <a:pt x="387383" y="774496"/>
                  </a:lnTo>
                  <a:close/>
                </a:path>
              </a:pathLst>
            </a:custGeom>
            <a:solidFill>
              <a:srgbClr val="F58F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5" name="Google Shape;665;p30"/>
            <p:cNvSpPr/>
            <p:nvPr/>
          </p:nvSpPr>
          <p:spPr>
            <a:xfrm>
              <a:off x="14369908" y="3105263"/>
              <a:ext cx="600710" cy="600710"/>
            </a:xfrm>
            <a:custGeom>
              <a:avLst/>
              <a:gdLst/>
              <a:ahLst/>
              <a:cxnLst/>
              <a:rect l="l" t="t" r="r" b="b"/>
              <a:pathLst>
                <a:path w="600709" h="600710" extrusionOk="0">
                  <a:moveTo>
                    <a:pt x="300180" y="600390"/>
                  </a:moveTo>
                  <a:lnTo>
                    <a:pt x="251490" y="596462"/>
                  </a:lnTo>
                  <a:lnTo>
                    <a:pt x="205301" y="585090"/>
                  </a:lnTo>
                  <a:lnTo>
                    <a:pt x="162231" y="566889"/>
                  </a:lnTo>
                  <a:lnTo>
                    <a:pt x="122899" y="542477"/>
                  </a:lnTo>
                  <a:lnTo>
                    <a:pt x="87921" y="512469"/>
                  </a:lnTo>
                  <a:lnTo>
                    <a:pt x="57918" y="477482"/>
                  </a:lnTo>
                  <a:lnTo>
                    <a:pt x="33506" y="438133"/>
                  </a:lnTo>
                  <a:lnTo>
                    <a:pt x="15303" y="395038"/>
                  </a:lnTo>
                  <a:lnTo>
                    <a:pt x="3928" y="348813"/>
                  </a:lnTo>
                  <a:lnTo>
                    <a:pt x="0" y="300075"/>
                  </a:lnTo>
                  <a:lnTo>
                    <a:pt x="3928" y="251402"/>
                  </a:lnTo>
                  <a:lnTo>
                    <a:pt x="15303" y="205229"/>
                  </a:lnTo>
                  <a:lnTo>
                    <a:pt x="33506" y="162174"/>
                  </a:lnTo>
                  <a:lnTo>
                    <a:pt x="57918" y="122856"/>
                  </a:lnTo>
                  <a:lnTo>
                    <a:pt x="87921" y="87891"/>
                  </a:lnTo>
                  <a:lnTo>
                    <a:pt x="122899" y="57898"/>
                  </a:lnTo>
                  <a:lnTo>
                    <a:pt x="162231" y="33494"/>
                  </a:lnTo>
                  <a:lnTo>
                    <a:pt x="205301" y="15298"/>
                  </a:lnTo>
                  <a:lnTo>
                    <a:pt x="251490" y="3927"/>
                  </a:lnTo>
                  <a:lnTo>
                    <a:pt x="300180" y="0"/>
                  </a:lnTo>
                  <a:lnTo>
                    <a:pt x="348870" y="3927"/>
                  </a:lnTo>
                  <a:lnTo>
                    <a:pt x="395059" y="15298"/>
                  </a:lnTo>
                  <a:lnTo>
                    <a:pt x="438129" y="33494"/>
                  </a:lnTo>
                  <a:lnTo>
                    <a:pt x="477461" y="57898"/>
                  </a:lnTo>
                  <a:lnTo>
                    <a:pt x="512439" y="87891"/>
                  </a:lnTo>
                  <a:lnTo>
                    <a:pt x="542442" y="122856"/>
                  </a:lnTo>
                  <a:lnTo>
                    <a:pt x="566854" y="162174"/>
                  </a:lnTo>
                  <a:lnTo>
                    <a:pt x="585057" y="205229"/>
                  </a:lnTo>
                  <a:lnTo>
                    <a:pt x="596432" y="251402"/>
                  </a:lnTo>
                  <a:lnTo>
                    <a:pt x="600361" y="300075"/>
                  </a:lnTo>
                  <a:lnTo>
                    <a:pt x="596432" y="348813"/>
                  </a:lnTo>
                  <a:lnTo>
                    <a:pt x="585057" y="395038"/>
                  </a:lnTo>
                  <a:lnTo>
                    <a:pt x="566854" y="438133"/>
                  </a:lnTo>
                  <a:lnTo>
                    <a:pt x="542442" y="477482"/>
                  </a:lnTo>
                  <a:lnTo>
                    <a:pt x="512439" y="512469"/>
                  </a:lnTo>
                  <a:lnTo>
                    <a:pt x="477461" y="542477"/>
                  </a:lnTo>
                  <a:lnTo>
                    <a:pt x="438129" y="566889"/>
                  </a:lnTo>
                  <a:lnTo>
                    <a:pt x="395059" y="585090"/>
                  </a:lnTo>
                  <a:lnTo>
                    <a:pt x="348870" y="596462"/>
                  </a:lnTo>
                  <a:lnTo>
                    <a:pt x="300180" y="600390"/>
                  </a:lnTo>
                  <a:close/>
                </a:path>
              </a:pathLst>
            </a:custGeom>
            <a:solidFill>
              <a:srgbClr val="FABA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6" name="Google Shape;666;p30"/>
            <p:cNvSpPr/>
            <p:nvPr/>
          </p:nvSpPr>
          <p:spPr>
            <a:xfrm>
              <a:off x="14564199" y="3177587"/>
              <a:ext cx="212090" cy="455930"/>
            </a:xfrm>
            <a:custGeom>
              <a:avLst/>
              <a:gdLst/>
              <a:ahLst/>
              <a:cxnLst/>
              <a:rect l="l" t="t" r="r" b="b"/>
              <a:pathLst>
                <a:path w="212090" h="455929" extrusionOk="0">
                  <a:moveTo>
                    <a:pt x="206269" y="126209"/>
                  </a:moveTo>
                  <a:lnTo>
                    <a:pt x="204087" y="116083"/>
                  </a:lnTo>
                  <a:lnTo>
                    <a:pt x="192943" y="93339"/>
                  </a:lnTo>
                  <a:lnTo>
                    <a:pt x="165943" y="69428"/>
                  </a:lnTo>
                  <a:lnTo>
                    <a:pt x="116191" y="55800"/>
                  </a:lnTo>
                  <a:lnTo>
                    <a:pt x="70871" y="57301"/>
                  </a:lnTo>
                  <a:lnTo>
                    <a:pt x="36264" y="68882"/>
                  </a:lnTo>
                  <a:lnTo>
                    <a:pt x="12933" y="89849"/>
                  </a:lnTo>
                  <a:lnTo>
                    <a:pt x="1437" y="119504"/>
                  </a:lnTo>
                  <a:lnTo>
                    <a:pt x="569" y="129854"/>
                  </a:lnTo>
                  <a:lnTo>
                    <a:pt x="1677" y="154169"/>
                  </a:lnTo>
                  <a:lnTo>
                    <a:pt x="10331" y="182346"/>
                  </a:lnTo>
                  <a:lnTo>
                    <a:pt x="32102" y="204282"/>
                  </a:lnTo>
                  <a:lnTo>
                    <a:pt x="68773" y="217246"/>
                  </a:lnTo>
                  <a:lnTo>
                    <a:pt x="115323" y="230177"/>
                  </a:lnTo>
                  <a:lnTo>
                    <a:pt x="161504" y="248096"/>
                  </a:lnTo>
                  <a:lnTo>
                    <a:pt x="197071" y="276028"/>
                  </a:lnTo>
                  <a:lnTo>
                    <a:pt x="211779" y="318995"/>
                  </a:lnTo>
                  <a:lnTo>
                    <a:pt x="210918" y="331081"/>
                  </a:lnTo>
                  <a:lnTo>
                    <a:pt x="200939" y="357672"/>
                  </a:lnTo>
                  <a:lnTo>
                    <a:pt x="170745" y="384262"/>
                  </a:lnTo>
                  <a:lnTo>
                    <a:pt x="109243" y="396349"/>
                  </a:lnTo>
                  <a:lnTo>
                    <a:pt x="92915" y="395784"/>
                  </a:lnTo>
                  <a:lnTo>
                    <a:pt x="56598" y="389673"/>
                  </a:lnTo>
                  <a:lnTo>
                    <a:pt x="19292" y="371394"/>
                  </a:lnTo>
                  <a:lnTo>
                    <a:pt x="0" y="334322"/>
                  </a:lnTo>
                </a:path>
                <a:path w="212090" h="455929" extrusionOk="0">
                  <a:moveTo>
                    <a:pt x="61090" y="0"/>
                  </a:moveTo>
                  <a:lnTo>
                    <a:pt x="61090" y="59392"/>
                  </a:lnTo>
                </a:path>
                <a:path w="212090" h="455929" extrusionOk="0">
                  <a:moveTo>
                    <a:pt x="137034" y="0"/>
                  </a:moveTo>
                  <a:lnTo>
                    <a:pt x="137034" y="59392"/>
                  </a:lnTo>
                </a:path>
                <a:path w="212090" h="455929" extrusionOk="0">
                  <a:moveTo>
                    <a:pt x="67798" y="396348"/>
                  </a:moveTo>
                  <a:lnTo>
                    <a:pt x="67798" y="455741"/>
                  </a:lnTo>
                </a:path>
                <a:path w="212090" h="455929" extrusionOk="0">
                  <a:moveTo>
                    <a:pt x="143742" y="396348"/>
                  </a:moveTo>
                  <a:lnTo>
                    <a:pt x="143742" y="455741"/>
                  </a:lnTo>
                </a:path>
              </a:pathLst>
            </a:custGeom>
            <a:noFill/>
            <a:ln w="49725" cap="flat" cmpd="sng">
              <a:solidFill>
                <a:srgbClr val="F58F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7" name="Google Shape;667;p30"/>
            <p:cNvSpPr/>
            <p:nvPr/>
          </p:nvSpPr>
          <p:spPr>
            <a:xfrm>
              <a:off x="13455471" y="2630961"/>
              <a:ext cx="774700" cy="774700"/>
            </a:xfrm>
            <a:custGeom>
              <a:avLst/>
              <a:gdLst/>
              <a:ahLst/>
              <a:cxnLst/>
              <a:rect l="l" t="t" r="r" b="b"/>
              <a:pathLst>
                <a:path w="774700" h="774700" extrusionOk="0">
                  <a:moveTo>
                    <a:pt x="387144" y="774376"/>
                  </a:moveTo>
                  <a:lnTo>
                    <a:pt x="338558" y="771359"/>
                  </a:lnTo>
                  <a:lnTo>
                    <a:pt x="291779" y="762549"/>
                  </a:lnTo>
                  <a:lnTo>
                    <a:pt x="247170" y="748309"/>
                  </a:lnTo>
                  <a:lnTo>
                    <a:pt x="205092" y="729002"/>
                  </a:lnTo>
                  <a:lnTo>
                    <a:pt x="165907" y="704992"/>
                  </a:lnTo>
                  <a:lnTo>
                    <a:pt x="129977" y="676640"/>
                  </a:lnTo>
                  <a:lnTo>
                    <a:pt x="97664" y="644311"/>
                  </a:lnTo>
                  <a:lnTo>
                    <a:pt x="69330" y="608367"/>
                  </a:lnTo>
                  <a:lnTo>
                    <a:pt x="45336" y="569171"/>
                  </a:lnTo>
                  <a:lnTo>
                    <a:pt x="26044" y="527086"/>
                  </a:lnTo>
                  <a:lnTo>
                    <a:pt x="11816" y="482475"/>
                  </a:lnTo>
                  <a:lnTo>
                    <a:pt x="3014" y="435702"/>
                  </a:lnTo>
                  <a:lnTo>
                    <a:pt x="0" y="387128"/>
                  </a:lnTo>
                  <a:lnTo>
                    <a:pt x="3014" y="338557"/>
                  </a:lnTo>
                  <a:lnTo>
                    <a:pt x="11816" y="291789"/>
                  </a:lnTo>
                  <a:lnTo>
                    <a:pt x="26044" y="247186"/>
                  </a:lnTo>
                  <a:lnTo>
                    <a:pt x="45336" y="205112"/>
                  </a:lnTo>
                  <a:lnTo>
                    <a:pt x="69330" y="165929"/>
                  </a:lnTo>
                  <a:lnTo>
                    <a:pt x="97664" y="129998"/>
                  </a:lnTo>
                  <a:lnTo>
                    <a:pt x="129977" y="97683"/>
                  </a:lnTo>
                  <a:lnTo>
                    <a:pt x="165907" y="69345"/>
                  </a:lnTo>
                  <a:lnTo>
                    <a:pt x="205092" y="45347"/>
                  </a:lnTo>
                  <a:lnTo>
                    <a:pt x="247170" y="26051"/>
                  </a:lnTo>
                  <a:lnTo>
                    <a:pt x="291779" y="11819"/>
                  </a:lnTo>
                  <a:lnTo>
                    <a:pt x="338558" y="3015"/>
                  </a:lnTo>
                  <a:lnTo>
                    <a:pt x="387144" y="0"/>
                  </a:lnTo>
                  <a:lnTo>
                    <a:pt x="435735" y="3015"/>
                  </a:lnTo>
                  <a:lnTo>
                    <a:pt x="482525" y="11819"/>
                  </a:lnTo>
                  <a:lnTo>
                    <a:pt x="527151" y="26051"/>
                  </a:lnTo>
                  <a:lnTo>
                    <a:pt x="569251" y="45347"/>
                  </a:lnTo>
                  <a:lnTo>
                    <a:pt x="608460" y="69345"/>
                  </a:lnTo>
                  <a:lnTo>
                    <a:pt x="644417" y="97683"/>
                  </a:lnTo>
                  <a:lnTo>
                    <a:pt x="676757" y="129998"/>
                  </a:lnTo>
                  <a:lnTo>
                    <a:pt x="705119" y="165929"/>
                  </a:lnTo>
                  <a:lnTo>
                    <a:pt x="729138" y="205112"/>
                  </a:lnTo>
                  <a:lnTo>
                    <a:pt x="748451" y="247186"/>
                  </a:lnTo>
                  <a:lnTo>
                    <a:pt x="762696" y="291789"/>
                  </a:lnTo>
                  <a:lnTo>
                    <a:pt x="771509" y="338557"/>
                  </a:lnTo>
                  <a:lnTo>
                    <a:pt x="774528" y="387128"/>
                  </a:lnTo>
                  <a:lnTo>
                    <a:pt x="771509" y="435701"/>
                  </a:lnTo>
                  <a:lnTo>
                    <a:pt x="762696" y="482475"/>
                  </a:lnTo>
                  <a:lnTo>
                    <a:pt x="748451" y="527086"/>
                  </a:lnTo>
                  <a:lnTo>
                    <a:pt x="729138" y="569171"/>
                  </a:lnTo>
                  <a:lnTo>
                    <a:pt x="705119" y="608367"/>
                  </a:lnTo>
                  <a:lnTo>
                    <a:pt x="676757" y="644311"/>
                  </a:lnTo>
                  <a:lnTo>
                    <a:pt x="644417" y="676640"/>
                  </a:lnTo>
                  <a:lnTo>
                    <a:pt x="608460" y="704991"/>
                  </a:lnTo>
                  <a:lnTo>
                    <a:pt x="569250" y="729002"/>
                  </a:lnTo>
                  <a:lnTo>
                    <a:pt x="527151" y="748309"/>
                  </a:lnTo>
                  <a:lnTo>
                    <a:pt x="482525" y="762549"/>
                  </a:lnTo>
                  <a:lnTo>
                    <a:pt x="435735" y="771359"/>
                  </a:lnTo>
                  <a:lnTo>
                    <a:pt x="387144" y="774376"/>
                  </a:lnTo>
                  <a:close/>
                </a:path>
              </a:pathLst>
            </a:custGeom>
            <a:solidFill>
              <a:srgbClr val="F58F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8" name="Google Shape;668;p30"/>
            <p:cNvSpPr/>
            <p:nvPr/>
          </p:nvSpPr>
          <p:spPr>
            <a:xfrm>
              <a:off x="13542435" y="2718014"/>
              <a:ext cx="600710" cy="600710"/>
            </a:xfrm>
            <a:custGeom>
              <a:avLst/>
              <a:gdLst/>
              <a:ahLst/>
              <a:cxnLst/>
              <a:rect l="l" t="t" r="r" b="b"/>
              <a:pathLst>
                <a:path w="600709" h="600710" extrusionOk="0">
                  <a:moveTo>
                    <a:pt x="300180" y="600390"/>
                  </a:moveTo>
                  <a:lnTo>
                    <a:pt x="251490" y="596456"/>
                  </a:lnTo>
                  <a:lnTo>
                    <a:pt x="205301" y="585067"/>
                  </a:lnTo>
                  <a:lnTo>
                    <a:pt x="162231" y="566844"/>
                  </a:lnTo>
                  <a:lnTo>
                    <a:pt x="122899" y="542408"/>
                  </a:lnTo>
                  <a:lnTo>
                    <a:pt x="87922" y="512379"/>
                  </a:lnTo>
                  <a:lnTo>
                    <a:pt x="57918" y="477379"/>
                  </a:lnTo>
                  <a:lnTo>
                    <a:pt x="33506" y="438027"/>
                  </a:lnTo>
                  <a:lnTo>
                    <a:pt x="15303" y="394946"/>
                  </a:lnTo>
                  <a:lnTo>
                    <a:pt x="3928" y="348755"/>
                  </a:lnTo>
                  <a:lnTo>
                    <a:pt x="0" y="300075"/>
                  </a:lnTo>
                  <a:lnTo>
                    <a:pt x="3928" y="251402"/>
                  </a:lnTo>
                  <a:lnTo>
                    <a:pt x="15303" y="205229"/>
                  </a:lnTo>
                  <a:lnTo>
                    <a:pt x="33506" y="162174"/>
                  </a:lnTo>
                  <a:lnTo>
                    <a:pt x="57918" y="122856"/>
                  </a:lnTo>
                  <a:lnTo>
                    <a:pt x="87922" y="87891"/>
                  </a:lnTo>
                  <a:lnTo>
                    <a:pt x="122899" y="57898"/>
                  </a:lnTo>
                  <a:lnTo>
                    <a:pt x="162231" y="33494"/>
                  </a:lnTo>
                  <a:lnTo>
                    <a:pt x="205301" y="15298"/>
                  </a:lnTo>
                  <a:lnTo>
                    <a:pt x="251490" y="3927"/>
                  </a:lnTo>
                  <a:lnTo>
                    <a:pt x="300180" y="0"/>
                  </a:lnTo>
                  <a:lnTo>
                    <a:pt x="348928" y="3927"/>
                  </a:lnTo>
                  <a:lnTo>
                    <a:pt x="395151" y="15298"/>
                  </a:lnTo>
                  <a:lnTo>
                    <a:pt x="438235" y="33494"/>
                  </a:lnTo>
                  <a:lnTo>
                    <a:pt x="477565" y="57898"/>
                  </a:lnTo>
                  <a:lnTo>
                    <a:pt x="512529" y="87891"/>
                  </a:lnTo>
                  <a:lnTo>
                    <a:pt x="542511" y="122856"/>
                  </a:lnTo>
                  <a:lnTo>
                    <a:pt x="566900" y="162174"/>
                  </a:lnTo>
                  <a:lnTo>
                    <a:pt x="585080" y="205229"/>
                  </a:lnTo>
                  <a:lnTo>
                    <a:pt x="596438" y="251402"/>
                  </a:lnTo>
                  <a:lnTo>
                    <a:pt x="600361" y="300075"/>
                  </a:lnTo>
                  <a:lnTo>
                    <a:pt x="596438" y="348755"/>
                  </a:lnTo>
                  <a:lnTo>
                    <a:pt x="585080" y="394946"/>
                  </a:lnTo>
                  <a:lnTo>
                    <a:pt x="566900" y="438027"/>
                  </a:lnTo>
                  <a:lnTo>
                    <a:pt x="542511" y="477379"/>
                  </a:lnTo>
                  <a:lnTo>
                    <a:pt x="512529" y="512379"/>
                  </a:lnTo>
                  <a:lnTo>
                    <a:pt x="477565" y="542408"/>
                  </a:lnTo>
                  <a:lnTo>
                    <a:pt x="438235" y="566844"/>
                  </a:lnTo>
                  <a:lnTo>
                    <a:pt x="395151" y="585067"/>
                  </a:lnTo>
                  <a:lnTo>
                    <a:pt x="348928" y="596456"/>
                  </a:lnTo>
                  <a:lnTo>
                    <a:pt x="300180" y="600390"/>
                  </a:lnTo>
                  <a:close/>
                </a:path>
              </a:pathLst>
            </a:custGeom>
            <a:solidFill>
              <a:srgbClr val="FABA3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9" name="Google Shape;669;p30"/>
            <p:cNvSpPr/>
            <p:nvPr/>
          </p:nvSpPr>
          <p:spPr>
            <a:xfrm>
              <a:off x="13736966" y="2790100"/>
              <a:ext cx="212090" cy="456565"/>
            </a:xfrm>
            <a:custGeom>
              <a:avLst/>
              <a:gdLst/>
              <a:ahLst/>
              <a:cxnLst/>
              <a:rect l="l" t="t" r="r" b="b"/>
              <a:pathLst>
                <a:path w="212090" h="456564" extrusionOk="0">
                  <a:moveTo>
                    <a:pt x="206029" y="126447"/>
                  </a:moveTo>
                  <a:lnTo>
                    <a:pt x="203847" y="116322"/>
                  </a:lnTo>
                  <a:lnTo>
                    <a:pt x="192703" y="93578"/>
                  </a:lnTo>
                  <a:lnTo>
                    <a:pt x="165703" y="69667"/>
                  </a:lnTo>
                  <a:lnTo>
                    <a:pt x="115951" y="56039"/>
                  </a:lnTo>
                  <a:lnTo>
                    <a:pt x="70631" y="57438"/>
                  </a:lnTo>
                  <a:lnTo>
                    <a:pt x="36025" y="69031"/>
                  </a:lnTo>
                  <a:lnTo>
                    <a:pt x="12693" y="90053"/>
                  </a:lnTo>
                  <a:lnTo>
                    <a:pt x="1197" y="119742"/>
                  </a:lnTo>
                  <a:lnTo>
                    <a:pt x="362" y="130093"/>
                  </a:lnTo>
                  <a:lnTo>
                    <a:pt x="1527" y="154408"/>
                  </a:lnTo>
                  <a:lnTo>
                    <a:pt x="10192" y="182585"/>
                  </a:lnTo>
                  <a:lnTo>
                    <a:pt x="31862" y="204520"/>
                  </a:lnTo>
                  <a:lnTo>
                    <a:pt x="68534" y="217577"/>
                  </a:lnTo>
                  <a:lnTo>
                    <a:pt x="115083" y="230519"/>
                  </a:lnTo>
                  <a:lnTo>
                    <a:pt x="161264" y="248403"/>
                  </a:lnTo>
                  <a:lnTo>
                    <a:pt x="196832" y="276289"/>
                  </a:lnTo>
                  <a:lnTo>
                    <a:pt x="211540" y="319233"/>
                  </a:lnTo>
                  <a:lnTo>
                    <a:pt x="210679" y="331320"/>
                  </a:lnTo>
                  <a:lnTo>
                    <a:pt x="200699" y="357911"/>
                  </a:lnTo>
                  <a:lnTo>
                    <a:pt x="170506" y="384501"/>
                  </a:lnTo>
                  <a:lnTo>
                    <a:pt x="109004" y="396588"/>
                  </a:lnTo>
                  <a:lnTo>
                    <a:pt x="92713" y="396019"/>
                  </a:lnTo>
                  <a:lnTo>
                    <a:pt x="56478" y="389882"/>
                  </a:lnTo>
                  <a:lnTo>
                    <a:pt x="19255" y="371531"/>
                  </a:lnTo>
                  <a:lnTo>
                    <a:pt x="0" y="334321"/>
                  </a:lnTo>
                </a:path>
                <a:path w="212090" h="456564" extrusionOk="0">
                  <a:moveTo>
                    <a:pt x="60850" y="0"/>
                  </a:moveTo>
                  <a:lnTo>
                    <a:pt x="60850" y="59631"/>
                  </a:lnTo>
                </a:path>
                <a:path w="212090" h="456564" extrusionOk="0">
                  <a:moveTo>
                    <a:pt x="136793" y="0"/>
                  </a:moveTo>
                  <a:lnTo>
                    <a:pt x="136793" y="59631"/>
                  </a:lnTo>
                </a:path>
                <a:path w="212090" h="456564" extrusionOk="0">
                  <a:moveTo>
                    <a:pt x="67798" y="396588"/>
                  </a:moveTo>
                  <a:lnTo>
                    <a:pt x="67798" y="455980"/>
                  </a:lnTo>
                </a:path>
                <a:path w="212090" h="456564" extrusionOk="0">
                  <a:moveTo>
                    <a:pt x="143741" y="396588"/>
                  </a:moveTo>
                  <a:lnTo>
                    <a:pt x="143741" y="455980"/>
                  </a:lnTo>
                </a:path>
              </a:pathLst>
            </a:custGeom>
            <a:noFill/>
            <a:ln w="49725" cap="flat" cmpd="sng">
              <a:solidFill>
                <a:srgbClr val="F58F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70" name="Google Shape;670;p30"/>
          <p:cNvSpPr txBox="1">
            <a:spLocks noGrp="1"/>
          </p:cNvSpPr>
          <p:nvPr>
            <p:ph type="title"/>
          </p:nvPr>
        </p:nvSpPr>
        <p:spPr>
          <a:xfrm>
            <a:off x="860272" y="1139336"/>
            <a:ext cx="8249920" cy="2099310"/>
          </a:xfrm>
          <a:prstGeom prst="rect">
            <a:avLst/>
          </a:prstGeom>
          <a:noFill/>
          <a:ln>
            <a:noFill/>
          </a:ln>
        </p:spPr>
        <p:txBody>
          <a:bodyPr spcFirstLastPara="1" wrap="square" lIns="0" tIns="142225" rIns="0" bIns="0" anchor="t" anchorCtr="0">
            <a:spAutoFit/>
          </a:bodyPr>
          <a:lstStyle/>
          <a:p>
            <a:pPr marL="12700" lvl="0" indent="0" algn="l" rtl="0">
              <a:lnSpc>
                <a:spcPct val="100000"/>
              </a:lnSpc>
              <a:spcBef>
                <a:spcPts val="0"/>
              </a:spcBef>
              <a:spcAft>
                <a:spcPts val="0"/>
              </a:spcAft>
              <a:buSzPts val="1400"/>
              <a:buNone/>
            </a:pPr>
            <a:r>
              <a:rPr lang="en-US" sz="5950">
                <a:latin typeface="Arial"/>
                <a:ea typeface="Arial"/>
                <a:cs typeface="Arial"/>
                <a:sym typeface="Arial"/>
              </a:rPr>
              <a:t>What is a</a:t>
            </a:r>
            <a:endParaRPr sz="5950">
              <a:latin typeface="Arial"/>
              <a:ea typeface="Arial"/>
              <a:cs typeface="Arial"/>
              <a:sym typeface="Arial"/>
            </a:endParaRPr>
          </a:p>
          <a:p>
            <a:pPr marL="12700" lvl="0" indent="0" algn="l" rtl="0">
              <a:lnSpc>
                <a:spcPct val="100000"/>
              </a:lnSpc>
              <a:spcBef>
                <a:spcPts val="1025"/>
              </a:spcBef>
              <a:spcAft>
                <a:spcPts val="0"/>
              </a:spcAft>
              <a:buSzPts val="1400"/>
              <a:buNone/>
            </a:pPr>
            <a:r>
              <a:rPr lang="en-US" sz="5950">
                <a:solidFill>
                  <a:srgbClr val="0578D5"/>
                </a:solidFill>
                <a:latin typeface="Arial"/>
                <a:ea typeface="Arial"/>
                <a:cs typeface="Arial"/>
                <a:sym typeface="Arial"/>
              </a:rPr>
              <a:t>403(b) Savings Plan?</a:t>
            </a:r>
            <a:endParaRPr sz="5950">
              <a:latin typeface="Arial"/>
              <a:ea typeface="Arial"/>
              <a:cs typeface="Arial"/>
              <a:sym typeface="Arial"/>
            </a:endParaRPr>
          </a:p>
        </p:txBody>
      </p:sp>
      <p:sp>
        <p:nvSpPr>
          <p:cNvPr id="671" name="Google Shape;671;p30"/>
          <p:cNvSpPr txBox="1"/>
          <p:nvPr/>
        </p:nvSpPr>
        <p:spPr>
          <a:xfrm>
            <a:off x="917360" y="3767818"/>
            <a:ext cx="7747634" cy="4785926"/>
          </a:xfrm>
          <a:prstGeom prst="rect">
            <a:avLst/>
          </a:prstGeom>
          <a:noFill/>
          <a:ln>
            <a:noFill/>
          </a:ln>
        </p:spPr>
        <p:txBody>
          <a:bodyPr spcFirstLastPara="1" wrap="square" lIns="0" tIns="12700" rIns="0" bIns="0" anchor="t" anchorCtr="0">
            <a:spAutoFit/>
          </a:bodyPr>
          <a:lstStyle/>
          <a:p>
            <a:pPr marL="355600" marR="561340" lvl="0" indent="-342900" algn="l" rtl="0">
              <a:lnSpc>
                <a:spcPct val="114599"/>
              </a:lnSpc>
              <a:spcBef>
                <a:spcPts val="0"/>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A 403(b) is a voluntary retirement savings plan designed for employees of state and local governments</a:t>
            </a:r>
            <a:endParaRPr sz="2400" b="0" i="0" u="none" strike="noStrike" cap="none">
              <a:solidFill>
                <a:srgbClr val="000000"/>
              </a:solidFill>
              <a:latin typeface="Arial"/>
              <a:ea typeface="Arial"/>
              <a:cs typeface="Arial"/>
              <a:sym typeface="Arial"/>
            </a:endParaRPr>
          </a:p>
          <a:p>
            <a:pPr marL="355600" marR="650240" lvl="0" indent="-342900" algn="l" rtl="0">
              <a:lnSpc>
                <a:spcPct val="114599"/>
              </a:lnSpc>
              <a:spcBef>
                <a:spcPts val="1350"/>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You can make contributions directly from your paycheck to a retirement account</a:t>
            </a:r>
            <a:endParaRPr sz="2400" b="0" i="0" u="none" strike="noStrike" cap="none">
              <a:solidFill>
                <a:srgbClr val="000000"/>
              </a:solidFill>
              <a:latin typeface="Arial"/>
              <a:ea typeface="Arial"/>
              <a:cs typeface="Arial"/>
              <a:sym typeface="Arial"/>
            </a:endParaRPr>
          </a:p>
          <a:p>
            <a:pPr marL="355600" marR="156210" lvl="0" indent="-342900" algn="l" rtl="0">
              <a:lnSpc>
                <a:spcPct val="114599"/>
              </a:lnSpc>
              <a:spcBef>
                <a:spcPts val="1345"/>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Contributing to a 403(b) savings plan can help bring financial stability for life upon retirement</a:t>
            </a:r>
            <a:endParaRPr sz="2400" b="0" i="0" u="none" strike="noStrike" cap="none">
              <a:solidFill>
                <a:srgbClr val="000000"/>
              </a:solidFill>
              <a:latin typeface="Arial"/>
              <a:ea typeface="Arial"/>
              <a:cs typeface="Arial"/>
              <a:sym typeface="Arial"/>
            </a:endParaRPr>
          </a:p>
          <a:p>
            <a:pPr marL="355600" marR="5080" lvl="0" indent="-342900" algn="l" rtl="0">
              <a:lnSpc>
                <a:spcPct val="114599"/>
              </a:lnSpc>
              <a:spcBef>
                <a:spcPts val="1350"/>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Note: Early withdrawals from a 403(b) account are subject to a 10% penalty unless a qualified exception is met</a:t>
            </a:r>
            <a:endParaRPr sz="2400" b="0" i="0" u="none" strike="noStrike" cap="none">
              <a:solidFill>
                <a:srgbClr val="000000"/>
              </a:solidFill>
              <a:latin typeface="Arial"/>
              <a:ea typeface="Arial"/>
              <a:cs typeface="Arial"/>
              <a:sym typeface="Arial"/>
            </a:endParaRPr>
          </a:p>
        </p:txBody>
      </p:sp>
      <p:sp>
        <p:nvSpPr>
          <p:cNvPr id="672" name="Google Shape;672;p30"/>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grpSp>
        <p:nvGrpSpPr>
          <p:cNvPr id="266" name="Google Shape;266;p6"/>
          <p:cNvGrpSpPr/>
          <p:nvPr/>
        </p:nvGrpSpPr>
        <p:grpSpPr>
          <a:xfrm>
            <a:off x="0" y="0"/>
            <a:ext cx="5362259" cy="10287000"/>
            <a:chOff x="0" y="0"/>
            <a:chExt cx="5362259" cy="10287000"/>
          </a:xfrm>
        </p:grpSpPr>
        <p:sp>
          <p:nvSpPr>
            <p:cNvPr id="267" name="Google Shape;267;p6"/>
            <p:cNvSpPr/>
            <p:nvPr/>
          </p:nvSpPr>
          <p:spPr>
            <a:xfrm>
              <a:off x="4494215" y="0"/>
              <a:ext cx="868044" cy="10287000"/>
            </a:xfrm>
            <a:custGeom>
              <a:avLst/>
              <a:gdLst/>
              <a:ahLst/>
              <a:cxnLst/>
              <a:rect l="l" t="t" r="r" b="b"/>
              <a:pathLst>
                <a:path w="868045" h="10287000" extrusionOk="0">
                  <a:moveTo>
                    <a:pt x="0" y="0"/>
                  </a:moveTo>
                  <a:lnTo>
                    <a:pt x="867965" y="0"/>
                  </a:lnTo>
                  <a:lnTo>
                    <a:pt x="867965" y="10287000"/>
                  </a:lnTo>
                  <a:lnTo>
                    <a:pt x="0" y="10287000"/>
                  </a:lnTo>
                  <a:lnTo>
                    <a:pt x="0" y="0"/>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68" name="Google Shape;268;p6"/>
            <p:cNvPicPr preferRelativeResize="0"/>
            <p:nvPr/>
          </p:nvPicPr>
          <p:blipFill rotWithShape="1">
            <a:blip r:embed="rId3">
              <a:alphaModFix/>
            </a:blip>
            <a:srcRect/>
            <a:stretch/>
          </p:blipFill>
          <p:spPr>
            <a:xfrm>
              <a:off x="0" y="0"/>
              <a:ext cx="5052334" cy="10286999"/>
            </a:xfrm>
            <a:prstGeom prst="rect">
              <a:avLst/>
            </a:prstGeom>
            <a:noFill/>
            <a:ln>
              <a:noFill/>
            </a:ln>
          </p:spPr>
        </p:pic>
      </p:grpSp>
      <p:pic>
        <p:nvPicPr>
          <p:cNvPr id="269" name="Google Shape;269;p6"/>
          <p:cNvPicPr preferRelativeResize="0"/>
          <p:nvPr/>
        </p:nvPicPr>
        <p:blipFill rotWithShape="1">
          <a:blip r:embed="rId4">
            <a:alphaModFix/>
          </a:blip>
          <a:srcRect/>
          <a:stretch/>
        </p:blipFill>
        <p:spPr>
          <a:xfrm>
            <a:off x="13636176" y="1133209"/>
            <a:ext cx="2657474" cy="1485899"/>
          </a:xfrm>
          <a:prstGeom prst="rect">
            <a:avLst/>
          </a:prstGeom>
          <a:noFill/>
          <a:ln>
            <a:noFill/>
          </a:ln>
        </p:spPr>
      </p:pic>
      <p:sp>
        <p:nvSpPr>
          <p:cNvPr id="270" name="Google Shape;270;p6"/>
          <p:cNvSpPr/>
          <p:nvPr/>
        </p:nvSpPr>
        <p:spPr>
          <a:xfrm>
            <a:off x="12563085" y="3333195"/>
            <a:ext cx="4918710" cy="5095240"/>
          </a:xfrm>
          <a:custGeom>
            <a:avLst/>
            <a:gdLst/>
            <a:ahLst/>
            <a:cxnLst/>
            <a:rect l="l" t="t" r="r" b="b"/>
            <a:pathLst>
              <a:path w="4918709" h="5095240" extrusionOk="0">
                <a:moveTo>
                  <a:pt x="4437027" y="5094730"/>
                </a:moveTo>
                <a:lnTo>
                  <a:pt x="485775" y="5094730"/>
                </a:lnTo>
                <a:lnTo>
                  <a:pt x="437761" y="5092353"/>
                </a:lnTo>
                <a:lnTo>
                  <a:pt x="390562" y="5085310"/>
                </a:lnTo>
                <a:lnTo>
                  <a:pt x="344494" y="5073732"/>
                </a:lnTo>
                <a:lnTo>
                  <a:pt x="299876" y="5057753"/>
                </a:lnTo>
                <a:lnTo>
                  <a:pt x="257027" y="5037503"/>
                </a:lnTo>
                <a:lnTo>
                  <a:pt x="216266" y="5013114"/>
                </a:lnTo>
                <a:lnTo>
                  <a:pt x="177910" y="4984720"/>
                </a:lnTo>
                <a:lnTo>
                  <a:pt x="142279" y="4952450"/>
                </a:lnTo>
                <a:lnTo>
                  <a:pt x="110010" y="4916819"/>
                </a:lnTo>
                <a:lnTo>
                  <a:pt x="81615" y="4878463"/>
                </a:lnTo>
                <a:lnTo>
                  <a:pt x="57227" y="4837702"/>
                </a:lnTo>
                <a:lnTo>
                  <a:pt x="36977" y="4794853"/>
                </a:lnTo>
                <a:lnTo>
                  <a:pt x="20997" y="4750235"/>
                </a:lnTo>
                <a:lnTo>
                  <a:pt x="9420" y="4704168"/>
                </a:lnTo>
                <a:lnTo>
                  <a:pt x="2377" y="4656968"/>
                </a:lnTo>
                <a:lnTo>
                  <a:pt x="0" y="4608955"/>
                </a:lnTo>
                <a:lnTo>
                  <a:pt x="0" y="485775"/>
                </a:lnTo>
                <a:lnTo>
                  <a:pt x="2377" y="437762"/>
                </a:lnTo>
                <a:lnTo>
                  <a:pt x="9420" y="390562"/>
                </a:lnTo>
                <a:lnTo>
                  <a:pt x="20997" y="344494"/>
                </a:lnTo>
                <a:lnTo>
                  <a:pt x="36977" y="299876"/>
                </a:lnTo>
                <a:lnTo>
                  <a:pt x="57227" y="257028"/>
                </a:lnTo>
                <a:lnTo>
                  <a:pt x="81615" y="216266"/>
                </a:lnTo>
                <a:lnTo>
                  <a:pt x="110010" y="177911"/>
                </a:lnTo>
                <a:lnTo>
                  <a:pt x="142279" y="142280"/>
                </a:lnTo>
                <a:lnTo>
                  <a:pt x="177910" y="110010"/>
                </a:lnTo>
                <a:lnTo>
                  <a:pt x="216266" y="81615"/>
                </a:lnTo>
                <a:lnTo>
                  <a:pt x="257027" y="57227"/>
                </a:lnTo>
                <a:lnTo>
                  <a:pt x="299876" y="36977"/>
                </a:lnTo>
                <a:lnTo>
                  <a:pt x="344494" y="20997"/>
                </a:lnTo>
                <a:lnTo>
                  <a:pt x="390562" y="9420"/>
                </a:lnTo>
                <a:lnTo>
                  <a:pt x="437761" y="2377"/>
                </a:lnTo>
                <a:lnTo>
                  <a:pt x="485775" y="0"/>
                </a:lnTo>
                <a:lnTo>
                  <a:pt x="4437027" y="0"/>
                </a:lnTo>
                <a:lnTo>
                  <a:pt x="4485040" y="2377"/>
                </a:lnTo>
                <a:lnTo>
                  <a:pt x="4532240" y="9420"/>
                </a:lnTo>
                <a:lnTo>
                  <a:pt x="4578308" y="20997"/>
                </a:lnTo>
                <a:lnTo>
                  <a:pt x="4622926" y="36977"/>
                </a:lnTo>
                <a:lnTo>
                  <a:pt x="4665775" y="57227"/>
                </a:lnTo>
                <a:lnTo>
                  <a:pt x="4706536" y="81615"/>
                </a:lnTo>
                <a:lnTo>
                  <a:pt x="4744892" y="110010"/>
                </a:lnTo>
                <a:lnTo>
                  <a:pt x="4780523" y="142280"/>
                </a:lnTo>
                <a:lnTo>
                  <a:pt x="4812792" y="177911"/>
                </a:lnTo>
                <a:lnTo>
                  <a:pt x="4841187" y="216266"/>
                </a:lnTo>
                <a:lnTo>
                  <a:pt x="4865575" y="257028"/>
                </a:lnTo>
                <a:lnTo>
                  <a:pt x="4885825" y="299876"/>
                </a:lnTo>
                <a:lnTo>
                  <a:pt x="4901805" y="344494"/>
                </a:lnTo>
                <a:lnTo>
                  <a:pt x="4913382" y="390562"/>
                </a:lnTo>
                <a:lnTo>
                  <a:pt x="4918471" y="424664"/>
                </a:lnTo>
                <a:lnTo>
                  <a:pt x="4918471" y="4670065"/>
                </a:lnTo>
                <a:lnTo>
                  <a:pt x="4901805" y="4750235"/>
                </a:lnTo>
                <a:lnTo>
                  <a:pt x="4885825" y="4794853"/>
                </a:lnTo>
                <a:lnTo>
                  <a:pt x="4865575" y="4837702"/>
                </a:lnTo>
                <a:lnTo>
                  <a:pt x="4841187" y="4878463"/>
                </a:lnTo>
                <a:lnTo>
                  <a:pt x="4812792" y="4916819"/>
                </a:lnTo>
                <a:lnTo>
                  <a:pt x="4780523" y="4952450"/>
                </a:lnTo>
                <a:lnTo>
                  <a:pt x="4744892" y="4984720"/>
                </a:lnTo>
                <a:lnTo>
                  <a:pt x="4706536" y="5013114"/>
                </a:lnTo>
                <a:lnTo>
                  <a:pt x="4665775" y="5037503"/>
                </a:lnTo>
                <a:lnTo>
                  <a:pt x="4622926" y="5057753"/>
                </a:lnTo>
                <a:lnTo>
                  <a:pt x="4578308" y="5073732"/>
                </a:lnTo>
                <a:lnTo>
                  <a:pt x="4532240" y="5085310"/>
                </a:lnTo>
                <a:lnTo>
                  <a:pt x="4485040" y="5092353"/>
                </a:lnTo>
                <a:lnTo>
                  <a:pt x="4437027" y="509473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1" name="Google Shape;271;p6"/>
          <p:cNvSpPr txBox="1">
            <a:spLocks noGrp="1"/>
          </p:cNvSpPr>
          <p:nvPr>
            <p:ph type="title"/>
          </p:nvPr>
        </p:nvSpPr>
        <p:spPr>
          <a:xfrm>
            <a:off x="5937041" y="930340"/>
            <a:ext cx="8532938" cy="2048618"/>
          </a:xfrm>
          <a:prstGeom prst="rect">
            <a:avLst/>
          </a:prstGeom>
          <a:noFill/>
          <a:ln>
            <a:noFill/>
          </a:ln>
        </p:spPr>
        <p:txBody>
          <a:bodyPr spcFirstLastPara="1" wrap="square" lIns="0" tIns="169525" rIns="0" bIns="0" anchor="t" anchorCtr="0">
            <a:spAutoFit/>
          </a:bodyPr>
          <a:lstStyle/>
          <a:p>
            <a:pPr marL="12700" marR="5080" lvl="0" indent="0" algn="l" rtl="0">
              <a:lnSpc>
                <a:spcPct val="99508"/>
              </a:lnSpc>
              <a:spcBef>
                <a:spcPts val="0"/>
              </a:spcBef>
              <a:spcAft>
                <a:spcPts val="0"/>
              </a:spcAft>
              <a:buSzPts val="1400"/>
              <a:buNone/>
            </a:pPr>
            <a:r>
              <a:rPr lang="en-US" sz="6100">
                <a:solidFill>
                  <a:srgbClr val="0578D5"/>
                </a:solidFill>
                <a:latin typeface="Arial"/>
                <a:ea typeface="Arial"/>
                <a:cs typeface="Arial"/>
                <a:sym typeface="Arial"/>
              </a:rPr>
              <a:t>RAMS: </a:t>
            </a:r>
            <a:r>
              <a:rPr lang="en-US" sz="6100">
                <a:latin typeface="Arial"/>
                <a:ea typeface="Arial"/>
                <a:cs typeface="Arial"/>
                <a:sym typeface="Arial"/>
              </a:rPr>
              <a:t>A National Cooperative</a:t>
            </a:r>
            <a:endParaRPr sz="6100">
              <a:latin typeface="Arial"/>
              <a:ea typeface="Arial"/>
              <a:cs typeface="Arial"/>
              <a:sym typeface="Arial"/>
            </a:endParaRPr>
          </a:p>
        </p:txBody>
      </p:sp>
      <p:sp>
        <p:nvSpPr>
          <p:cNvPr id="272" name="Google Shape;272;p6"/>
          <p:cNvSpPr txBox="1"/>
          <p:nvPr/>
        </p:nvSpPr>
        <p:spPr>
          <a:xfrm>
            <a:off x="5937041" y="3231627"/>
            <a:ext cx="6626044" cy="1587500"/>
          </a:xfrm>
          <a:prstGeom prst="rect">
            <a:avLst/>
          </a:prstGeom>
          <a:noFill/>
          <a:ln>
            <a:noFill/>
          </a:ln>
        </p:spPr>
        <p:txBody>
          <a:bodyPr spcFirstLastPara="1" wrap="square" lIns="0" tIns="12700" rIns="0" bIns="0" anchor="t" anchorCtr="0">
            <a:spAutoFit/>
          </a:bodyPr>
          <a:lstStyle/>
          <a:p>
            <a:pPr marL="12700" marR="5080" lvl="0" indent="0" algn="l" rtl="0">
              <a:lnSpc>
                <a:spcPct val="116500"/>
              </a:lnSpc>
              <a:spcBef>
                <a:spcPts val="0"/>
              </a:spcBef>
              <a:spcAft>
                <a:spcPts val="0"/>
              </a:spcAft>
              <a:buClr>
                <a:srgbClr val="000000"/>
              </a:buClr>
              <a:buSzPts val="2200"/>
              <a:buFont typeface="Arial"/>
              <a:buNone/>
            </a:pPr>
            <a:r>
              <a:rPr lang="en-US" sz="2200" b="0" i="0" u="none" strike="noStrike" cap="none">
                <a:solidFill>
                  <a:srgbClr val="333333"/>
                </a:solidFill>
                <a:latin typeface="Arial"/>
                <a:ea typeface="Arial"/>
                <a:cs typeface="Arial"/>
                <a:sym typeface="Arial"/>
              </a:rPr>
              <a:t>The Retirement Asset Management Services (RAMS) program is a national cooperative established in 2001 by Education Service Center Region 10 in Dallas, TX</a:t>
            </a:r>
            <a:endParaRPr sz="2200" b="0" i="0" u="none" strike="noStrike" cap="none">
              <a:solidFill>
                <a:srgbClr val="000000"/>
              </a:solidFill>
              <a:latin typeface="Arial"/>
              <a:ea typeface="Arial"/>
              <a:cs typeface="Arial"/>
              <a:sym typeface="Arial"/>
            </a:endParaRPr>
          </a:p>
        </p:txBody>
      </p:sp>
      <p:sp>
        <p:nvSpPr>
          <p:cNvPr id="273" name="Google Shape;273;p6"/>
          <p:cNvSpPr txBox="1"/>
          <p:nvPr/>
        </p:nvSpPr>
        <p:spPr>
          <a:xfrm>
            <a:off x="5955123" y="5036264"/>
            <a:ext cx="5606415" cy="844550"/>
          </a:xfrm>
          <a:prstGeom prst="rect">
            <a:avLst/>
          </a:prstGeom>
          <a:noFill/>
          <a:ln>
            <a:noFill/>
          </a:ln>
        </p:spPr>
        <p:txBody>
          <a:bodyPr spcFirstLastPara="1" wrap="square" lIns="0" tIns="12050" rIns="0" bIns="0" anchor="t" anchorCtr="0">
            <a:spAutoFit/>
          </a:bodyPr>
          <a:lstStyle/>
          <a:p>
            <a:pPr marL="355600" marR="5080" lvl="0" indent="-342900" algn="l" rtl="0">
              <a:lnSpc>
                <a:spcPct val="122200"/>
              </a:lnSpc>
              <a:spcBef>
                <a:spcPts val="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TCG, a HUB International Company, was selected to manage the RAMS program</a:t>
            </a:r>
            <a:endParaRPr sz="2200" b="0" i="0" u="none" strike="noStrike" cap="none">
              <a:solidFill>
                <a:srgbClr val="000000"/>
              </a:solidFill>
              <a:latin typeface="Arial"/>
              <a:ea typeface="Arial"/>
              <a:cs typeface="Arial"/>
              <a:sym typeface="Arial"/>
            </a:endParaRPr>
          </a:p>
        </p:txBody>
      </p:sp>
      <p:sp>
        <p:nvSpPr>
          <p:cNvPr id="274" name="Google Shape;274;p6"/>
          <p:cNvSpPr txBox="1"/>
          <p:nvPr/>
        </p:nvSpPr>
        <p:spPr>
          <a:xfrm>
            <a:off x="5955123" y="6055439"/>
            <a:ext cx="5723255" cy="2482850"/>
          </a:xfrm>
          <a:prstGeom prst="rect">
            <a:avLst/>
          </a:prstGeom>
          <a:noFill/>
          <a:ln>
            <a:noFill/>
          </a:ln>
        </p:spPr>
        <p:txBody>
          <a:bodyPr spcFirstLastPara="1" wrap="square" lIns="0" tIns="12050" rIns="0" bIns="0" anchor="t" anchorCtr="0">
            <a:spAutoFit/>
          </a:bodyPr>
          <a:lstStyle/>
          <a:p>
            <a:pPr marL="355600" marR="5080" lvl="0" indent="-342900" algn="l" rtl="0">
              <a:lnSpc>
                <a:spcPct val="122200"/>
              </a:lnSpc>
              <a:spcBef>
                <a:spcPts val="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Plan Investments are overseen by an investment advisory committee made up for Executive Directors, Superintendents and Chief Financial Officers—ensuring the interests of government employees remain top priority</a:t>
            </a:r>
            <a:endParaRPr sz="2200" b="0" i="0" u="none" strike="noStrike" cap="none">
              <a:solidFill>
                <a:srgbClr val="000000"/>
              </a:solidFill>
              <a:latin typeface="Arial"/>
              <a:ea typeface="Arial"/>
              <a:cs typeface="Arial"/>
              <a:sym typeface="Arial"/>
            </a:endParaRPr>
          </a:p>
        </p:txBody>
      </p:sp>
      <p:sp>
        <p:nvSpPr>
          <p:cNvPr id="275" name="Google Shape;275;p6"/>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rgbClr val="FFFFFF"/>
                </a:solidFill>
                <a:latin typeface="Arial"/>
                <a:ea typeface="Arial"/>
                <a:cs typeface="Arial"/>
                <a:sym typeface="Arial"/>
              </a:rPr>
              <a:t>www.tcgservices.com</a:t>
            </a:r>
            <a:endParaRPr sz="1550" b="1" i="0" u="none" strike="noStrike" cap="none">
              <a:solidFill>
                <a:srgbClr val="000000"/>
              </a:solidFill>
              <a:latin typeface="Arial"/>
              <a:ea typeface="Arial"/>
              <a:cs typeface="Arial"/>
              <a:sym typeface="Arial"/>
            </a:endParaRPr>
          </a:p>
        </p:txBody>
      </p:sp>
      <p:sp>
        <p:nvSpPr>
          <p:cNvPr id="276" name="Google Shape;276;p6"/>
          <p:cNvSpPr txBox="1"/>
          <p:nvPr/>
        </p:nvSpPr>
        <p:spPr>
          <a:xfrm>
            <a:off x="13068058" y="3506385"/>
            <a:ext cx="4254505" cy="4748859"/>
          </a:xfrm>
          <a:prstGeom prst="rect">
            <a:avLst/>
          </a:prstGeom>
          <a:noFill/>
          <a:ln>
            <a:noFill/>
          </a:ln>
        </p:spPr>
        <p:txBody>
          <a:bodyPr spcFirstLastPara="1" wrap="square" lIns="0" tIns="14600" rIns="0" bIns="0" anchor="t" anchorCtr="0">
            <a:spAutoFit/>
          </a:bodyPr>
          <a:lstStyle/>
          <a:p>
            <a:pPr marL="450850" marR="0" lvl="0" indent="0" algn="l" rtl="0">
              <a:lnSpc>
                <a:spcPct val="100000"/>
              </a:lnSpc>
              <a:spcBef>
                <a:spcPts val="0"/>
              </a:spcBef>
              <a:spcAft>
                <a:spcPts val="0"/>
              </a:spcAft>
              <a:buClr>
                <a:srgbClr val="000000"/>
              </a:buClr>
              <a:buSzPts val="2550"/>
              <a:buFont typeface="Arial"/>
              <a:buNone/>
            </a:pPr>
            <a:r>
              <a:rPr lang="en-US" sz="2550" b="1" i="0" u="none" strike="noStrike" cap="none">
                <a:solidFill>
                  <a:srgbClr val="0578D5"/>
                </a:solidFill>
                <a:latin typeface="Arial"/>
                <a:ea typeface="Arial"/>
                <a:cs typeface="Arial"/>
                <a:sym typeface="Arial"/>
              </a:rPr>
              <a:t>RAMS Services</a:t>
            </a:r>
            <a:endParaRPr sz="2550" b="1" i="0" u="none" strike="noStrike" cap="none">
              <a:solidFill>
                <a:srgbClr val="000000"/>
              </a:solidFill>
              <a:latin typeface="Arial"/>
              <a:ea typeface="Arial"/>
              <a:cs typeface="Arial"/>
              <a:sym typeface="Arial"/>
            </a:endParaRPr>
          </a:p>
          <a:p>
            <a:pPr marL="355600" marR="238125" lvl="0" indent="-342900" algn="l" rtl="0">
              <a:lnSpc>
                <a:spcPct val="139200"/>
              </a:lnSpc>
              <a:spcBef>
                <a:spcPts val="94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457(b) Retirement Plan</a:t>
            </a:r>
            <a:endParaRPr sz="1400" b="0" i="0" u="none" strike="noStrike" cap="none">
              <a:solidFill>
                <a:srgbClr val="000000"/>
              </a:solidFill>
              <a:latin typeface="Arial"/>
              <a:ea typeface="Arial"/>
              <a:cs typeface="Arial"/>
              <a:sym typeface="Arial"/>
            </a:endParaRPr>
          </a:p>
          <a:p>
            <a:pPr marL="355600" marR="238125" lvl="0" indent="-342900" algn="l" rtl="0">
              <a:lnSpc>
                <a:spcPct val="139200"/>
              </a:lnSpc>
              <a:spcBef>
                <a:spcPts val="94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403(b) Administration</a:t>
            </a:r>
            <a:endParaRPr sz="1400" b="0" i="0" u="none" strike="noStrike" cap="none">
              <a:solidFill>
                <a:srgbClr val="000000"/>
              </a:solidFill>
              <a:latin typeface="Arial"/>
              <a:ea typeface="Arial"/>
              <a:cs typeface="Arial"/>
              <a:sym typeface="Arial"/>
            </a:endParaRPr>
          </a:p>
          <a:p>
            <a:pPr marL="355600" marR="238125" lvl="0" indent="-342900" algn="l" rtl="0">
              <a:lnSpc>
                <a:spcPct val="139200"/>
              </a:lnSpc>
              <a:spcBef>
                <a:spcPts val="94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401(a) TERRP (Teacher Employee Recruitment &amp; Retention Plan)</a:t>
            </a:r>
            <a:endParaRPr sz="2200" b="0" i="0" u="none" strike="noStrike" cap="none">
              <a:solidFill>
                <a:srgbClr val="000000"/>
              </a:solidFill>
              <a:latin typeface="Arial"/>
              <a:ea typeface="Arial"/>
              <a:cs typeface="Arial"/>
              <a:sym typeface="Arial"/>
            </a:endParaRPr>
          </a:p>
          <a:p>
            <a:pPr marL="355600" marR="238125" lvl="0" indent="-342900" algn="l" rtl="0">
              <a:lnSpc>
                <a:spcPct val="139200"/>
              </a:lnSpc>
              <a:spcBef>
                <a:spcPts val="94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FICA Alternative Plan Administration</a:t>
            </a:r>
            <a:endParaRPr sz="2200" b="0" i="0" u="none" strike="noStrike" cap="none">
              <a:solidFill>
                <a:srgbClr val="000000"/>
              </a:solidFill>
              <a:latin typeface="Arial"/>
              <a:ea typeface="Arial"/>
              <a:cs typeface="Arial"/>
              <a:sym typeface="Arial"/>
            </a:endParaRPr>
          </a:p>
          <a:p>
            <a:pPr marL="355600" marR="238125" lvl="0" indent="-342900" algn="l" rtl="0">
              <a:lnSpc>
                <a:spcPct val="139200"/>
              </a:lnSpc>
              <a:spcBef>
                <a:spcPts val="940"/>
              </a:spcBef>
              <a:spcAft>
                <a:spcPts val="0"/>
              </a:spcAft>
              <a:buClr>
                <a:srgbClr val="000000"/>
              </a:buClr>
              <a:buSzPts val="2200"/>
              <a:buFont typeface="Arial"/>
              <a:buChar char="•"/>
            </a:pPr>
            <a:r>
              <a:rPr lang="en-US" sz="2200" b="0" i="0" u="none" strike="noStrike" cap="none">
                <a:solidFill>
                  <a:srgbClr val="333333"/>
                </a:solidFill>
                <a:latin typeface="Arial"/>
                <a:ea typeface="Arial"/>
                <a:cs typeface="Arial"/>
                <a:sym typeface="Arial"/>
              </a:rPr>
              <a:t>FinPath Financial Wellness</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676"/>
        <p:cNvGrpSpPr/>
        <p:nvPr/>
      </p:nvGrpSpPr>
      <p:grpSpPr>
        <a:xfrm>
          <a:off x="0" y="0"/>
          <a:ext cx="0" cy="0"/>
          <a:chOff x="0" y="0"/>
          <a:chExt cx="0" cy="0"/>
        </a:xfrm>
      </p:grpSpPr>
      <p:sp>
        <p:nvSpPr>
          <p:cNvPr id="677" name="Google Shape;677;p31"/>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8" name="Google Shape;678;p31"/>
          <p:cNvSpPr txBox="1"/>
          <p:nvPr/>
        </p:nvSpPr>
        <p:spPr>
          <a:xfrm>
            <a:off x="1016053" y="3595371"/>
            <a:ext cx="9290304" cy="3942618"/>
          </a:xfrm>
          <a:prstGeom prst="rect">
            <a:avLst/>
          </a:prstGeom>
          <a:noFill/>
          <a:ln>
            <a:noFill/>
          </a:ln>
        </p:spPr>
        <p:txBody>
          <a:bodyPr spcFirstLastPara="1" wrap="square" lIns="0" tIns="12700" rIns="0" bIns="0" anchor="t" anchorCtr="0">
            <a:spAutoFit/>
          </a:bodyPr>
          <a:lstStyle/>
          <a:p>
            <a:pPr marL="355600" marR="553720" lvl="0" indent="-342900" algn="l" rtl="0">
              <a:lnSpc>
                <a:spcPct val="132800"/>
              </a:lnSpc>
              <a:spcBef>
                <a:spcPts val="0"/>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Investments in the plan are managed by a provider of your choosing</a:t>
            </a:r>
            <a:endParaRPr sz="2400" b="0" i="0" u="none" strike="noStrike" cap="none">
              <a:solidFill>
                <a:srgbClr val="000000"/>
              </a:solidFill>
              <a:latin typeface="Arial"/>
              <a:ea typeface="Arial"/>
              <a:cs typeface="Arial"/>
              <a:sym typeface="Arial"/>
            </a:endParaRPr>
          </a:p>
          <a:p>
            <a:pPr marL="355600" marR="5080" lvl="0" indent="-342900" algn="l" rtl="0">
              <a:lnSpc>
                <a:spcPct val="132800"/>
              </a:lnSpc>
              <a:spcBef>
                <a:spcPts val="0"/>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If you elect to contribute to a 403(b) plan, you should do your research and pick a vendor that matches your investment goals</a:t>
            </a:r>
            <a:endParaRPr sz="2400" b="0" i="0" u="none" strike="noStrike" cap="none">
              <a:solidFill>
                <a:srgbClr val="000000"/>
              </a:solidFill>
              <a:latin typeface="Arial"/>
              <a:ea typeface="Arial"/>
              <a:cs typeface="Arial"/>
              <a:sym typeface="Arial"/>
            </a:endParaRPr>
          </a:p>
          <a:p>
            <a:pPr marL="355600" marR="62230" lvl="0" indent="-342900" algn="l" rtl="0">
              <a:lnSpc>
                <a:spcPct val="132800"/>
              </a:lnSpc>
              <a:spcBef>
                <a:spcPts val="0"/>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Pay attention to fees, expense ratios, and the investment lineup</a:t>
            </a:r>
            <a:endParaRPr sz="2400" b="0" i="0" u="none" strike="noStrike" cap="none">
              <a:solidFill>
                <a:srgbClr val="000000"/>
              </a:solidFill>
              <a:latin typeface="Arial"/>
              <a:ea typeface="Arial"/>
              <a:cs typeface="Arial"/>
              <a:sym typeface="Arial"/>
            </a:endParaRPr>
          </a:p>
          <a:p>
            <a:pPr marL="355600" marR="1114425" lvl="0" indent="-342900" algn="l" rtl="0">
              <a:lnSpc>
                <a:spcPct val="132800"/>
              </a:lnSpc>
              <a:spcBef>
                <a:spcPts val="0"/>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Plan administration services are provided by TCG, helping you with account distributions, transfers, loans, and rollovers</a:t>
            </a:r>
            <a:endParaRPr sz="2400" b="0" i="0" u="none" strike="noStrike" cap="none">
              <a:solidFill>
                <a:srgbClr val="000000"/>
              </a:solidFill>
              <a:latin typeface="Arial"/>
              <a:ea typeface="Arial"/>
              <a:cs typeface="Arial"/>
              <a:sym typeface="Arial"/>
            </a:endParaRPr>
          </a:p>
        </p:txBody>
      </p:sp>
      <p:grpSp>
        <p:nvGrpSpPr>
          <p:cNvPr id="679" name="Google Shape;679;p31"/>
          <p:cNvGrpSpPr/>
          <p:nvPr/>
        </p:nvGrpSpPr>
        <p:grpSpPr>
          <a:xfrm>
            <a:off x="11422512" y="2293269"/>
            <a:ext cx="5377815" cy="6123940"/>
            <a:chOff x="11422512" y="2293269"/>
            <a:chExt cx="5377815" cy="6123940"/>
          </a:xfrm>
        </p:grpSpPr>
        <p:sp>
          <p:nvSpPr>
            <p:cNvPr id="680" name="Google Shape;680;p31"/>
            <p:cNvSpPr/>
            <p:nvPr/>
          </p:nvSpPr>
          <p:spPr>
            <a:xfrm>
              <a:off x="11422512" y="2293269"/>
              <a:ext cx="5377815" cy="6123940"/>
            </a:xfrm>
            <a:custGeom>
              <a:avLst/>
              <a:gdLst/>
              <a:ahLst/>
              <a:cxnLst/>
              <a:rect l="l" t="t" r="r" b="b"/>
              <a:pathLst>
                <a:path w="5377815" h="6123940" extrusionOk="0">
                  <a:moveTo>
                    <a:pt x="1377656" y="6123925"/>
                  </a:moveTo>
                  <a:lnTo>
                    <a:pt x="0" y="6123925"/>
                  </a:lnTo>
                  <a:lnTo>
                    <a:pt x="164300" y="5809615"/>
                  </a:lnTo>
                  <a:lnTo>
                    <a:pt x="560680" y="5048230"/>
                  </a:lnTo>
                  <a:lnTo>
                    <a:pt x="1044355" y="4112087"/>
                  </a:lnTo>
                  <a:lnTo>
                    <a:pt x="1470540" y="3273504"/>
                  </a:lnTo>
                  <a:lnTo>
                    <a:pt x="1491087" y="3231701"/>
                  </a:lnTo>
                  <a:lnTo>
                    <a:pt x="1511144" y="3189524"/>
                  </a:lnTo>
                  <a:lnTo>
                    <a:pt x="1530699" y="3146983"/>
                  </a:lnTo>
                  <a:lnTo>
                    <a:pt x="1549744" y="3104087"/>
                  </a:lnTo>
                  <a:lnTo>
                    <a:pt x="1568268" y="3060845"/>
                  </a:lnTo>
                  <a:lnTo>
                    <a:pt x="1586260" y="3017267"/>
                  </a:lnTo>
                  <a:lnTo>
                    <a:pt x="1603711" y="2973362"/>
                  </a:lnTo>
                  <a:lnTo>
                    <a:pt x="1620610" y="2929139"/>
                  </a:lnTo>
                  <a:lnTo>
                    <a:pt x="1636948" y="2884608"/>
                  </a:lnTo>
                  <a:lnTo>
                    <a:pt x="1652714" y="2839779"/>
                  </a:lnTo>
                  <a:lnTo>
                    <a:pt x="1667898" y="2794660"/>
                  </a:lnTo>
                  <a:lnTo>
                    <a:pt x="1682489" y="2749261"/>
                  </a:lnTo>
                  <a:lnTo>
                    <a:pt x="1696479" y="2703591"/>
                  </a:lnTo>
                  <a:lnTo>
                    <a:pt x="1709856" y="2657660"/>
                  </a:lnTo>
                  <a:lnTo>
                    <a:pt x="1722611" y="2611477"/>
                  </a:lnTo>
                  <a:lnTo>
                    <a:pt x="1734734" y="2565052"/>
                  </a:lnTo>
                  <a:lnTo>
                    <a:pt x="1746213" y="2518393"/>
                  </a:lnTo>
                  <a:lnTo>
                    <a:pt x="1757040" y="2471511"/>
                  </a:lnTo>
                  <a:lnTo>
                    <a:pt x="1767204" y="2424414"/>
                  </a:lnTo>
                  <a:lnTo>
                    <a:pt x="1776694" y="2377112"/>
                  </a:lnTo>
                  <a:lnTo>
                    <a:pt x="1785502" y="2329615"/>
                  </a:lnTo>
                  <a:lnTo>
                    <a:pt x="1793616" y="2281931"/>
                  </a:lnTo>
                  <a:lnTo>
                    <a:pt x="1801026" y="2234070"/>
                  </a:lnTo>
                  <a:lnTo>
                    <a:pt x="1807723" y="2186041"/>
                  </a:lnTo>
                  <a:lnTo>
                    <a:pt x="1813696" y="2137855"/>
                  </a:lnTo>
                  <a:lnTo>
                    <a:pt x="1818935" y="2089519"/>
                  </a:lnTo>
                  <a:lnTo>
                    <a:pt x="1823430" y="2041044"/>
                  </a:lnTo>
                  <a:lnTo>
                    <a:pt x="1827171" y="1992439"/>
                  </a:lnTo>
                  <a:lnTo>
                    <a:pt x="1830147" y="1943713"/>
                  </a:lnTo>
                  <a:lnTo>
                    <a:pt x="1832349" y="1894876"/>
                  </a:lnTo>
                  <a:lnTo>
                    <a:pt x="1833767" y="1845937"/>
                  </a:lnTo>
                  <a:lnTo>
                    <a:pt x="1834389" y="1796905"/>
                  </a:lnTo>
                  <a:lnTo>
                    <a:pt x="1834207" y="1747790"/>
                  </a:lnTo>
                  <a:lnTo>
                    <a:pt x="1833210" y="1698601"/>
                  </a:lnTo>
                  <a:lnTo>
                    <a:pt x="1831388" y="1649348"/>
                  </a:lnTo>
                  <a:lnTo>
                    <a:pt x="1828730" y="1600039"/>
                  </a:lnTo>
                  <a:lnTo>
                    <a:pt x="1825228" y="1550685"/>
                  </a:lnTo>
                  <a:lnTo>
                    <a:pt x="1820869" y="1501295"/>
                  </a:lnTo>
                  <a:lnTo>
                    <a:pt x="1815645" y="1451877"/>
                  </a:lnTo>
                  <a:lnTo>
                    <a:pt x="1809545" y="1402442"/>
                  </a:lnTo>
                  <a:lnTo>
                    <a:pt x="1802560" y="1352998"/>
                  </a:lnTo>
                  <a:lnTo>
                    <a:pt x="1794678" y="1303556"/>
                  </a:lnTo>
                  <a:lnTo>
                    <a:pt x="1785890" y="1254124"/>
                  </a:lnTo>
                  <a:lnTo>
                    <a:pt x="1776185" y="1204712"/>
                  </a:lnTo>
                  <a:lnTo>
                    <a:pt x="1765555" y="1155329"/>
                  </a:lnTo>
                  <a:lnTo>
                    <a:pt x="1753987" y="1105984"/>
                  </a:lnTo>
                  <a:lnTo>
                    <a:pt x="1741473" y="1056688"/>
                  </a:lnTo>
                  <a:lnTo>
                    <a:pt x="1728003" y="1007449"/>
                  </a:lnTo>
                  <a:lnTo>
                    <a:pt x="1713565" y="958277"/>
                  </a:lnTo>
                  <a:lnTo>
                    <a:pt x="1698150" y="909180"/>
                  </a:lnTo>
                  <a:lnTo>
                    <a:pt x="1681748" y="860170"/>
                  </a:lnTo>
                  <a:lnTo>
                    <a:pt x="1664348" y="811254"/>
                  </a:lnTo>
                  <a:lnTo>
                    <a:pt x="1645941" y="762442"/>
                  </a:lnTo>
                  <a:lnTo>
                    <a:pt x="1626516" y="713744"/>
                  </a:lnTo>
                  <a:lnTo>
                    <a:pt x="1600777" y="722975"/>
                  </a:lnTo>
                  <a:lnTo>
                    <a:pt x="1547520" y="751503"/>
                  </a:lnTo>
                  <a:lnTo>
                    <a:pt x="1494911" y="781612"/>
                  </a:lnTo>
                  <a:lnTo>
                    <a:pt x="1471116" y="795585"/>
                  </a:lnTo>
                  <a:lnTo>
                    <a:pt x="1541591" y="0"/>
                  </a:lnTo>
                  <a:lnTo>
                    <a:pt x="2136069" y="570010"/>
                  </a:lnTo>
                  <a:lnTo>
                    <a:pt x="1960877" y="596610"/>
                  </a:lnTo>
                  <a:lnTo>
                    <a:pt x="2023867" y="756054"/>
                  </a:lnTo>
                  <a:lnTo>
                    <a:pt x="2159755" y="1174390"/>
                  </a:lnTo>
                  <a:lnTo>
                    <a:pt x="2288917" y="1761623"/>
                  </a:lnTo>
                  <a:lnTo>
                    <a:pt x="2331733" y="2427756"/>
                  </a:lnTo>
                  <a:lnTo>
                    <a:pt x="2912831" y="1778399"/>
                  </a:lnTo>
                  <a:lnTo>
                    <a:pt x="3393190" y="1279893"/>
                  </a:lnTo>
                  <a:lnTo>
                    <a:pt x="3720076" y="960248"/>
                  </a:lnTo>
                  <a:lnTo>
                    <a:pt x="3840757" y="847476"/>
                  </a:lnTo>
                  <a:lnTo>
                    <a:pt x="3609280" y="752125"/>
                  </a:lnTo>
                  <a:lnTo>
                    <a:pt x="4582258" y="406694"/>
                  </a:lnTo>
                  <a:lnTo>
                    <a:pt x="4314549" y="1290247"/>
                  </a:lnTo>
                  <a:lnTo>
                    <a:pt x="4294733" y="1263346"/>
                  </a:lnTo>
                  <a:lnTo>
                    <a:pt x="4250501" y="1204708"/>
                  </a:lnTo>
                  <a:lnTo>
                    <a:pt x="4204679" y="1147435"/>
                  </a:lnTo>
                  <a:lnTo>
                    <a:pt x="4180092" y="1124627"/>
                  </a:lnTo>
                  <a:lnTo>
                    <a:pt x="4148196" y="1152443"/>
                  </a:lnTo>
                  <a:lnTo>
                    <a:pt x="4116295" y="1180992"/>
                  </a:lnTo>
                  <a:lnTo>
                    <a:pt x="4084394" y="1210260"/>
                  </a:lnTo>
                  <a:lnTo>
                    <a:pt x="4052495" y="1240236"/>
                  </a:lnTo>
                  <a:lnTo>
                    <a:pt x="4020602" y="1270904"/>
                  </a:lnTo>
                  <a:lnTo>
                    <a:pt x="3988719" y="1302251"/>
                  </a:lnTo>
                  <a:lnTo>
                    <a:pt x="3956848" y="1334265"/>
                  </a:lnTo>
                  <a:lnTo>
                    <a:pt x="3924993" y="1366931"/>
                  </a:lnTo>
                  <a:lnTo>
                    <a:pt x="3893157" y="1400236"/>
                  </a:lnTo>
                  <a:lnTo>
                    <a:pt x="3861345" y="1434167"/>
                  </a:lnTo>
                  <a:lnTo>
                    <a:pt x="3829558" y="1468710"/>
                  </a:lnTo>
                  <a:lnTo>
                    <a:pt x="3797800" y="1503851"/>
                  </a:lnTo>
                  <a:lnTo>
                    <a:pt x="3766076" y="1539578"/>
                  </a:lnTo>
                  <a:lnTo>
                    <a:pt x="3734387" y="1575877"/>
                  </a:lnTo>
                  <a:lnTo>
                    <a:pt x="3702738" y="1612734"/>
                  </a:lnTo>
                  <a:lnTo>
                    <a:pt x="3671131" y="1650136"/>
                  </a:lnTo>
                  <a:lnTo>
                    <a:pt x="3639571" y="1688070"/>
                  </a:lnTo>
                  <a:lnTo>
                    <a:pt x="3608060" y="1726522"/>
                  </a:lnTo>
                  <a:lnTo>
                    <a:pt x="3576602" y="1765478"/>
                  </a:lnTo>
                  <a:lnTo>
                    <a:pt x="3545200" y="1804925"/>
                  </a:lnTo>
                  <a:lnTo>
                    <a:pt x="3513858" y="1844850"/>
                  </a:lnTo>
                  <a:lnTo>
                    <a:pt x="3482578" y="1885239"/>
                  </a:lnTo>
                  <a:lnTo>
                    <a:pt x="3451365" y="1926079"/>
                  </a:lnTo>
                  <a:lnTo>
                    <a:pt x="3420221" y="1967356"/>
                  </a:lnTo>
                  <a:lnTo>
                    <a:pt x="3389150" y="2009057"/>
                  </a:lnTo>
                  <a:lnTo>
                    <a:pt x="3358155" y="2051169"/>
                  </a:lnTo>
                  <a:lnTo>
                    <a:pt x="3327240" y="2093677"/>
                  </a:lnTo>
                  <a:lnTo>
                    <a:pt x="3296408" y="2136569"/>
                  </a:lnTo>
                  <a:lnTo>
                    <a:pt x="3265662" y="2179831"/>
                  </a:lnTo>
                  <a:lnTo>
                    <a:pt x="3235006" y="2223450"/>
                  </a:lnTo>
                  <a:lnTo>
                    <a:pt x="3173976" y="2311703"/>
                  </a:lnTo>
                  <a:lnTo>
                    <a:pt x="3113344" y="2401221"/>
                  </a:lnTo>
                  <a:lnTo>
                    <a:pt x="3053138" y="2491896"/>
                  </a:lnTo>
                  <a:lnTo>
                    <a:pt x="2993384" y="2583621"/>
                  </a:lnTo>
                  <a:lnTo>
                    <a:pt x="2934109" y="2676287"/>
                  </a:lnTo>
                  <a:lnTo>
                    <a:pt x="2875340" y="2769789"/>
                  </a:lnTo>
                  <a:lnTo>
                    <a:pt x="2817104" y="2864017"/>
                  </a:lnTo>
                  <a:lnTo>
                    <a:pt x="2788194" y="2911370"/>
                  </a:lnTo>
                  <a:lnTo>
                    <a:pt x="3413220" y="2637078"/>
                  </a:lnTo>
                  <a:lnTo>
                    <a:pt x="4012427" y="2481931"/>
                  </a:lnTo>
                  <a:lnTo>
                    <a:pt x="4462432" y="2412994"/>
                  </a:lnTo>
                  <a:lnTo>
                    <a:pt x="4639852" y="2397334"/>
                  </a:lnTo>
                  <a:lnTo>
                    <a:pt x="4585294" y="2228676"/>
                  </a:lnTo>
                  <a:lnTo>
                    <a:pt x="5377531" y="2443412"/>
                  </a:lnTo>
                  <a:lnTo>
                    <a:pt x="4680849" y="2924408"/>
                  </a:lnTo>
                  <a:lnTo>
                    <a:pt x="4682703" y="2896872"/>
                  </a:lnTo>
                  <a:lnTo>
                    <a:pt x="4686104" y="2836348"/>
                  </a:lnTo>
                  <a:lnTo>
                    <a:pt x="4687807" y="2775962"/>
                  </a:lnTo>
                  <a:lnTo>
                    <a:pt x="4684566" y="2748839"/>
                  </a:lnTo>
                  <a:lnTo>
                    <a:pt x="4626529" y="2753738"/>
                  </a:lnTo>
                  <a:lnTo>
                    <a:pt x="4569188" y="2759715"/>
                  </a:lnTo>
                  <a:lnTo>
                    <a:pt x="4512538" y="2766749"/>
                  </a:lnTo>
                  <a:lnTo>
                    <a:pt x="4456575" y="2774819"/>
                  </a:lnTo>
                  <a:lnTo>
                    <a:pt x="4401292" y="2783904"/>
                  </a:lnTo>
                  <a:lnTo>
                    <a:pt x="4346686" y="2793982"/>
                  </a:lnTo>
                  <a:lnTo>
                    <a:pt x="4292752" y="2805032"/>
                  </a:lnTo>
                  <a:lnTo>
                    <a:pt x="4239483" y="2817033"/>
                  </a:lnTo>
                  <a:lnTo>
                    <a:pt x="4186877" y="2829963"/>
                  </a:lnTo>
                  <a:lnTo>
                    <a:pt x="4134927" y="2843802"/>
                  </a:lnTo>
                  <a:lnTo>
                    <a:pt x="4083628" y="2858529"/>
                  </a:lnTo>
                  <a:lnTo>
                    <a:pt x="4032976" y="2874122"/>
                  </a:lnTo>
                  <a:lnTo>
                    <a:pt x="3982966" y="2890560"/>
                  </a:lnTo>
                  <a:lnTo>
                    <a:pt x="3933593" y="2907821"/>
                  </a:lnTo>
                  <a:lnTo>
                    <a:pt x="3884852" y="2925886"/>
                  </a:lnTo>
                  <a:lnTo>
                    <a:pt x="3836738" y="2944731"/>
                  </a:lnTo>
                  <a:lnTo>
                    <a:pt x="3789245" y="2964337"/>
                  </a:lnTo>
                  <a:lnTo>
                    <a:pt x="3742370" y="2984683"/>
                  </a:lnTo>
                  <a:lnTo>
                    <a:pt x="3696107" y="3005745"/>
                  </a:lnTo>
                  <a:lnTo>
                    <a:pt x="3650450" y="3027505"/>
                  </a:lnTo>
                  <a:lnTo>
                    <a:pt x="3605397" y="3049940"/>
                  </a:lnTo>
                  <a:lnTo>
                    <a:pt x="3560940" y="3073029"/>
                  </a:lnTo>
                  <a:lnTo>
                    <a:pt x="3517076" y="3096752"/>
                  </a:lnTo>
                  <a:lnTo>
                    <a:pt x="3473799" y="3121086"/>
                  </a:lnTo>
                  <a:lnTo>
                    <a:pt x="3431105" y="3146012"/>
                  </a:lnTo>
                  <a:lnTo>
                    <a:pt x="3388988" y="3171506"/>
                  </a:lnTo>
                  <a:lnTo>
                    <a:pt x="3347444" y="3197549"/>
                  </a:lnTo>
                  <a:lnTo>
                    <a:pt x="3306467" y="3224119"/>
                  </a:lnTo>
                  <a:lnTo>
                    <a:pt x="3266053" y="3251196"/>
                  </a:lnTo>
                  <a:lnTo>
                    <a:pt x="3226197" y="3278757"/>
                  </a:lnTo>
                  <a:lnTo>
                    <a:pt x="3186894" y="3306781"/>
                  </a:lnTo>
                  <a:lnTo>
                    <a:pt x="3148138" y="3335248"/>
                  </a:lnTo>
                  <a:lnTo>
                    <a:pt x="3109926" y="3364136"/>
                  </a:lnTo>
                  <a:lnTo>
                    <a:pt x="3072252" y="3393425"/>
                  </a:lnTo>
                  <a:lnTo>
                    <a:pt x="3035110" y="3423092"/>
                  </a:lnTo>
                  <a:lnTo>
                    <a:pt x="2998497" y="3453116"/>
                  </a:lnTo>
                  <a:lnTo>
                    <a:pt x="2962407" y="3483477"/>
                  </a:lnTo>
                  <a:lnTo>
                    <a:pt x="2926835" y="3514154"/>
                  </a:lnTo>
                  <a:lnTo>
                    <a:pt x="2891776" y="3545124"/>
                  </a:lnTo>
                  <a:lnTo>
                    <a:pt x="2857226" y="3576368"/>
                  </a:lnTo>
                  <a:lnTo>
                    <a:pt x="2823179" y="3607863"/>
                  </a:lnTo>
                  <a:lnTo>
                    <a:pt x="2789631" y="3639588"/>
                  </a:lnTo>
                  <a:lnTo>
                    <a:pt x="2756576" y="3671523"/>
                  </a:lnTo>
                  <a:lnTo>
                    <a:pt x="2724010" y="3703646"/>
                  </a:lnTo>
                  <a:lnTo>
                    <a:pt x="2691927" y="3735936"/>
                  </a:lnTo>
                  <a:lnTo>
                    <a:pt x="2660323" y="3768372"/>
                  </a:lnTo>
                  <a:lnTo>
                    <a:pt x="2629193" y="3800932"/>
                  </a:lnTo>
                  <a:lnTo>
                    <a:pt x="2598532" y="3833596"/>
                  </a:lnTo>
                  <a:lnTo>
                    <a:pt x="2568335" y="3866342"/>
                  </a:lnTo>
                  <a:lnTo>
                    <a:pt x="2538596" y="3899149"/>
                  </a:lnTo>
                  <a:lnTo>
                    <a:pt x="2509312" y="3931995"/>
                  </a:lnTo>
                  <a:lnTo>
                    <a:pt x="2480477" y="3964861"/>
                  </a:lnTo>
                  <a:lnTo>
                    <a:pt x="2452085" y="3997723"/>
                  </a:lnTo>
                  <a:lnTo>
                    <a:pt x="2424133" y="4030562"/>
                  </a:lnTo>
                  <a:lnTo>
                    <a:pt x="2396616" y="4063356"/>
                  </a:lnTo>
                  <a:lnTo>
                    <a:pt x="2369527" y="4096084"/>
                  </a:lnTo>
                  <a:lnTo>
                    <a:pt x="2316618" y="4161256"/>
                  </a:lnTo>
                  <a:lnTo>
                    <a:pt x="2290788" y="4193659"/>
                  </a:lnTo>
                  <a:lnTo>
                    <a:pt x="1913043" y="4791845"/>
                  </a:lnTo>
                  <a:lnTo>
                    <a:pt x="1625273" y="5422421"/>
                  </a:lnTo>
                  <a:lnTo>
                    <a:pt x="1441977" y="5921182"/>
                  </a:lnTo>
                  <a:lnTo>
                    <a:pt x="1377656" y="6123925"/>
                  </a:lnTo>
                  <a:close/>
                </a:path>
              </a:pathLst>
            </a:custGeom>
            <a:solidFill>
              <a:srgbClr val="ED4E2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1" name="Google Shape;681;p31"/>
            <p:cNvSpPr/>
            <p:nvPr/>
          </p:nvSpPr>
          <p:spPr>
            <a:xfrm>
              <a:off x="11959868" y="7500025"/>
              <a:ext cx="186690" cy="286385"/>
            </a:xfrm>
            <a:custGeom>
              <a:avLst/>
              <a:gdLst/>
              <a:ahLst/>
              <a:cxnLst/>
              <a:rect l="l" t="t" r="r" b="b"/>
              <a:pathLst>
                <a:path w="186690" h="286384" extrusionOk="0">
                  <a:moveTo>
                    <a:pt x="28116" y="285790"/>
                  </a:moveTo>
                  <a:lnTo>
                    <a:pt x="0" y="232853"/>
                  </a:lnTo>
                  <a:lnTo>
                    <a:pt x="6649" y="213374"/>
                  </a:lnTo>
                  <a:lnTo>
                    <a:pt x="11751" y="196139"/>
                  </a:lnTo>
                  <a:lnTo>
                    <a:pt x="15183" y="180229"/>
                  </a:lnTo>
                  <a:lnTo>
                    <a:pt x="20095" y="135721"/>
                  </a:lnTo>
                  <a:lnTo>
                    <a:pt x="25694" y="75584"/>
                  </a:lnTo>
                  <a:lnTo>
                    <a:pt x="32200" y="0"/>
                  </a:lnTo>
                  <a:lnTo>
                    <a:pt x="186082" y="1989"/>
                  </a:lnTo>
                  <a:lnTo>
                    <a:pt x="168587" y="131172"/>
                  </a:lnTo>
                  <a:lnTo>
                    <a:pt x="163515" y="171694"/>
                  </a:lnTo>
                  <a:lnTo>
                    <a:pt x="162964" y="179884"/>
                  </a:lnTo>
                  <a:lnTo>
                    <a:pt x="162919" y="188718"/>
                  </a:lnTo>
                  <a:lnTo>
                    <a:pt x="163316" y="196383"/>
                  </a:lnTo>
                  <a:lnTo>
                    <a:pt x="164091" y="201069"/>
                  </a:lnTo>
                  <a:lnTo>
                    <a:pt x="167075" y="224809"/>
                  </a:lnTo>
                  <a:lnTo>
                    <a:pt x="164759" y="252482"/>
                  </a:lnTo>
                  <a:lnTo>
                    <a:pt x="160734" y="275432"/>
                  </a:lnTo>
                  <a:lnTo>
                    <a:pt x="158593" y="285005"/>
                  </a:lnTo>
                  <a:lnTo>
                    <a:pt x="28116" y="285790"/>
                  </a:lnTo>
                  <a:close/>
                </a:path>
              </a:pathLst>
            </a:custGeom>
            <a:solidFill>
              <a:srgbClr val="FDB4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2" name="Google Shape;682;p31"/>
            <p:cNvSpPr/>
            <p:nvPr/>
          </p:nvSpPr>
          <p:spPr>
            <a:xfrm>
              <a:off x="11931443" y="7696172"/>
              <a:ext cx="377825" cy="177800"/>
            </a:xfrm>
            <a:custGeom>
              <a:avLst/>
              <a:gdLst/>
              <a:ahLst/>
              <a:cxnLst/>
              <a:rect l="l" t="t" r="r" b="b"/>
              <a:pathLst>
                <a:path w="377825" h="177800" extrusionOk="0">
                  <a:moveTo>
                    <a:pt x="52608" y="177611"/>
                  </a:moveTo>
                  <a:lnTo>
                    <a:pt x="20099" y="175412"/>
                  </a:lnTo>
                  <a:lnTo>
                    <a:pt x="3101" y="160023"/>
                  </a:lnTo>
                  <a:lnTo>
                    <a:pt x="0" y="129314"/>
                  </a:lnTo>
                  <a:lnTo>
                    <a:pt x="5233" y="93744"/>
                  </a:lnTo>
                  <a:lnTo>
                    <a:pt x="18953" y="42478"/>
                  </a:lnTo>
                  <a:lnTo>
                    <a:pt x="24078" y="22240"/>
                  </a:lnTo>
                  <a:lnTo>
                    <a:pt x="29909" y="7991"/>
                  </a:lnTo>
                  <a:lnTo>
                    <a:pt x="37743" y="4660"/>
                  </a:lnTo>
                  <a:lnTo>
                    <a:pt x="63275" y="31358"/>
                  </a:lnTo>
                  <a:lnTo>
                    <a:pt x="87922" y="47080"/>
                  </a:lnTo>
                  <a:lnTo>
                    <a:pt x="121988" y="51890"/>
                  </a:lnTo>
                  <a:lnTo>
                    <a:pt x="150915" y="42044"/>
                  </a:lnTo>
                  <a:lnTo>
                    <a:pt x="170138" y="24688"/>
                  </a:lnTo>
                  <a:lnTo>
                    <a:pt x="182695" y="7960"/>
                  </a:lnTo>
                  <a:lnTo>
                    <a:pt x="191625" y="0"/>
                  </a:lnTo>
                  <a:lnTo>
                    <a:pt x="205871" y="1644"/>
                  </a:lnTo>
                  <a:lnTo>
                    <a:pt x="218688" y="11231"/>
                  </a:lnTo>
                  <a:lnTo>
                    <a:pt x="240802" y="29615"/>
                  </a:lnTo>
                  <a:lnTo>
                    <a:pt x="282938" y="57650"/>
                  </a:lnTo>
                  <a:lnTo>
                    <a:pt x="314915" y="70509"/>
                  </a:lnTo>
                  <a:lnTo>
                    <a:pt x="347869" y="80683"/>
                  </a:lnTo>
                  <a:lnTo>
                    <a:pt x="372037" y="95873"/>
                  </a:lnTo>
                  <a:lnTo>
                    <a:pt x="362738" y="137236"/>
                  </a:lnTo>
                  <a:lnTo>
                    <a:pt x="277407" y="159323"/>
                  </a:lnTo>
                  <a:lnTo>
                    <a:pt x="218982" y="167485"/>
                  </a:lnTo>
                  <a:lnTo>
                    <a:pt x="158045" y="173412"/>
                  </a:lnTo>
                  <a:lnTo>
                    <a:pt x="100588" y="176865"/>
                  </a:lnTo>
                  <a:lnTo>
                    <a:pt x="52608" y="177611"/>
                  </a:lnTo>
                  <a:close/>
                </a:path>
              </a:pathLst>
            </a:custGeom>
            <a:solidFill>
              <a:srgbClr val="18334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3" name="Google Shape;683;p31"/>
            <p:cNvSpPr/>
            <p:nvPr/>
          </p:nvSpPr>
          <p:spPr>
            <a:xfrm>
              <a:off x="12539057" y="7490024"/>
              <a:ext cx="193675" cy="295910"/>
            </a:xfrm>
            <a:custGeom>
              <a:avLst/>
              <a:gdLst/>
              <a:ahLst/>
              <a:cxnLst/>
              <a:rect l="l" t="t" r="r" b="b"/>
              <a:pathLst>
                <a:path w="193675" h="295909" extrusionOk="0">
                  <a:moveTo>
                    <a:pt x="28168" y="295792"/>
                  </a:moveTo>
                  <a:lnTo>
                    <a:pt x="0" y="242854"/>
                  </a:lnTo>
                  <a:lnTo>
                    <a:pt x="7533" y="222799"/>
                  </a:lnTo>
                  <a:lnTo>
                    <a:pt x="13407" y="205035"/>
                  </a:lnTo>
                  <a:lnTo>
                    <a:pt x="17540" y="188607"/>
                  </a:lnTo>
                  <a:lnTo>
                    <a:pt x="24391" y="142061"/>
                  </a:lnTo>
                  <a:lnTo>
                    <a:pt x="32573" y="79125"/>
                  </a:lnTo>
                  <a:lnTo>
                    <a:pt x="42305" y="0"/>
                  </a:lnTo>
                  <a:lnTo>
                    <a:pt x="193202" y="10315"/>
                  </a:lnTo>
                  <a:lnTo>
                    <a:pt x="170208" y="140801"/>
                  </a:lnTo>
                  <a:lnTo>
                    <a:pt x="163515" y="181695"/>
                  </a:lnTo>
                  <a:lnTo>
                    <a:pt x="162862" y="189864"/>
                  </a:lnTo>
                  <a:lnTo>
                    <a:pt x="162848" y="198700"/>
                  </a:lnTo>
                  <a:lnTo>
                    <a:pt x="163324" y="206377"/>
                  </a:lnTo>
                  <a:lnTo>
                    <a:pt x="164143" y="211070"/>
                  </a:lnTo>
                  <a:lnTo>
                    <a:pt x="167128" y="234810"/>
                  </a:lnTo>
                  <a:lnTo>
                    <a:pt x="164811" y="262483"/>
                  </a:lnTo>
                  <a:lnTo>
                    <a:pt x="160786" y="285433"/>
                  </a:lnTo>
                  <a:lnTo>
                    <a:pt x="158646" y="295006"/>
                  </a:lnTo>
                  <a:lnTo>
                    <a:pt x="28168" y="295792"/>
                  </a:lnTo>
                  <a:close/>
                </a:path>
              </a:pathLst>
            </a:custGeom>
            <a:solidFill>
              <a:srgbClr val="FDB4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4" name="Google Shape;684;p31"/>
            <p:cNvSpPr/>
            <p:nvPr/>
          </p:nvSpPr>
          <p:spPr>
            <a:xfrm>
              <a:off x="12510764" y="7696172"/>
              <a:ext cx="404495" cy="184150"/>
            </a:xfrm>
            <a:custGeom>
              <a:avLst/>
              <a:gdLst/>
              <a:ahLst/>
              <a:cxnLst/>
              <a:rect l="l" t="t" r="r" b="b"/>
              <a:pathLst>
                <a:path w="404495" h="184150" extrusionOk="0">
                  <a:moveTo>
                    <a:pt x="168387" y="183956"/>
                  </a:moveTo>
                  <a:lnTo>
                    <a:pt x="106568" y="182995"/>
                  </a:lnTo>
                  <a:lnTo>
                    <a:pt x="54957" y="180067"/>
                  </a:lnTo>
                  <a:lnTo>
                    <a:pt x="3111" y="159206"/>
                  </a:lnTo>
                  <a:lnTo>
                    <a:pt x="0" y="128587"/>
                  </a:lnTo>
                  <a:lnTo>
                    <a:pt x="5184" y="93472"/>
                  </a:lnTo>
                  <a:lnTo>
                    <a:pt x="18845" y="42478"/>
                  </a:lnTo>
                  <a:lnTo>
                    <a:pt x="23960" y="22240"/>
                  </a:lnTo>
                  <a:lnTo>
                    <a:pt x="29801" y="7991"/>
                  </a:lnTo>
                  <a:lnTo>
                    <a:pt x="37665" y="4660"/>
                  </a:lnTo>
                  <a:lnTo>
                    <a:pt x="63157" y="31358"/>
                  </a:lnTo>
                  <a:lnTo>
                    <a:pt x="87814" y="47080"/>
                  </a:lnTo>
                  <a:lnTo>
                    <a:pt x="121910" y="51890"/>
                  </a:lnTo>
                  <a:lnTo>
                    <a:pt x="150807" y="42044"/>
                  </a:lnTo>
                  <a:lnTo>
                    <a:pt x="170014" y="24688"/>
                  </a:lnTo>
                  <a:lnTo>
                    <a:pt x="182565" y="7960"/>
                  </a:lnTo>
                  <a:lnTo>
                    <a:pt x="191494" y="0"/>
                  </a:lnTo>
                  <a:lnTo>
                    <a:pt x="206195" y="3329"/>
                  </a:lnTo>
                  <a:lnTo>
                    <a:pt x="243020" y="38694"/>
                  </a:lnTo>
                  <a:lnTo>
                    <a:pt x="285582" y="68384"/>
                  </a:lnTo>
                  <a:lnTo>
                    <a:pt x="321315" y="83818"/>
                  </a:lnTo>
                  <a:lnTo>
                    <a:pt x="362530" y="99605"/>
                  </a:lnTo>
                  <a:lnTo>
                    <a:pt x="394958" y="120399"/>
                  </a:lnTo>
                  <a:lnTo>
                    <a:pt x="388447" y="163328"/>
                  </a:lnTo>
                  <a:lnTo>
                    <a:pt x="350445" y="172636"/>
                  </a:lnTo>
                  <a:lnTo>
                    <a:pt x="296791" y="179016"/>
                  </a:lnTo>
                  <a:lnTo>
                    <a:pt x="233950" y="182710"/>
                  </a:lnTo>
                  <a:lnTo>
                    <a:pt x="168387" y="183956"/>
                  </a:lnTo>
                  <a:close/>
                </a:path>
              </a:pathLst>
            </a:custGeom>
            <a:solidFill>
              <a:srgbClr val="18334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5" name="Google Shape;685;p31"/>
            <p:cNvSpPr/>
            <p:nvPr/>
          </p:nvSpPr>
          <p:spPr>
            <a:xfrm>
              <a:off x="11799418" y="4709057"/>
              <a:ext cx="1092200" cy="1224915"/>
            </a:xfrm>
            <a:custGeom>
              <a:avLst/>
              <a:gdLst/>
              <a:ahLst/>
              <a:cxnLst/>
              <a:rect l="l" t="t" r="r" b="b"/>
              <a:pathLst>
                <a:path w="1092200" h="1224914" extrusionOk="0">
                  <a:moveTo>
                    <a:pt x="394995" y="91186"/>
                  </a:moveTo>
                  <a:lnTo>
                    <a:pt x="386562" y="38785"/>
                  </a:lnTo>
                  <a:lnTo>
                    <a:pt x="319671" y="4902"/>
                  </a:lnTo>
                  <a:lnTo>
                    <a:pt x="298196" y="3302"/>
                  </a:lnTo>
                  <a:lnTo>
                    <a:pt x="248208" y="9677"/>
                  </a:lnTo>
                  <a:lnTo>
                    <a:pt x="191376" y="40868"/>
                  </a:lnTo>
                  <a:lnTo>
                    <a:pt x="149339" y="113665"/>
                  </a:lnTo>
                  <a:lnTo>
                    <a:pt x="3314" y="651306"/>
                  </a:lnTo>
                  <a:lnTo>
                    <a:pt x="0" y="690003"/>
                  </a:lnTo>
                  <a:lnTo>
                    <a:pt x="4686" y="730123"/>
                  </a:lnTo>
                  <a:lnTo>
                    <a:pt x="21437" y="776770"/>
                  </a:lnTo>
                  <a:lnTo>
                    <a:pt x="68541" y="872401"/>
                  </a:lnTo>
                  <a:lnTo>
                    <a:pt x="139954" y="1020368"/>
                  </a:lnTo>
                  <a:lnTo>
                    <a:pt x="233692" y="1215923"/>
                  </a:lnTo>
                  <a:lnTo>
                    <a:pt x="335216" y="1174140"/>
                  </a:lnTo>
                  <a:lnTo>
                    <a:pt x="175361" y="698487"/>
                  </a:lnTo>
                  <a:lnTo>
                    <a:pt x="363601" y="160413"/>
                  </a:lnTo>
                  <a:lnTo>
                    <a:pt x="376745" y="139319"/>
                  </a:lnTo>
                  <a:lnTo>
                    <a:pt x="394995" y="91186"/>
                  </a:lnTo>
                  <a:close/>
                </a:path>
                <a:path w="1092200" h="1224914" extrusionOk="0">
                  <a:moveTo>
                    <a:pt x="1091857" y="730808"/>
                  </a:moveTo>
                  <a:lnTo>
                    <a:pt x="1090930" y="687692"/>
                  </a:lnTo>
                  <a:lnTo>
                    <a:pt x="1079233" y="631202"/>
                  </a:lnTo>
                  <a:lnTo>
                    <a:pt x="1059675" y="571677"/>
                  </a:lnTo>
                  <a:lnTo>
                    <a:pt x="1044803" y="528751"/>
                  </a:lnTo>
                  <a:lnTo>
                    <a:pt x="1027226" y="479386"/>
                  </a:lnTo>
                  <a:lnTo>
                    <a:pt x="1007440" y="425373"/>
                  </a:lnTo>
                  <a:lnTo>
                    <a:pt x="985964" y="368465"/>
                  </a:lnTo>
                  <a:lnTo>
                    <a:pt x="963307" y="310426"/>
                  </a:lnTo>
                  <a:lnTo>
                    <a:pt x="939990" y="253034"/>
                  </a:lnTo>
                  <a:lnTo>
                    <a:pt x="916508" y="198056"/>
                  </a:lnTo>
                  <a:lnTo>
                    <a:pt x="893381" y="147256"/>
                  </a:lnTo>
                  <a:lnTo>
                    <a:pt x="871105" y="102400"/>
                  </a:lnTo>
                  <a:lnTo>
                    <a:pt x="850214" y="65252"/>
                  </a:lnTo>
                  <a:lnTo>
                    <a:pt x="800595" y="11290"/>
                  </a:lnTo>
                  <a:lnTo>
                    <a:pt x="763320" y="0"/>
                  </a:lnTo>
                  <a:lnTo>
                    <a:pt x="719632" y="3098"/>
                  </a:lnTo>
                  <a:lnTo>
                    <a:pt x="669772" y="19977"/>
                  </a:lnTo>
                  <a:lnTo>
                    <a:pt x="613968" y="50038"/>
                  </a:lnTo>
                  <a:lnTo>
                    <a:pt x="620598" y="60731"/>
                  </a:lnTo>
                  <a:lnTo>
                    <a:pt x="639013" y="93230"/>
                  </a:lnTo>
                  <a:lnTo>
                    <a:pt x="666991" y="148234"/>
                  </a:lnTo>
                  <a:lnTo>
                    <a:pt x="702297" y="226390"/>
                  </a:lnTo>
                  <a:lnTo>
                    <a:pt x="757605" y="352285"/>
                  </a:lnTo>
                  <a:lnTo>
                    <a:pt x="829487" y="512267"/>
                  </a:lnTo>
                  <a:lnTo>
                    <a:pt x="918387" y="708177"/>
                  </a:lnTo>
                  <a:lnTo>
                    <a:pt x="832827" y="1196657"/>
                  </a:lnTo>
                  <a:lnTo>
                    <a:pt x="938961" y="1224826"/>
                  </a:lnTo>
                  <a:lnTo>
                    <a:pt x="1085405" y="767969"/>
                  </a:lnTo>
                  <a:lnTo>
                    <a:pt x="1088021" y="758317"/>
                  </a:lnTo>
                  <a:lnTo>
                    <a:pt x="1091857" y="730808"/>
                  </a:lnTo>
                  <a:close/>
                </a:path>
              </a:pathLst>
            </a:custGeom>
            <a:solidFill>
              <a:srgbClr val="EDEDD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6" name="Google Shape;686;p31"/>
            <p:cNvSpPr/>
            <p:nvPr/>
          </p:nvSpPr>
          <p:spPr>
            <a:xfrm>
              <a:off x="11981015" y="5607621"/>
              <a:ext cx="915669" cy="2007235"/>
            </a:xfrm>
            <a:custGeom>
              <a:avLst/>
              <a:gdLst/>
              <a:ahLst/>
              <a:cxnLst/>
              <a:rect l="l" t="t" r="r" b="b"/>
              <a:pathLst>
                <a:path w="915670" h="2007234" extrusionOk="0">
                  <a:moveTo>
                    <a:pt x="915593" y="1148156"/>
                  </a:moveTo>
                  <a:lnTo>
                    <a:pt x="905065" y="1089393"/>
                  </a:lnTo>
                  <a:lnTo>
                    <a:pt x="860056" y="911364"/>
                  </a:lnTo>
                  <a:lnTo>
                    <a:pt x="785444" y="598576"/>
                  </a:lnTo>
                  <a:lnTo>
                    <a:pt x="715518" y="300964"/>
                  </a:lnTo>
                  <a:lnTo>
                    <a:pt x="684580" y="168452"/>
                  </a:lnTo>
                  <a:lnTo>
                    <a:pt x="673557" y="147535"/>
                  </a:lnTo>
                  <a:lnTo>
                    <a:pt x="637679" y="102590"/>
                  </a:lnTo>
                  <a:lnTo>
                    <a:pt x="572731" y="60337"/>
                  </a:lnTo>
                  <a:lnTo>
                    <a:pt x="474522" y="47498"/>
                  </a:lnTo>
                  <a:lnTo>
                    <a:pt x="436143" y="60490"/>
                  </a:lnTo>
                  <a:lnTo>
                    <a:pt x="383895" y="88074"/>
                  </a:lnTo>
                  <a:lnTo>
                    <a:pt x="315556" y="25908"/>
                  </a:lnTo>
                  <a:lnTo>
                    <a:pt x="180111" y="0"/>
                  </a:lnTo>
                  <a:lnTo>
                    <a:pt x="151104" y="7962"/>
                  </a:lnTo>
                  <a:lnTo>
                    <a:pt x="87757" y="40970"/>
                  </a:lnTo>
                  <a:lnTo>
                    <a:pt x="25552" y="112636"/>
                  </a:lnTo>
                  <a:lnTo>
                    <a:pt x="0" y="236626"/>
                  </a:lnTo>
                  <a:lnTo>
                    <a:pt x="11379" y="466102"/>
                  </a:lnTo>
                  <a:lnTo>
                    <a:pt x="30403" y="769861"/>
                  </a:lnTo>
                  <a:lnTo>
                    <a:pt x="48272" y="1034935"/>
                  </a:lnTo>
                  <a:lnTo>
                    <a:pt x="56184" y="1148397"/>
                  </a:lnTo>
                  <a:lnTo>
                    <a:pt x="50266" y="1185646"/>
                  </a:lnTo>
                  <a:lnTo>
                    <a:pt x="36715" y="1276159"/>
                  </a:lnTo>
                  <a:lnTo>
                    <a:pt x="21793" y="1388148"/>
                  </a:lnTo>
                  <a:lnTo>
                    <a:pt x="11785" y="1489798"/>
                  </a:lnTo>
                  <a:lnTo>
                    <a:pt x="6553" y="1628152"/>
                  </a:lnTo>
                  <a:lnTo>
                    <a:pt x="3759" y="1795068"/>
                  </a:lnTo>
                  <a:lnTo>
                    <a:pt x="2654" y="1935530"/>
                  </a:lnTo>
                  <a:lnTo>
                    <a:pt x="2463" y="1994573"/>
                  </a:lnTo>
                  <a:lnTo>
                    <a:pt x="149898" y="2007082"/>
                  </a:lnTo>
                  <a:lnTo>
                    <a:pt x="296405" y="1172222"/>
                  </a:lnTo>
                  <a:lnTo>
                    <a:pt x="379183" y="527265"/>
                  </a:lnTo>
                  <a:lnTo>
                    <a:pt x="506399" y="798487"/>
                  </a:lnTo>
                  <a:lnTo>
                    <a:pt x="631761" y="1055128"/>
                  </a:lnTo>
                  <a:lnTo>
                    <a:pt x="686739" y="1165580"/>
                  </a:lnTo>
                  <a:lnTo>
                    <a:pt x="679729" y="1201496"/>
                  </a:lnTo>
                  <a:lnTo>
                    <a:pt x="663321" y="1288821"/>
                  </a:lnTo>
                  <a:lnTo>
                    <a:pt x="644410" y="1396885"/>
                  </a:lnTo>
                  <a:lnTo>
                    <a:pt x="629920" y="1495031"/>
                  </a:lnTo>
                  <a:lnTo>
                    <a:pt x="616445" y="1629054"/>
                  </a:lnTo>
                  <a:lnTo>
                    <a:pt x="602818" y="1790839"/>
                  </a:lnTo>
                  <a:lnTo>
                    <a:pt x="592264" y="1927047"/>
                  </a:lnTo>
                  <a:lnTo>
                    <a:pt x="588035" y="1984298"/>
                  </a:lnTo>
                  <a:lnTo>
                    <a:pt x="732548" y="2002002"/>
                  </a:lnTo>
                  <a:lnTo>
                    <a:pt x="904963" y="1247051"/>
                  </a:lnTo>
                  <a:lnTo>
                    <a:pt x="908494" y="1233792"/>
                  </a:lnTo>
                  <a:lnTo>
                    <a:pt x="914387" y="1198562"/>
                  </a:lnTo>
                  <a:lnTo>
                    <a:pt x="915593" y="1148156"/>
                  </a:lnTo>
                  <a:close/>
                </a:path>
              </a:pathLst>
            </a:custGeom>
            <a:solidFill>
              <a:srgbClr val="FDB4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7" name="Google Shape;687;p31"/>
            <p:cNvSpPr/>
            <p:nvPr/>
          </p:nvSpPr>
          <p:spPr>
            <a:xfrm>
              <a:off x="11891786" y="5450292"/>
              <a:ext cx="1038860" cy="1141730"/>
            </a:xfrm>
            <a:custGeom>
              <a:avLst/>
              <a:gdLst/>
              <a:ahLst/>
              <a:cxnLst/>
              <a:rect l="l" t="t" r="r" b="b"/>
              <a:pathLst>
                <a:path w="1038859" h="1141729" extrusionOk="0">
                  <a:moveTo>
                    <a:pt x="205471" y="1141720"/>
                  </a:moveTo>
                  <a:lnTo>
                    <a:pt x="156561" y="1141477"/>
                  </a:lnTo>
                  <a:lnTo>
                    <a:pt x="112833" y="1139404"/>
                  </a:lnTo>
                  <a:lnTo>
                    <a:pt x="44200" y="1129289"/>
                  </a:lnTo>
                  <a:lnTo>
                    <a:pt x="6124" y="1110406"/>
                  </a:lnTo>
                  <a:lnTo>
                    <a:pt x="0" y="1047513"/>
                  </a:lnTo>
                  <a:lnTo>
                    <a:pt x="2124" y="994720"/>
                  </a:lnTo>
                  <a:lnTo>
                    <a:pt x="6552" y="939715"/>
                  </a:lnTo>
                  <a:lnTo>
                    <a:pt x="12870" y="883215"/>
                  </a:lnTo>
                  <a:lnTo>
                    <a:pt x="20667" y="825938"/>
                  </a:lnTo>
                  <a:lnTo>
                    <a:pt x="29528" y="768603"/>
                  </a:lnTo>
                  <a:lnTo>
                    <a:pt x="39042" y="711926"/>
                  </a:lnTo>
                  <a:lnTo>
                    <a:pt x="67369" y="553030"/>
                  </a:lnTo>
                  <a:lnTo>
                    <a:pt x="75365" y="506169"/>
                  </a:lnTo>
                  <a:lnTo>
                    <a:pt x="81949" y="463556"/>
                  </a:lnTo>
                  <a:lnTo>
                    <a:pt x="86710" y="425909"/>
                  </a:lnTo>
                  <a:lnTo>
                    <a:pt x="89234" y="393946"/>
                  </a:lnTo>
                  <a:lnTo>
                    <a:pt x="108500" y="233440"/>
                  </a:lnTo>
                  <a:lnTo>
                    <a:pt x="140676" y="110727"/>
                  </a:lnTo>
                  <a:lnTo>
                    <a:pt x="170888" y="32323"/>
                  </a:lnTo>
                  <a:lnTo>
                    <a:pt x="184264" y="4741"/>
                  </a:lnTo>
                  <a:lnTo>
                    <a:pt x="283798" y="6916"/>
                  </a:lnTo>
                  <a:lnTo>
                    <a:pt x="394955" y="15939"/>
                  </a:lnTo>
                  <a:lnTo>
                    <a:pt x="485378" y="25778"/>
                  </a:lnTo>
                  <a:lnTo>
                    <a:pt x="522710" y="30398"/>
                  </a:lnTo>
                  <a:lnTo>
                    <a:pt x="564413" y="22710"/>
                  </a:lnTo>
                  <a:lnTo>
                    <a:pt x="612244" y="10695"/>
                  </a:lnTo>
                  <a:lnTo>
                    <a:pt x="657627" y="931"/>
                  </a:lnTo>
                  <a:lnTo>
                    <a:pt x="691988" y="0"/>
                  </a:lnTo>
                  <a:lnTo>
                    <a:pt x="706750" y="14480"/>
                  </a:lnTo>
                  <a:lnTo>
                    <a:pt x="723289" y="81381"/>
                  </a:lnTo>
                  <a:lnTo>
                    <a:pt x="755031" y="174295"/>
                  </a:lnTo>
                  <a:lnTo>
                    <a:pt x="785879" y="256772"/>
                  </a:lnTo>
                  <a:lnTo>
                    <a:pt x="799738" y="292364"/>
                  </a:lnTo>
                  <a:lnTo>
                    <a:pt x="827823" y="360096"/>
                  </a:lnTo>
                  <a:lnTo>
                    <a:pt x="894553" y="529550"/>
                  </a:lnTo>
                  <a:lnTo>
                    <a:pt x="973643" y="750116"/>
                  </a:lnTo>
                  <a:lnTo>
                    <a:pt x="1038807" y="971183"/>
                  </a:lnTo>
                  <a:lnTo>
                    <a:pt x="1036604" y="983185"/>
                  </a:lnTo>
                  <a:lnTo>
                    <a:pt x="1004354" y="1008110"/>
                  </a:lnTo>
                  <a:lnTo>
                    <a:pt x="940438" y="1033458"/>
                  </a:lnTo>
                  <a:lnTo>
                    <a:pt x="898653" y="1045989"/>
                  </a:lnTo>
                  <a:lnTo>
                    <a:pt x="851407" y="1058262"/>
                  </a:lnTo>
                  <a:lnTo>
                    <a:pt x="799519" y="1070157"/>
                  </a:lnTo>
                  <a:lnTo>
                    <a:pt x="743809" y="1081554"/>
                  </a:lnTo>
                  <a:lnTo>
                    <a:pt x="685094" y="1092331"/>
                  </a:lnTo>
                  <a:lnTo>
                    <a:pt x="624194" y="1102367"/>
                  </a:lnTo>
                  <a:lnTo>
                    <a:pt x="561927" y="1111541"/>
                  </a:lnTo>
                  <a:lnTo>
                    <a:pt x="499112" y="1119733"/>
                  </a:lnTo>
                  <a:lnTo>
                    <a:pt x="436568" y="1126821"/>
                  </a:lnTo>
                  <a:lnTo>
                    <a:pt x="375113" y="1132684"/>
                  </a:lnTo>
                  <a:lnTo>
                    <a:pt x="315566" y="1137203"/>
                  </a:lnTo>
                  <a:lnTo>
                    <a:pt x="258746" y="1140255"/>
                  </a:lnTo>
                  <a:lnTo>
                    <a:pt x="205471" y="1141720"/>
                  </a:lnTo>
                  <a:close/>
                </a:path>
              </a:pathLst>
            </a:custGeom>
            <a:solidFill>
              <a:srgbClr val="67A87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8" name="Google Shape;688;p31"/>
            <p:cNvSpPr/>
            <p:nvPr/>
          </p:nvSpPr>
          <p:spPr>
            <a:xfrm>
              <a:off x="12106890" y="4408216"/>
              <a:ext cx="377190" cy="322580"/>
            </a:xfrm>
            <a:custGeom>
              <a:avLst/>
              <a:gdLst/>
              <a:ahLst/>
              <a:cxnLst/>
              <a:rect l="l" t="t" r="r" b="b"/>
              <a:pathLst>
                <a:path w="377190" h="322579" extrusionOk="0">
                  <a:moveTo>
                    <a:pt x="205454" y="322444"/>
                  </a:moveTo>
                  <a:lnTo>
                    <a:pt x="0" y="263798"/>
                  </a:lnTo>
                  <a:lnTo>
                    <a:pt x="7914" y="259503"/>
                  </a:lnTo>
                  <a:lnTo>
                    <a:pt x="25930" y="248326"/>
                  </a:lnTo>
                  <a:lnTo>
                    <a:pt x="57908" y="215573"/>
                  </a:lnTo>
                  <a:lnTo>
                    <a:pt x="69752" y="163334"/>
                  </a:lnTo>
                  <a:lnTo>
                    <a:pt x="80802" y="91292"/>
                  </a:lnTo>
                  <a:lnTo>
                    <a:pt x="88965" y="27498"/>
                  </a:lnTo>
                  <a:lnTo>
                    <a:pt x="92150" y="0"/>
                  </a:lnTo>
                  <a:lnTo>
                    <a:pt x="235351" y="8220"/>
                  </a:lnTo>
                  <a:lnTo>
                    <a:pt x="240750" y="72737"/>
                  </a:lnTo>
                  <a:lnTo>
                    <a:pt x="253530" y="134598"/>
                  </a:lnTo>
                  <a:lnTo>
                    <a:pt x="278390" y="199498"/>
                  </a:lnTo>
                  <a:lnTo>
                    <a:pt x="303864" y="230037"/>
                  </a:lnTo>
                  <a:lnTo>
                    <a:pt x="336580" y="252246"/>
                  </a:lnTo>
                  <a:lnTo>
                    <a:pt x="376824" y="270396"/>
                  </a:lnTo>
                  <a:lnTo>
                    <a:pt x="205454" y="322444"/>
                  </a:lnTo>
                  <a:close/>
                </a:path>
              </a:pathLst>
            </a:custGeom>
            <a:solidFill>
              <a:srgbClr val="FDB4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9" name="Google Shape;689;p31"/>
            <p:cNvSpPr/>
            <p:nvPr/>
          </p:nvSpPr>
          <p:spPr>
            <a:xfrm>
              <a:off x="11993725" y="4641486"/>
              <a:ext cx="674370" cy="925194"/>
            </a:xfrm>
            <a:custGeom>
              <a:avLst/>
              <a:gdLst/>
              <a:ahLst/>
              <a:cxnLst/>
              <a:rect l="l" t="t" r="r" b="b"/>
              <a:pathLst>
                <a:path w="674370" h="925195" extrusionOk="0">
                  <a:moveTo>
                    <a:pt x="349301" y="925078"/>
                  </a:moveTo>
                  <a:lnTo>
                    <a:pt x="285196" y="924401"/>
                  </a:lnTo>
                  <a:lnTo>
                    <a:pt x="224473" y="919770"/>
                  </a:lnTo>
                  <a:lnTo>
                    <a:pt x="169636" y="911529"/>
                  </a:lnTo>
                  <a:lnTo>
                    <a:pt x="123190" y="900020"/>
                  </a:lnTo>
                  <a:lnTo>
                    <a:pt x="87639" y="885586"/>
                  </a:lnTo>
                  <a:lnTo>
                    <a:pt x="59235" y="849310"/>
                  </a:lnTo>
                  <a:lnTo>
                    <a:pt x="65766" y="795806"/>
                  </a:lnTo>
                  <a:lnTo>
                    <a:pt x="71435" y="740999"/>
                  </a:lnTo>
                  <a:lnTo>
                    <a:pt x="75053" y="685675"/>
                  </a:lnTo>
                  <a:lnTo>
                    <a:pt x="75432" y="630617"/>
                  </a:lnTo>
                  <a:lnTo>
                    <a:pt x="71382" y="576610"/>
                  </a:lnTo>
                  <a:lnTo>
                    <a:pt x="63274" y="528018"/>
                  </a:lnTo>
                  <a:lnTo>
                    <a:pt x="51951" y="478695"/>
                  </a:lnTo>
                  <a:lnTo>
                    <a:pt x="38925" y="429331"/>
                  </a:lnTo>
                  <a:lnTo>
                    <a:pt x="25706" y="380615"/>
                  </a:lnTo>
                  <a:lnTo>
                    <a:pt x="13805" y="333237"/>
                  </a:lnTo>
                  <a:lnTo>
                    <a:pt x="4732" y="287886"/>
                  </a:lnTo>
                  <a:lnTo>
                    <a:pt x="0" y="245251"/>
                  </a:lnTo>
                  <a:lnTo>
                    <a:pt x="1117" y="206023"/>
                  </a:lnTo>
                  <a:lnTo>
                    <a:pt x="9596" y="170890"/>
                  </a:lnTo>
                  <a:lnTo>
                    <a:pt x="26946" y="140542"/>
                  </a:lnTo>
                  <a:lnTo>
                    <a:pt x="54680" y="115668"/>
                  </a:lnTo>
                  <a:lnTo>
                    <a:pt x="105139" y="81105"/>
                  </a:lnTo>
                  <a:lnTo>
                    <a:pt x="148559" y="49378"/>
                  </a:lnTo>
                  <a:lnTo>
                    <a:pt x="178981" y="26174"/>
                  </a:lnTo>
                  <a:lnTo>
                    <a:pt x="190446" y="17176"/>
                  </a:lnTo>
                  <a:lnTo>
                    <a:pt x="237581" y="13196"/>
                  </a:lnTo>
                  <a:lnTo>
                    <a:pt x="282865" y="8826"/>
                  </a:lnTo>
                  <a:lnTo>
                    <a:pt x="330505" y="3405"/>
                  </a:lnTo>
                  <a:lnTo>
                    <a:pt x="373462" y="0"/>
                  </a:lnTo>
                  <a:lnTo>
                    <a:pt x="425155" y="2477"/>
                  </a:lnTo>
                  <a:lnTo>
                    <a:pt x="508557" y="33488"/>
                  </a:lnTo>
                  <a:lnTo>
                    <a:pt x="571913" y="60585"/>
                  </a:lnTo>
                  <a:lnTo>
                    <a:pt x="632315" y="99203"/>
                  </a:lnTo>
                  <a:lnTo>
                    <a:pt x="668626" y="174048"/>
                  </a:lnTo>
                  <a:lnTo>
                    <a:pt x="674068" y="227075"/>
                  </a:lnTo>
                  <a:lnTo>
                    <a:pt x="669634" y="280661"/>
                  </a:lnTo>
                  <a:lnTo>
                    <a:pt x="656698" y="331190"/>
                  </a:lnTo>
                  <a:lnTo>
                    <a:pt x="638474" y="388111"/>
                  </a:lnTo>
                  <a:lnTo>
                    <a:pt x="626101" y="437175"/>
                  </a:lnTo>
                  <a:lnTo>
                    <a:pt x="617714" y="482263"/>
                  </a:lnTo>
                  <a:lnTo>
                    <a:pt x="611448" y="527256"/>
                  </a:lnTo>
                  <a:lnTo>
                    <a:pt x="605439" y="576034"/>
                  </a:lnTo>
                  <a:lnTo>
                    <a:pt x="603623" y="626126"/>
                  </a:lnTo>
                  <a:lnTo>
                    <a:pt x="607180" y="682931"/>
                  </a:lnTo>
                  <a:lnTo>
                    <a:pt x="612887" y="740162"/>
                  </a:lnTo>
                  <a:lnTo>
                    <a:pt x="617520" y="791528"/>
                  </a:lnTo>
                  <a:lnTo>
                    <a:pt x="617857" y="830740"/>
                  </a:lnTo>
                  <a:lnTo>
                    <a:pt x="589939" y="866144"/>
                  </a:lnTo>
                  <a:lnTo>
                    <a:pt x="524323" y="897208"/>
                  </a:lnTo>
                  <a:lnTo>
                    <a:pt x="477277" y="910542"/>
                  </a:lnTo>
                  <a:lnTo>
                    <a:pt x="419297" y="920348"/>
                  </a:lnTo>
                  <a:lnTo>
                    <a:pt x="349301" y="925078"/>
                  </a:lnTo>
                  <a:close/>
                </a:path>
              </a:pathLst>
            </a:custGeom>
            <a:solidFill>
              <a:srgbClr val="EDEDD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0" name="Google Shape;690;p31"/>
            <p:cNvSpPr/>
            <p:nvPr/>
          </p:nvSpPr>
          <p:spPr>
            <a:xfrm>
              <a:off x="12160145" y="4181175"/>
              <a:ext cx="276225" cy="346075"/>
            </a:xfrm>
            <a:custGeom>
              <a:avLst/>
              <a:gdLst/>
              <a:ahLst/>
              <a:cxnLst/>
              <a:rect l="l" t="t" r="r" b="b"/>
              <a:pathLst>
                <a:path w="276225" h="346075" extrusionOk="0">
                  <a:moveTo>
                    <a:pt x="167672" y="345586"/>
                  </a:moveTo>
                  <a:lnTo>
                    <a:pt x="120554" y="344023"/>
                  </a:lnTo>
                  <a:lnTo>
                    <a:pt x="63085" y="330088"/>
                  </a:lnTo>
                  <a:lnTo>
                    <a:pt x="32109" y="282499"/>
                  </a:lnTo>
                  <a:lnTo>
                    <a:pt x="24392" y="269506"/>
                  </a:lnTo>
                  <a:lnTo>
                    <a:pt x="3677" y="236287"/>
                  </a:lnTo>
                  <a:lnTo>
                    <a:pt x="0" y="200820"/>
                  </a:lnTo>
                  <a:lnTo>
                    <a:pt x="4814" y="162663"/>
                  </a:lnTo>
                  <a:lnTo>
                    <a:pt x="9575" y="121374"/>
                  </a:lnTo>
                  <a:lnTo>
                    <a:pt x="11972" y="92933"/>
                  </a:lnTo>
                  <a:lnTo>
                    <a:pt x="18508" y="74216"/>
                  </a:lnTo>
                  <a:lnTo>
                    <a:pt x="32908" y="58631"/>
                  </a:lnTo>
                  <a:lnTo>
                    <a:pt x="58896" y="39585"/>
                  </a:lnTo>
                  <a:lnTo>
                    <a:pt x="83887" y="20807"/>
                  </a:lnTo>
                  <a:lnTo>
                    <a:pt x="106340" y="6270"/>
                  </a:lnTo>
                  <a:lnTo>
                    <a:pt x="131708" y="0"/>
                  </a:lnTo>
                  <a:lnTo>
                    <a:pt x="165446" y="6021"/>
                  </a:lnTo>
                  <a:lnTo>
                    <a:pt x="179411" y="8303"/>
                  </a:lnTo>
                  <a:lnTo>
                    <a:pt x="230789" y="23405"/>
                  </a:lnTo>
                  <a:lnTo>
                    <a:pt x="256543" y="73332"/>
                  </a:lnTo>
                  <a:lnTo>
                    <a:pt x="273304" y="135826"/>
                  </a:lnTo>
                  <a:lnTo>
                    <a:pt x="275833" y="166596"/>
                  </a:lnTo>
                  <a:lnTo>
                    <a:pt x="274960" y="198902"/>
                  </a:lnTo>
                  <a:lnTo>
                    <a:pt x="266917" y="254007"/>
                  </a:lnTo>
                  <a:lnTo>
                    <a:pt x="233712" y="316773"/>
                  </a:lnTo>
                  <a:lnTo>
                    <a:pt x="205153" y="336071"/>
                  </a:lnTo>
                  <a:lnTo>
                    <a:pt x="167672" y="345586"/>
                  </a:lnTo>
                  <a:close/>
                </a:path>
              </a:pathLst>
            </a:custGeom>
            <a:solidFill>
              <a:srgbClr val="FDB4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1" name="Google Shape;691;p31"/>
            <p:cNvSpPr/>
            <p:nvPr/>
          </p:nvSpPr>
          <p:spPr>
            <a:xfrm>
              <a:off x="11893110" y="4166872"/>
              <a:ext cx="545465" cy="714375"/>
            </a:xfrm>
            <a:custGeom>
              <a:avLst/>
              <a:gdLst/>
              <a:ahLst/>
              <a:cxnLst/>
              <a:rect l="l" t="t" r="r" b="b"/>
              <a:pathLst>
                <a:path w="545465" h="714375" extrusionOk="0">
                  <a:moveTo>
                    <a:pt x="180119" y="713928"/>
                  </a:moveTo>
                  <a:lnTo>
                    <a:pt x="136380" y="709843"/>
                  </a:lnTo>
                  <a:lnTo>
                    <a:pt x="95767" y="699783"/>
                  </a:lnTo>
                  <a:lnTo>
                    <a:pt x="60051" y="683697"/>
                  </a:lnTo>
                  <a:lnTo>
                    <a:pt x="10395" y="633240"/>
                  </a:lnTo>
                  <a:lnTo>
                    <a:pt x="0" y="598765"/>
                  </a:lnTo>
                  <a:lnTo>
                    <a:pt x="5009" y="547074"/>
                  </a:lnTo>
                  <a:lnTo>
                    <a:pt x="28981" y="506268"/>
                  </a:lnTo>
                  <a:lnTo>
                    <a:pt x="63370" y="473196"/>
                  </a:lnTo>
                  <a:lnTo>
                    <a:pt x="99631" y="444706"/>
                  </a:lnTo>
                  <a:lnTo>
                    <a:pt x="129220" y="417646"/>
                  </a:lnTo>
                  <a:lnTo>
                    <a:pt x="166433" y="367509"/>
                  </a:lnTo>
                  <a:lnTo>
                    <a:pt x="191646" y="320336"/>
                  </a:lnTo>
                  <a:lnTo>
                    <a:pt x="207563" y="276007"/>
                  </a:lnTo>
                  <a:lnTo>
                    <a:pt x="216893" y="234403"/>
                  </a:lnTo>
                  <a:lnTo>
                    <a:pt x="222341" y="195402"/>
                  </a:lnTo>
                  <a:lnTo>
                    <a:pt x="226614" y="158886"/>
                  </a:lnTo>
                  <a:lnTo>
                    <a:pt x="232419" y="124733"/>
                  </a:lnTo>
                  <a:lnTo>
                    <a:pt x="268298" y="57167"/>
                  </a:lnTo>
                  <a:lnTo>
                    <a:pt x="299996" y="29547"/>
                  </a:lnTo>
                  <a:lnTo>
                    <a:pt x="339440" y="11161"/>
                  </a:lnTo>
                  <a:lnTo>
                    <a:pt x="389080" y="1386"/>
                  </a:lnTo>
                  <a:lnTo>
                    <a:pt x="439854" y="0"/>
                  </a:lnTo>
                  <a:lnTo>
                    <a:pt x="486097" y="7620"/>
                  </a:lnTo>
                  <a:lnTo>
                    <a:pt x="522143" y="24870"/>
                  </a:lnTo>
                  <a:lnTo>
                    <a:pt x="542329" y="52369"/>
                  </a:lnTo>
                  <a:lnTo>
                    <a:pt x="545320" y="69817"/>
                  </a:lnTo>
                  <a:lnTo>
                    <a:pt x="543598" y="88473"/>
                  </a:lnTo>
                  <a:lnTo>
                    <a:pt x="535967" y="105047"/>
                  </a:lnTo>
                  <a:lnTo>
                    <a:pt x="521228" y="116251"/>
                  </a:lnTo>
                  <a:lnTo>
                    <a:pt x="512780" y="136410"/>
                  </a:lnTo>
                  <a:lnTo>
                    <a:pt x="505415" y="181913"/>
                  </a:lnTo>
                  <a:lnTo>
                    <a:pt x="499337" y="240859"/>
                  </a:lnTo>
                  <a:lnTo>
                    <a:pt x="494749" y="301342"/>
                  </a:lnTo>
                  <a:lnTo>
                    <a:pt x="491855" y="351460"/>
                  </a:lnTo>
                  <a:lnTo>
                    <a:pt x="486632" y="406402"/>
                  </a:lnTo>
                  <a:lnTo>
                    <a:pt x="476964" y="456599"/>
                  </a:lnTo>
                  <a:lnTo>
                    <a:pt x="463608" y="502347"/>
                  </a:lnTo>
                  <a:lnTo>
                    <a:pt x="447319" y="543946"/>
                  </a:lnTo>
                  <a:lnTo>
                    <a:pt x="428855" y="581693"/>
                  </a:lnTo>
                  <a:lnTo>
                    <a:pt x="408972" y="615887"/>
                  </a:lnTo>
                  <a:lnTo>
                    <a:pt x="383685" y="646558"/>
                  </a:lnTo>
                  <a:lnTo>
                    <a:pt x="350895" y="671566"/>
                  </a:lnTo>
                  <a:lnTo>
                    <a:pt x="312371" y="690859"/>
                  </a:lnTo>
                  <a:lnTo>
                    <a:pt x="269886" y="704385"/>
                  </a:lnTo>
                  <a:lnTo>
                    <a:pt x="225212" y="712092"/>
                  </a:lnTo>
                  <a:lnTo>
                    <a:pt x="180119" y="713928"/>
                  </a:lnTo>
                  <a:close/>
                </a:path>
              </a:pathLst>
            </a:custGeom>
            <a:solidFill>
              <a:srgbClr val="18334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92" name="Google Shape;692;p31"/>
          <p:cNvSpPr txBox="1">
            <a:spLocks noGrp="1"/>
          </p:cNvSpPr>
          <p:nvPr>
            <p:ph type="title"/>
          </p:nvPr>
        </p:nvSpPr>
        <p:spPr>
          <a:xfrm>
            <a:off x="1016053" y="1205411"/>
            <a:ext cx="4495800" cy="1901788"/>
          </a:xfrm>
          <a:prstGeom prst="rect">
            <a:avLst/>
          </a:prstGeom>
          <a:noFill/>
          <a:ln>
            <a:noFill/>
          </a:ln>
        </p:spPr>
        <p:txBody>
          <a:bodyPr spcFirstLastPara="1" wrap="square" lIns="0" tIns="161275" rIns="0" bIns="0" anchor="t" anchorCtr="0">
            <a:spAutoFit/>
          </a:bodyPr>
          <a:lstStyle/>
          <a:p>
            <a:pPr marL="12700" marR="5080" lvl="0" indent="0" algn="l" rtl="0">
              <a:lnSpc>
                <a:spcPct val="99823"/>
              </a:lnSpc>
              <a:spcBef>
                <a:spcPts val="0"/>
              </a:spcBef>
              <a:spcAft>
                <a:spcPts val="0"/>
              </a:spcAft>
              <a:buSzPts val="1400"/>
              <a:buNone/>
            </a:pPr>
            <a:r>
              <a:rPr lang="en-US" sz="5650">
                <a:solidFill>
                  <a:srgbClr val="0578D5"/>
                </a:solidFill>
                <a:latin typeface="Arial"/>
                <a:ea typeface="Arial"/>
                <a:cs typeface="Arial"/>
                <a:sym typeface="Arial"/>
              </a:rPr>
              <a:t>403(b) Plan Investments</a:t>
            </a:r>
            <a:endParaRPr sz="5650">
              <a:latin typeface="Arial"/>
              <a:ea typeface="Arial"/>
              <a:cs typeface="Arial"/>
              <a:sym typeface="Arial"/>
            </a:endParaRPr>
          </a:p>
        </p:txBody>
      </p:sp>
      <p:sp>
        <p:nvSpPr>
          <p:cNvPr id="693" name="Google Shape;693;p31"/>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697"/>
        <p:cNvGrpSpPr/>
        <p:nvPr/>
      </p:nvGrpSpPr>
      <p:grpSpPr>
        <a:xfrm>
          <a:off x="0" y="0"/>
          <a:ext cx="0" cy="0"/>
          <a:chOff x="0" y="0"/>
          <a:chExt cx="0" cy="0"/>
        </a:xfrm>
      </p:grpSpPr>
      <p:pic>
        <p:nvPicPr>
          <p:cNvPr id="698" name="Google Shape;698;p32"/>
          <p:cNvPicPr preferRelativeResize="0"/>
          <p:nvPr/>
        </p:nvPicPr>
        <p:blipFill rotWithShape="1">
          <a:blip r:embed="rId3">
            <a:alphaModFix/>
          </a:blip>
          <a:srcRect/>
          <a:stretch/>
        </p:blipFill>
        <p:spPr>
          <a:xfrm>
            <a:off x="1309307" y="2008039"/>
            <a:ext cx="15738412" cy="7578625"/>
          </a:xfrm>
          <a:prstGeom prst="rect">
            <a:avLst/>
          </a:prstGeom>
          <a:noFill/>
          <a:ln>
            <a:noFill/>
          </a:ln>
        </p:spPr>
      </p:pic>
      <p:sp>
        <p:nvSpPr>
          <p:cNvPr id="699" name="Google Shape;699;p32"/>
          <p:cNvSpPr txBox="1">
            <a:spLocks noGrp="1"/>
          </p:cNvSpPr>
          <p:nvPr>
            <p:ph type="title"/>
          </p:nvPr>
        </p:nvSpPr>
        <p:spPr>
          <a:xfrm>
            <a:off x="4299475" y="803667"/>
            <a:ext cx="9445625" cy="906780"/>
          </a:xfrm>
          <a:prstGeom prst="rect">
            <a:avLst/>
          </a:prstGeom>
          <a:noFill/>
          <a:ln>
            <a:noFill/>
          </a:ln>
        </p:spPr>
        <p:txBody>
          <a:bodyPr spcFirstLastPara="1" wrap="square" lIns="0" tIns="16500" rIns="0" bIns="0" anchor="t" anchorCtr="0">
            <a:spAutoFit/>
          </a:bodyPr>
          <a:lstStyle/>
          <a:p>
            <a:pPr marL="12700" lvl="0" indent="0" algn="ctr" rtl="0">
              <a:lnSpc>
                <a:spcPct val="100000"/>
              </a:lnSpc>
              <a:spcBef>
                <a:spcPts val="0"/>
              </a:spcBef>
              <a:spcAft>
                <a:spcPts val="0"/>
              </a:spcAft>
              <a:buSzPts val="1400"/>
              <a:buNone/>
            </a:pPr>
            <a:r>
              <a:rPr lang="en-US" sz="5750">
                <a:latin typeface="Arial"/>
                <a:ea typeface="Arial"/>
                <a:cs typeface="Arial"/>
                <a:sym typeface="Arial"/>
              </a:rPr>
              <a:t>403(b) Vendor Examples</a:t>
            </a:r>
            <a:endParaRPr sz="5750">
              <a:latin typeface="Arial"/>
              <a:ea typeface="Arial"/>
              <a:cs typeface="Arial"/>
              <a:sym typeface="Arial"/>
            </a:endParaRPr>
          </a:p>
        </p:txBody>
      </p:sp>
      <p:sp>
        <p:nvSpPr>
          <p:cNvPr id="700" name="Google Shape;700;p32"/>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704"/>
        <p:cNvGrpSpPr/>
        <p:nvPr/>
      </p:nvGrpSpPr>
      <p:grpSpPr>
        <a:xfrm>
          <a:off x="0" y="0"/>
          <a:ext cx="0" cy="0"/>
          <a:chOff x="0" y="0"/>
          <a:chExt cx="0" cy="0"/>
        </a:xfrm>
      </p:grpSpPr>
      <p:sp>
        <p:nvSpPr>
          <p:cNvPr id="705" name="Google Shape;705;p33"/>
          <p:cNvSpPr txBox="1"/>
          <p:nvPr/>
        </p:nvSpPr>
        <p:spPr>
          <a:xfrm>
            <a:off x="1217168" y="3325474"/>
            <a:ext cx="9155430" cy="5926109"/>
          </a:xfrm>
          <a:prstGeom prst="rect">
            <a:avLst/>
          </a:prstGeom>
          <a:noFill/>
          <a:ln>
            <a:noFill/>
          </a:ln>
        </p:spPr>
        <p:txBody>
          <a:bodyPr spcFirstLastPara="1" wrap="square" lIns="0" tIns="12700" rIns="0" bIns="0" anchor="t" anchorCtr="0">
            <a:spAutoFit/>
          </a:bodyPr>
          <a:lstStyle/>
          <a:p>
            <a:pPr marL="12700" marR="5080" lvl="0" indent="0" algn="l" rtl="0">
              <a:lnSpc>
                <a:spcPct val="116100"/>
              </a:lnSpc>
              <a:spcBef>
                <a:spcPts val="0"/>
              </a:spcBef>
              <a:spcAft>
                <a:spcPts val="0"/>
              </a:spcAft>
              <a:buClr>
                <a:srgbClr val="000000"/>
              </a:buClr>
              <a:buSzPts val="2800"/>
              <a:buFont typeface="Arial"/>
              <a:buNone/>
            </a:pPr>
            <a:r>
              <a:rPr lang="en-US" sz="2800" b="0" i="0" u="none" strike="noStrike" cap="none">
                <a:solidFill>
                  <a:srgbClr val="333333"/>
                </a:solidFill>
                <a:latin typeface="Arial"/>
                <a:ea typeface="Arial"/>
                <a:cs typeface="Arial"/>
                <a:sym typeface="Arial"/>
              </a:rPr>
              <a:t>TCG Administrators works with the RAMS program to provide administration services, including:</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0"/>
              </a:spcBef>
              <a:spcAft>
                <a:spcPts val="0"/>
              </a:spcAft>
              <a:buClr>
                <a:srgbClr val="000000"/>
              </a:buClr>
              <a:buSzPts val="2450"/>
              <a:buFont typeface="Arial"/>
              <a:buNone/>
            </a:pPr>
            <a:endParaRPr sz="2450" b="0" i="0" u="none" strike="noStrike" cap="none">
              <a:solidFill>
                <a:srgbClr val="000000"/>
              </a:solidFill>
              <a:latin typeface="Montserrat Medium"/>
              <a:ea typeface="Montserrat Medium"/>
              <a:cs typeface="Montserrat Medium"/>
              <a:sym typeface="Montserrat Medium"/>
            </a:endParaRPr>
          </a:p>
          <a:p>
            <a:pPr marL="873125" marR="381635" lvl="0" indent="-342900" algn="l" rtl="0">
              <a:lnSpc>
                <a:spcPct val="114599"/>
              </a:lnSpc>
              <a:spcBef>
                <a:spcPts val="0"/>
              </a:spcBef>
              <a:spcAft>
                <a:spcPts val="0"/>
              </a:spcAft>
              <a:buClr>
                <a:srgbClr val="000000"/>
              </a:buClr>
              <a:buSzPts val="2400"/>
              <a:buFont typeface="Arial"/>
              <a:buChar char="•"/>
            </a:pPr>
            <a:r>
              <a:rPr lang="en-US" sz="2400" b="0" i="0" u="none" strike="noStrike" cap="none">
                <a:solidFill>
                  <a:srgbClr val="333333"/>
                </a:solidFill>
                <a:latin typeface="Arial"/>
                <a:ea typeface="Arial"/>
                <a:cs typeface="Arial"/>
                <a:sym typeface="Arial"/>
              </a:rPr>
              <a:t>Enrolling in a new account (remember you must enroll with a vendor first)</a:t>
            </a:r>
            <a:endParaRPr sz="2400" b="0" i="0" u="none" strike="noStrike" cap="none">
              <a:solidFill>
                <a:srgbClr val="000000"/>
              </a:solidFill>
              <a:latin typeface="Arial"/>
              <a:ea typeface="Arial"/>
              <a:cs typeface="Arial"/>
              <a:sym typeface="Arial"/>
            </a:endParaRPr>
          </a:p>
          <a:p>
            <a:pPr marL="873125" marR="302895" lvl="0" indent="-342900" algn="l" rtl="0">
              <a:lnSpc>
                <a:spcPct val="114599"/>
              </a:lnSpc>
              <a:spcBef>
                <a:spcPts val="1350"/>
              </a:spcBef>
              <a:spcAft>
                <a:spcPts val="0"/>
              </a:spcAft>
              <a:buClr>
                <a:srgbClr val="000000"/>
              </a:buClr>
              <a:buSzPts val="2400"/>
              <a:buFont typeface="Arial"/>
              <a:buChar char="•"/>
            </a:pPr>
            <a:r>
              <a:rPr lang="en-US" sz="2400" b="0" i="0" u="none" strike="noStrike" cap="none">
                <a:solidFill>
                  <a:srgbClr val="333333"/>
                </a:solidFill>
                <a:latin typeface="Arial"/>
                <a:ea typeface="Arial"/>
                <a:cs typeface="Arial"/>
                <a:sym typeface="Arial"/>
              </a:rPr>
              <a:t>Electing/changing your salary contribution amounts or vendor</a:t>
            </a:r>
            <a:endParaRPr sz="2400" b="0" i="0" u="none" strike="noStrike" cap="none">
              <a:solidFill>
                <a:srgbClr val="000000"/>
              </a:solidFill>
              <a:latin typeface="Arial"/>
              <a:ea typeface="Arial"/>
              <a:cs typeface="Arial"/>
              <a:sym typeface="Arial"/>
            </a:endParaRPr>
          </a:p>
          <a:p>
            <a:pPr marL="873125" marR="40640" lvl="0" indent="-342900" algn="l" rtl="0">
              <a:lnSpc>
                <a:spcPct val="114599"/>
              </a:lnSpc>
              <a:spcBef>
                <a:spcPts val="1350"/>
              </a:spcBef>
              <a:spcAft>
                <a:spcPts val="0"/>
              </a:spcAft>
              <a:buClr>
                <a:srgbClr val="000000"/>
              </a:buClr>
              <a:buSzPts val="2400"/>
              <a:buFont typeface="Arial"/>
              <a:buChar char="•"/>
            </a:pPr>
            <a:r>
              <a:rPr lang="en-US" sz="2400" b="0" i="0" u="none" strike="noStrike" cap="none">
                <a:solidFill>
                  <a:srgbClr val="333333"/>
                </a:solidFill>
                <a:latin typeface="Arial"/>
                <a:ea typeface="Arial"/>
                <a:cs typeface="Arial"/>
                <a:sym typeface="Arial"/>
              </a:rPr>
              <a:t>Directing your salary contributions to the 403(b) vendor of your choice</a:t>
            </a:r>
            <a:endParaRPr sz="2400" b="0" i="0" u="none" strike="noStrike" cap="none">
              <a:solidFill>
                <a:srgbClr val="000000"/>
              </a:solidFill>
              <a:latin typeface="Arial"/>
              <a:ea typeface="Arial"/>
              <a:cs typeface="Arial"/>
              <a:sym typeface="Arial"/>
            </a:endParaRPr>
          </a:p>
          <a:p>
            <a:pPr marL="873125" marR="0" lvl="0" indent="-342900" algn="l" rtl="0">
              <a:lnSpc>
                <a:spcPct val="100000"/>
              </a:lnSpc>
              <a:spcBef>
                <a:spcPts val="1770"/>
              </a:spcBef>
              <a:spcAft>
                <a:spcPts val="0"/>
              </a:spcAft>
              <a:buClr>
                <a:srgbClr val="000000"/>
              </a:buClr>
              <a:buSzPts val="2400"/>
              <a:buFont typeface="Arial"/>
              <a:buChar char="•"/>
            </a:pPr>
            <a:r>
              <a:rPr lang="en-US" sz="2400" b="0" i="0" u="none" strike="noStrike" cap="none">
                <a:solidFill>
                  <a:srgbClr val="333333"/>
                </a:solidFill>
                <a:latin typeface="Arial"/>
                <a:ea typeface="Arial"/>
                <a:cs typeface="Arial"/>
                <a:sym typeface="Arial"/>
              </a:rPr>
              <a:t>Reviewing and approving loans/distributions daily</a:t>
            </a:r>
            <a:endParaRPr sz="2400" b="0" i="0" u="none" strike="noStrike" cap="none">
              <a:solidFill>
                <a:srgbClr val="000000"/>
              </a:solidFill>
              <a:latin typeface="Arial"/>
              <a:ea typeface="Arial"/>
              <a:cs typeface="Arial"/>
              <a:sym typeface="Arial"/>
            </a:endParaRPr>
          </a:p>
          <a:p>
            <a:pPr marL="873125" marR="590550" lvl="0" indent="-342900" algn="l" rtl="0">
              <a:lnSpc>
                <a:spcPct val="114599"/>
              </a:lnSpc>
              <a:spcBef>
                <a:spcPts val="1350"/>
              </a:spcBef>
              <a:spcAft>
                <a:spcPts val="0"/>
              </a:spcAft>
              <a:buClr>
                <a:srgbClr val="000000"/>
              </a:buClr>
              <a:buSzPts val="2400"/>
              <a:buFont typeface="Arial"/>
              <a:buChar char="•"/>
            </a:pPr>
            <a:r>
              <a:rPr lang="en-US" sz="2400" b="0" i="0" u="none" strike="noStrike" cap="none">
                <a:solidFill>
                  <a:srgbClr val="333333"/>
                </a:solidFill>
                <a:latin typeface="Arial"/>
                <a:ea typeface="Arial"/>
                <a:cs typeface="Arial"/>
                <a:sym typeface="Arial"/>
              </a:rPr>
              <a:t>Full IRS compliance of account transactions and plan document</a:t>
            </a:r>
            <a:endParaRPr sz="2400" b="0" i="0" u="none" strike="noStrike" cap="none">
              <a:solidFill>
                <a:srgbClr val="000000"/>
              </a:solidFill>
              <a:latin typeface="Arial"/>
              <a:ea typeface="Arial"/>
              <a:cs typeface="Arial"/>
              <a:sym typeface="Arial"/>
            </a:endParaRPr>
          </a:p>
        </p:txBody>
      </p:sp>
      <p:sp>
        <p:nvSpPr>
          <p:cNvPr id="706" name="Google Shape;706;p33"/>
          <p:cNvSpPr/>
          <p:nvPr/>
        </p:nvSpPr>
        <p:spPr>
          <a:xfrm>
            <a:off x="0" y="1"/>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7" name="Google Shape;707;p33"/>
          <p:cNvSpPr txBox="1">
            <a:spLocks noGrp="1"/>
          </p:cNvSpPr>
          <p:nvPr>
            <p:ph type="title"/>
          </p:nvPr>
        </p:nvSpPr>
        <p:spPr>
          <a:xfrm>
            <a:off x="1217168" y="1128458"/>
            <a:ext cx="5679440" cy="1967205"/>
          </a:xfrm>
          <a:prstGeom prst="rect">
            <a:avLst/>
          </a:prstGeom>
          <a:noFill/>
          <a:ln>
            <a:noFill/>
          </a:ln>
        </p:spPr>
        <p:txBody>
          <a:bodyPr spcFirstLastPara="1" wrap="square" lIns="0" tIns="165100" rIns="0" bIns="0" anchor="t" anchorCtr="0">
            <a:spAutoFit/>
          </a:bodyPr>
          <a:lstStyle/>
          <a:p>
            <a:pPr marL="12700" marR="5080" lvl="0" indent="0" algn="l" rtl="0">
              <a:lnSpc>
                <a:spcPct val="100000"/>
              </a:lnSpc>
              <a:spcBef>
                <a:spcPts val="0"/>
              </a:spcBef>
              <a:spcAft>
                <a:spcPts val="0"/>
              </a:spcAft>
              <a:buSzPts val="1400"/>
              <a:buNone/>
            </a:pPr>
            <a:r>
              <a:rPr lang="en-US" sz="5850">
                <a:solidFill>
                  <a:srgbClr val="0578D5"/>
                </a:solidFill>
                <a:latin typeface="Arial"/>
                <a:ea typeface="Arial"/>
                <a:cs typeface="Arial"/>
                <a:sym typeface="Arial"/>
              </a:rPr>
              <a:t>403(b) Plan Administration</a:t>
            </a:r>
            <a:endParaRPr sz="5850">
              <a:latin typeface="Arial"/>
              <a:ea typeface="Arial"/>
              <a:cs typeface="Arial"/>
              <a:sym typeface="Arial"/>
            </a:endParaRPr>
          </a:p>
        </p:txBody>
      </p:sp>
      <p:grpSp>
        <p:nvGrpSpPr>
          <p:cNvPr id="708" name="Google Shape;708;p33"/>
          <p:cNvGrpSpPr/>
          <p:nvPr/>
        </p:nvGrpSpPr>
        <p:grpSpPr>
          <a:xfrm>
            <a:off x="11454446" y="1821484"/>
            <a:ext cx="6833960" cy="8465515"/>
            <a:chOff x="11454446" y="1821484"/>
            <a:chExt cx="6833960" cy="8465515"/>
          </a:xfrm>
        </p:grpSpPr>
        <p:sp>
          <p:nvSpPr>
            <p:cNvPr id="709" name="Google Shape;709;p33"/>
            <p:cNvSpPr/>
            <p:nvPr/>
          </p:nvSpPr>
          <p:spPr>
            <a:xfrm>
              <a:off x="11454446" y="2294379"/>
              <a:ext cx="6833870" cy="7988300"/>
            </a:xfrm>
            <a:custGeom>
              <a:avLst/>
              <a:gdLst/>
              <a:ahLst/>
              <a:cxnLst/>
              <a:rect l="l" t="t" r="r" b="b"/>
              <a:pathLst>
                <a:path w="6833869" h="7988300" extrusionOk="0">
                  <a:moveTo>
                    <a:pt x="319357" y="7988300"/>
                  </a:moveTo>
                  <a:lnTo>
                    <a:pt x="0" y="7988300"/>
                  </a:lnTo>
                  <a:lnTo>
                    <a:pt x="0" y="0"/>
                  </a:lnTo>
                  <a:lnTo>
                    <a:pt x="6833553" y="0"/>
                  </a:lnTo>
                  <a:lnTo>
                    <a:pt x="6833553" y="304800"/>
                  </a:lnTo>
                  <a:lnTo>
                    <a:pt x="330891" y="304800"/>
                  </a:lnTo>
                  <a:lnTo>
                    <a:pt x="317042" y="317500"/>
                  </a:lnTo>
                  <a:lnTo>
                    <a:pt x="298001" y="317500"/>
                  </a:lnTo>
                  <a:lnTo>
                    <a:pt x="292236" y="330200"/>
                  </a:lnTo>
                  <a:lnTo>
                    <a:pt x="281639" y="342900"/>
                  </a:lnTo>
                  <a:lnTo>
                    <a:pt x="276908" y="342900"/>
                  </a:lnTo>
                  <a:lnTo>
                    <a:pt x="268584" y="355600"/>
                  </a:lnTo>
                  <a:lnTo>
                    <a:pt x="265070" y="368300"/>
                  </a:lnTo>
                  <a:lnTo>
                    <a:pt x="259338" y="381000"/>
                  </a:lnTo>
                  <a:lnTo>
                    <a:pt x="257175" y="381000"/>
                  </a:lnTo>
                  <a:lnTo>
                    <a:pt x="254257" y="393700"/>
                  </a:lnTo>
                  <a:lnTo>
                    <a:pt x="253529" y="406400"/>
                  </a:lnTo>
                  <a:lnTo>
                    <a:pt x="253537" y="482600"/>
                  </a:lnTo>
                  <a:lnTo>
                    <a:pt x="254271" y="482600"/>
                  </a:lnTo>
                  <a:lnTo>
                    <a:pt x="257200" y="495300"/>
                  </a:lnTo>
                  <a:lnTo>
                    <a:pt x="259367" y="508000"/>
                  </a:lnTo>
                  <a:lnTo>
                    <a:pt x="265105" y="520700"/>
                  </a:lnTo>
                  <a:lnTo>
                    <a:pt x="268621" y="533400"/>
                  </a:lnTo>
                  <a:lnTo>
                    <a:pt x="276948" y="546100"/>
                  </a:lnTo>
                  <a:lnTo>
                    <a:pt x="281679" y="546100"/>
                  </a:lnTo>
                  <a:lnTo>
                    <a:pt x="292275" y="558800"/>
                  </a:lnTo>
                  <a:lnTo>
                    <a:pt x="298038" y="558800"/>
                  </a:lnTo>
                  <a:lnTo>
                    <a:pt x="310496" y="571500"/>
                  </a:lnTo>
                  <a:lnTo>
                    <a:pt x="317071" y="571500"/>
                  </a:lnTo>
                  <a:lnTo>
                    <a:pt x="330913" y="584200"/>
                  </a:lnTo>
                  <a:lnTo>
                    <a:pt x="6833553" y="584200"/>
                  </a:lnTo>
                  <a:lnTo>
                    <a:pt x="6833553" y="939800"/>
                  </a:lnTo>
                  <a:lnTo>
                    <a:pt x="352741" y="939800"/>
                  </a:lnTo>
                  <a:lnTo>
                    <a:pt x="338047" y="952500"/>
                  </a:lnTo>
                  <a:lnTo>
                    <a:pt x="310496" y="952500"/>
                  </a:lnTo>
                  <a:lnTo>
                    <a:pt x="298038" y="965200"/>
                  </a:lnTo>
                  <a:lnTo>
                    <a:pt x="292275" y="965200"/>
                  </a:lnTo>
                  <a:lnTo>
                    <a:pt x="281679" y="977900"/>
                  </a:lnTo>
                  <a:lnTo>
                    <a:pt x="276948" y="990600"/>
                  </a:lnTo>
                  <a:lnTo>
                    <a:pt x="268621" y="1003300"/>
                  </a:lnTo>
                  <a:lnTo>
                    <a:pt x="265105" y="1003300"/>
                  </a:lnTo>
                  <a:lnTo>
                    <a:pt x="259367" y="1016000"/>
                  </a:lnTo>
                  <a:lnTo>
                    <a:pt x="257200" y="1028700"/>
                  </a:lnTo>
                  <a:lnTo>
                    <a:pt x="254271" y="1041400"/>
                  </a:lnTo>
                  <a:lnTo>
                    <a:pt x="253537" y="1054100"/>
                  </a:lnTo>
                  <a:lnTo>
                    <a:pt x="253537" y="1181100"/>
                  </a:lnTo>
                  <a:lnTo>
                    <a:pt x="254271" y="1193800"/>
                  </a:lnTo>
                  <a:lnTo>
                    <a:pt x="257200" y="1206500"/>
                  </a:lnTo>
                  <a:lnTo>
                    <a:pt x="259367" y="1206500"/>
                  </a:lnTo>
                  <a:lnTo>
                    <a:pt x="265105" y="1219200"/>
                  </a:lnTo>
                  <a:lnTo>
                    <a:pt x="268621" y="1231900"/>
                  </a:lnTo>
                  <a:lnTo>
                    <a:pt x="276948" y="1244600"/>
                  </a:lnTo>
                  <a:lnTo>
                    <a:pt x="281679" y="1244600"/>
                  </a:lnTo>
                  <a:lnTo>
                    <a:pt x="292275" y="1257300"/>
                  </a:lnTo>
                  <a:lnTo>
                    <a:pt x="298038" y="1270000"/>
                  </a:lnTo>
                  <a:lnTo>
                    <a:pt x="310496" y="1270000"/>
                  </a:lnTo>
                  <a:lnTo>
                    <a:pt x="317071" y="1282700"/>
                  </a:lnTo>
                  <a:lnTo>
                    <a:pt x="6833553" y="1282700"/>
                  </a:lnTo>
                  <a:lnTo>
                    <a:pt x="6833553" y="1651000"/>
                  </a:lnTo>
                  <a:lnTo>
                    <a:pt x="330913" y="1651000"/>
                  </a:lnTo>
                  <a:lnTo>
                    <a:pt x="317071" y="1663700"/>
                  </a:lnTo>
                  <a:lnTo>
                    <a:pt x="298038" y="1663700"/>
                  </a:lnTo>
                  <a:lnTo>
                    <a:pt x="292275" y="1676400"/>
                  </a:lnTo>
                  <a:lnTo>
                    <a:pt x="281679" y="1689100"/>
                  </a:lnTo>
                  <a:lnTo>
                    <a:pt x="276948" y="1689100"/>
                  </a:lnTo>
                  <a:lnTo>
                    <a:pt x="268621" y="1701800"/>
                  </a:lnTo>
                  <a:lnTo>
                    <a:pt x="265105" y="1714500"/>
                  </a:lnTo>
                  <a:lnTo>
                    <a:pt x="259367" y="1727200"/>
                  </a:lnTo>
                  <a:lnTo>
                    <a:pt x="257200" y="1727200"/>
                  </a:lnTo>
                  <a:lnTo>
                    <a:pt x="254271" y="1739900"/>
                  </a:lnTo>
                  <a:lnTo>
                    <a:pt x="253537" y="1752600"/>
                  </a:lnTo>
                  <a:lnTo>
                    <a:pt x="253537" y="1879600"/>
                  </a:lnTo>
                  <a:lnTo>
                    <a:pt x="254271" y="1892300"/>
                  </a:lnTo>
                  <a:lnTo>
                    <a:pt x="257200" y="1905000"/>
                  </a:lnTo>
                  <a:lnTo>
                    <a:pt x="259367" y="1917700"/>
                  </a:lnTo>
                  <a:lnTo>
                    <a:pt x="265105" y="1930400"/>
                  </a:lnTo>
                  <a:lnTo>
                    <a:pt x="268621" y="1930400"/>
                  </a:lnTo>
                  <a:lnTo>
                    <a:pt x="276948" y="1943100"/>
                  </a:lnTo>
                  <a:lnTo>
                    <a:pt x="281679" y="1955800"/>
                  </a:lnTo>
                  <a:lnTo>
                    <a:pt x="292275" y="1968500"/>
                  </a:lnTo>
                  <a:lnTo>
                    <a:pt x="298038" y="1968500"/>
                  </a:lnTo>
                  <a:lnTo>
                    <a:pt x="310496" y="1981200"/>
                  </a:lnTo>
                  <a:lnTo>
                    <a:pt x="330913" y="1981200"/>
                  </a:lnTo>
                  <a:lnTo>
                    <a:pt x="338047" y="1993900"/>
                  </a:lnTo>
                  <a:lnTo>
                    <a:pt x="6833553" y="1993900"/>
                  </a:lnTo>
                  <a:lnTo>
                    <a:pt x="6833553" y="2349500"/>
                  </a:lnTo>
                  <a:lnTo>
                    <a:pt x="330913" y="2349500"/>
                  </a:lnTo>
                  <a:lnTo>
                    <a:pt x="317071" y="2362200"/>
                  </a:lnTo>
                  <a:lnTo>
                    <a:pt x="310496" y="2362200"/>
                  </a:lnTo>
                  <a:lnTo>
                    <a:pt x="298038" y="2374900"/>
                  </a:lnTo>
                  <a:lnTo>
                    <a:pt x="292275" y="2374900"/>
                  </a:lnTo>
                  <a:lnTo>
                    <a:pt x="281679" y="2387600"/>
                  </a:lnTo>
                  <a:lnTo>
                    <a:pt x="276948" y="2400300"/>
                  </a:lnTo>
                  <a:lnTo>
                    <a:pt x="268621" y="2400300"/>
                  </a:lnTo>
                  <a:lnTo>
                    <a:pt x="265105" y="2413000"/>
                  </a:lnTo>
                  <a:lnTo>
                    <a:pt x="259367" y="2425700"/>
                  </a:lnTo>
                  <a:lnTo>
                    <a:pt x="257200" y="2438400"/>
                  </a:lnTo>
                  <a:lnTo>
                    <a:pt x="254271" y="2451100"/>
                  </a:lnTo>
                  <a:lnTo>
                    <a:pt x="253537" y="2451100"/>
                  </a:lnTo>
                  <a:lnTo>
                    <a:pt x="253537" y="2590800"/>
                  </a:lnTo>
                  <a:lnTo>
                    <a:pt x="254271" y="2590800"/>
                  </a:lnTo>
                  <a:lnTo>
                    <a:pt x="257200" y="2616200"/>
                  </a:lnTo>
                  <a:lnTo>
                    <a:pt x="259367" y="2616200"/>
                  </a:lnTo>
                  <a:lnTo>
                    <a:pt x="265105" y="2628900"/>
                  </a:lnTo>
                  <a:lnTo>
                    <a:pt x="268621" y="2641600"/>
                  </a:lnTo>
                  <a:lnTo>
                    <a:pt x="276948" y="2654300"/>
                  </a:lnTo>
                  <a:lnTo>
                    <a:pt x="281679" y="2654300"/>
                  </a:lnTo>
                  <a:lnTo>
                    <a:pt x="292275" y="2667000"/>
                  </a:lnTo>
                  <a:lnTo>
                    <a:pt x="298038" y="2667000"/>
                  </a:lnTo>
                  <a:lnTo>
                    <a:pt x="310496" y="2679700"/>
                  </a:lnTo>
                  <a:lnTo>
                    <a:pt x="317071" y="2679700"/>
                  </a:lnTo>
                  <a:lnTo>
                    <a:pt x="330913" y="2692400"/>
                  </a:lnTo>
                  <a:lnTo>
                    <a:pt x="6833553" y="2692400"/>
                  </a:lnTo>
                  <a:lnTo>
                    <a:pt x="6833553" y="3048000"/>
                  </a:lnTo>
                  <a:lnTo>
                    <a:pt x="352741" y="3048000"/>
                  </a:lnTo>
                  <a:lnTo>
                    <a:pt x="338047" y="3060700"/>
                  </a:lnTo>
                  <a:lnTo>
                    <a:pt x="317071" y="3060700"/>
                  </a:lnTo>
                  <a:lnTo>
                    <a:pt x="310496" y="3073400"/>
                  </a:lnTo>
                  <a:lnTo>
                    <a:pt x="298038" y="3073400"/>
                  </a:lnTo>
                  <a:lnTo>
                    <a:pt x="292275" y="3086100"/>
                  </a:lnTo>
                  <a:lnTo>
                    <a:pt x="281679" y="3086100"/>
                  </a:lnTo>
                  <a:lnTo>
                    <a:pt x="276948" y="3098800"/>
                  </a:lnTo>
                  <a:lnTo>
                    <a:pt x="268621" y="3111500"/>
                  </a:lnTo>
                  <a:lnTo>
                    <a:pt x="265105" y="3111500"/>
                  </a:lnTo>
                  <a:lnTo>
                    <a:pt x="259367" y="3124200"/>
                  </a:lnTo>
                  <a:lnTo>
                    <a:pt x="257200" y="3136900"/>
                  </a:lnTo>
                  <a:lnTo>
                    <a:pt x="254271" y="3149600"/>
                  </a:lnTo>
                  <a:lnTo>
                    <a:pt x="253537" y="3162300"/>
                  </a:lnTo>
                  <a:lnTo>
                    <a:pt x="253537" y="3289300"/>
                  </a:lnTo>
                  <a:lnTo>
                    <a:pt x="254271" y="3302000"/>
                  </a:lnTo>
                  <a:lnTo>
                    <a:pt x="257200" y="3314700"/>
                  </a:lnTo>
                  <a:lnTo>
                    <a:pt x="259367" y="3314700"/>
                  </a:lnTo>
                  <a:lnTo>
                    <a:pt x="265105" y="3340100"/>
                  </a:lnTo>
                  <a:lnTo>
                    <a:pt x="268621" y="3340100"/>
                  </a:lnTo>
                  <a:lnTo>
                    <a:pt x="276948" y="3352800"/>
                  </a:lnTo>
                  <a:lnTo>
                    <a:pt x="281679" y="3365500"/>
                  </a:lnTo>
                  <a:lnTo>
                    <a:pt x="292275" y="3365500"/>
                  </a:lnTo>
                  <a:lnTo>
                    <a:pt x="298038" y="3378200"/>
                  </a:lnTo>
                  <a:lnTo>
                    <a:pt x="310496" y="3378200"/>
                  </a:lnTo>
                  <a:lnTo>
                    <a:pt x="317071" y="3390900"/>
                  </a:lnTo>
                  <a:lnTo>
                    <a:pt x="338047" y="3390900"/>
                  </a:lnTo>
                  <a:lnTo>
                    <a:pt x="352741" y="3403600"/>
                  </a:lnTo>
                  <a:lnTo>
                    <a:pt x="6833553" y="3403600"/>
                  </a:lnTo>
                  <a:lnTo>
                    <a:pt x="6833553" y="3759200"/>
                  </a:lnTo>
                  <a:lnTo>
                    <a:pt x="330913" y="3759200"/>
                  </a:lnTo>
                  <a:lnTo>
                    <a:pt x="317071" y="3771900"/>
                  </a:lnTo>
                  <a:lnTo>
                    <a:pt x="310496" y="3771900"/>
                  </a:lnTo>
                  <a:lnTo>
                    <a:pt x="298038" y="3784600"/>
                  </a:lnTo>
                  <a:lnTo>
                    <a:pt x="292275" y="3784600"/>
                  </a:lnTo>
                  <a:lnTo>
                    <a:pt x="281679" y="3797300"/>
                  </a:lnTo>
                  <a:lnTo>
                    <a:pt x="276948" y="3797300"/>
                  </a:lnTo>
                  <a:lnTo>
                    <a:pt x="268621" y="3810000"/>
                  </a:lnTo>
                  <a:lnTo>
                    <a:pt x="265105" y="3822700"/>
                  </a:lnTo>
                  <a:lnTo>
                    <a:pt x="259367" y="3835400"/>
                  </a:lnTo>
                  <a:lnTo>
                    <a:pt x="257200" y="3835400"/>
                  </a:lnTo>
                  <a:lnTo>
                    <a:pt x="254271" y="3860800"/>
                  </a:lnTo>
                  <a:lnTo>
                    <a:pt x="253537" y="3860800"/>
                  </a:lnTo>
                  <a:lnTo>
                    <a:pt x="253537" y="4000500"/>
                  </a:lnTo>
                  <a:lnTo>
                    <a:pt x="254271" y="4000500"/>
                  </a:lnTo>
                  <a:lnTo>
                    <a:pt x="257200" y="4013200"/>
                  </a:lnTo>
                  <a:lnTo>
                    <a:pt x="259367" y="4025900"/>
                  </a:lnTo>
                  <a:lnTo>
                    <a:pt x="265105" y="4038600"/>
                  </a:lnTo>
                  <a:lnTo>
                    <a:pt x="268621" y="4038600"/>
                  </a:lnTo>
                  <a:lnTo>
                    <a:pt x="276948" y="4051300"/>
                  </a:lnTo>
                  <a:lnTo>
                    <a:pt x="281679" y="4064000"/>
                  </a:lnTo>
                  <a:lnTo>
                    <a:pt x="292275" y="4076700"/>
                  </a:lnTo>
                  <a:lnTo>
                    <a:pt x="298038" y="4076700"/>
                  </a:lnTo>
                  <a:lnTo>
                    <a:pt x="310496" y="4089400"/>
                  </a:lnTo>
                  <a:lnTo>
                    <a:pt x="330913" y="4089400"/>
                  </a:lnTo>
                  <a:lnTo>
                    <a:pt x="338047" y="4102100"/>
                  </a:lnTo>
                  <a:lnTo>
                    <a:pt x="6833553" y="4102100"/>
                  </a:lnTo>
                  <a:lnTo>
                    <a:pt x="6833553" y="4457700"/>
                  </a:lnTo>
                  <a:lnTo>
                    <a:pt x="338047" y="4457700"/>
                  </a:lnTo>
                  <a:lnTo>
                    <a:pt x="330913" y="4470400"/>
                  </a:lnTo>
                  <a:lnTo>
                    <a:pt x="310496" y="4470400"/>
                  </a:lnTo>
                  <a:lnTo>
                    <a:pt x="298038" y="4483100"/>
                  </a:lnTo>
                  <a:lnTo>
                    <a:pt x="292275" y="4483100"/>
                  </a:lnTo>
                  <a:lnTo>
                    <a:pt x="281679" y="4495800"/>
                  </a:lnTo>
                  <a:lnTo>
                    <a:pt x="276948" y="4508500"/>
                  </a:lnTo>
                  <a:lnTo>
                    <a:pt x="268621" y="4521200"/>
                  </a:lnTo>
                  <a:lnTo>
                    <a:pt x="265105" y="4521200"/>
                  </a:lnTo>
                  <a:lnTo>
                    <a:pt x="259367" y="4533900"/>
                  </a:lnTo>
                  <a:lnTo>
                    <a:pt x="257200" y="4546600"/>
                  </a:lnTo>
                  <a:lnTo>
                    <a:pt x="254271" y="4559300"/>
                  </a:lnTo>
                  <a:lnTo>
                    <a:pt x="253537" y="4572000"/>
                  </a:lnTo>
                  <a:lnTo>
                    <a:pt x="253537" y="4699000"/>
                  </a:lnTo>
                  <a:lnTo>
                    <a:pt x="254271" y="4711700"/>
                  </a:lnTo>
                  <a:lnTo>
                    <a:pt x="257200" y="4724400"/>
                  </a:lnTo>
                  <a:lnTo>
                    <a:pt x="259367" y="4724400"/>
                  </a:lnTo>
                  <a:lnTo>
                    <a:pt x="265105" y="4737100"/>
                  </a:lnTo>
                  <a:lnTo>
                    <a:pt x="268621" y="4749800"/>
                  </a:lnTo>
                  <a:lnTo>
                    <a:pt x="276948" y="4762500"/>
                  </a:lnTo>
                  <a:lnTo>
                    <a:pt x="281679" y="4762500"/>
                  </a:lnTo>
                  <a:lnTo>
                    <a:pt x="292275" y="4775200"/>
                  </a:lnTo>
                  <a:lnTo>
                    <a:pt x="298038" y="4775200"/>
                  </a:lnTo>
                  <a:lnTo>
                    <a:pt x="310496" y="4787900"/>
                  </a:lnTo>
                  <a:lnTo>
                    <a:pt x="317071" y="4787900"/>
                  </a:lnTo>
                  <a:lnTo>
                    <a:pt x="330913" y="4800600"/>
                  </a:lnTo>
                  <a:lnTo>
                    <a:pt x="6833553" y="4800600"/>
                  </a:lnTo>
                  <a:lnTo>
                    <a:pt x="6833553" y="5168900"/>
                  </a:lnTo>
                  <a:lnTo>
                    <a:pt x="317071" y="5168900"/>
                  </a:lnTo>
                  <a:lnTo>
                    <a:pt x="310496" y="5181600"/>
                  </a:lnTo>
                  <a:lnTo>
                    <a:pt x="298038" y="5181600"/>
                  </a:lnTo>
                  <a:lnTo>
                    <a:pt x="292275" y="5194300"/>
                  </a:lnTo>
                  <a:lnTo>
                    <a:pt x="281679" y="5207000"/>
                  </a:lnTo>
                  <a:lnTo>
                    <a:pt x="276948" y="5207000"/>
                  </a:lnTo>
                  <a:lnTo>
                    <a:pt x="268621" y="5219700"/>
                  </a:lnTo>
                  <a:lnTo>
                    <a:pt x="265105" y="5232400"/>
                  </a:lnTo>
                  <a:lnTo>
                    <a:pt x="259367" y="5245100"/>
                  </a:lnTo>
                  <a:lnTo>
                    <a:pt x="257200" y="5245100"/>
                  </a:lnTo>
                  <a:lnTo>
                    <a:pt x="254271" y="5257800"/>
                  </a:lnTo>
                  <a:lnTo>
                    <a:pt x="253537" y="5270500"/>
                  </a:lnTo>
                  <a:lnTo>
                    <a:pt x="253537" y="5397500"/>
                  </a:lnTo>
                  <a:lnTo>
                    <a:pt x="254271" y="5410200"/>
                  </a:lnTo>
                  <a:lnTo>
                    <a:pt x="257200" y="5422900"/>
                  </a:lnTo>
                  <a:lnTo>
                    <a:pt x="259367" y="5435600"/>
                  </a:lnTo>
                  <a:lnTo>
                    <a:pt x="265105" y="5448300"/>
                  </a:lnTo>
                  <a:lnTo>
                    <a:pt x="268621" y="5448300"/>
                  </a:lnTo>
                  <a:lnTo>
                    <a:pt x="276948" y="5461000"/>
                  </a:lnTo>
                  <a:lnTo>
                    <a:pt x="281679" y="5473700"/>
                  </a:lnTo>
                  <a:lnTo>
                    <a:pt x="292275" y="5473700"/>
                  </a:lnTo>
                  <a:lnTo>
                    <a:pt x="298038" y="5486400"/>
                  </a:lnTo>
                  <a:lnTo>
                    <a:pt x="310496" y="5499100"/>
                  </a:lnTo>
                  <a:lnTo>
                    <a:pt x="338047" y="5499100"/>
                  </a:lnTo>
                  <a:lnTo>
                    <a:pt x="352741" y="5511800"/>
                  </a:lnTo>
                  <a:lnTo>
                    <a:pt x="6833553" y="5511800"/>
                  </a:lnTo>
                  <a:lnTo>
                    <a:pt x="6833553" y="5867400"/>
                  </a:lnTo>
                  <a:lnTo>
                    <a:pt x="330913" y="5867400"/>
                  </a:lnTo>
                  <a:lnTo>
                    <a:pt x="317071" y="5880100"/>
                  </a:lnTo>
                  <a:lnTo>
                    <a:pt x="310496" y="5880100"/>
                  </a:lnTo>
                  <a:lnTo>
                    <a:pt x="298038" y="5892800"/>
                  </a:lnTo>
                  <a:lnTo>
                    <a:pt x="292275" y="5892800"/>
                  </a:lnTo>
                  <a:lnTo>
                    <a:pt x="281679" y="5905500"/>
                  </a:lnTo>
                  <a:lnTo>
                    <a:pt x="276948" y="5905500"/>
                  </a:lnTo>
                  <a:lnTo>
                    <a:pt x="268621" y="5918200"/>
                  </a:lnTo>
                  <a:lnTo>
                    <a:pt x="265105" y="5930900"/>
                  </a:lnTo>
                  <a:lnTo>
                    <a:pt x="259367" y="5943600"/>
                  </a:lnTo>
                  <a:lnTo>
                    <a:pt x="257200" y="5956300"/>
                  </a:lnTo>
                  <a:lnTo>
                    <a:pt x="254271" y="5969000"/>
                  </a:lnTo>
                  <a:lnTo>
                    <a:pt x="253537" y="5969000"/>
                  </a:lnTo>
                  <a:lnTo>
                    <a:pt x="253537" y="6108700"/>
                  </a:lnTo>
                  <a:lnTo>
                    <a:pt x="254271" y="6108700"/>
                  </a:lnTo>
                  <a:lnTo>
                    <a:pt x="257200" y="6121400"/>
                  </a:lnTo>
                  <a:lnTo>
                    <a:pt x="259367" y="6134100"/>
                  </a:lnTo>
                  <a:lnTo>
                    <a:pt x="265105" y="6146800"/>
                  </a:lnTo>
                  <a:lnTo>
                    <a:pt x="268621" y="6159500"/>
                  </a:lnTo>
                  <a:lnTo>
                    <a:pt x="276948" y="6172200"/>
                  </a:lnTo>
                  <a:lnTo>
                    <a:pt x="281679" y="6172200"/>
                  </a:lnTo>
                  <a:lnTo>
                    <a:pt x="292275" y="6184900"/>
                  </a:lnTo>
                  <a:lnTo>
                    <a:pt x="298038" y="6184900"/>
                  </a:lnTo>
                  <a:lnTo>
                    <a:pt x="310496" y="6197600"/>
                  </a:lnTo>
                  <a:lnTo>
                    <a:pt x="317071" y="6197600"/>
                  </a:lnTo>
                  <a:lnTo>
                    <a:pt x="330913" y="6210300"/>
                  </a:lnTo>
                  <a:lnTo>
                    <a:pt x="6833553" y="6210300"/>
                  </a:lnTo>
                  <a:lnTo>
                    <a:pt x="6833553" y="6565900"/>
                  </a:lnTo>
                  <a:lnTo>
                    <a:pt x="352741" y="6565900"/>
                  </a:lnTo>
                  <a:lnTo>
                    <a:pt x="338047" y="6578600"/>
                  </a:lnTo>
                  <a:lnTo>
                    <a:pt x="310496" y="6578600"/>
                  </a:lnTo>
                  <a:lnTo>
                    <a:pt x="298038" y="6591300"/>
                  </a:lnTo>
                  <a:lnTo>
                    <a:pt x="292275" y="6591300"/>
                  </a:lnTo>
                  <a:lnTo>
                    <a:pt x="281679" y="6604000"/>
                  </a:lnTo>
                  <a:lnTo>
                    <a:pt x="276948" y="6616700"/>
                  </a:lnTo>
                  <a:lnTo>
                    <a:pt x="268621" y="6629400"/>
                  </a:lnTo>
                  <a:lnTo>
                    <a:pt x="265105" y="6629400"/>
                  </a:lnTo>
                  <a:lnTo>
                    <a:pt x="259367" y="6642100"/>
                  </a:lnTo>
                  <a:lnTo>
                    <a:pt x="257200" y="6654800"/>
                  </a:lnTo>
                  <a:lnTo>
                    <a:pt x="254271" y="6667500"/>
                  </a:lnTo>
                  <a:lnTo>
                    <a:pt x="253537" y="6680200"/>
                  </a:lnTo>
                  <a:lnTo>
                    <a:pt x="253537" y="6807200"/>
                  </a:lnTo>
                  <a:lnTo>
                    <a:pt x="254271" y="6819900"/>
                  </a:lnTo>
                  <a:lnTo>
                    <a:pt x="257200" y="6832600"/>
                  </a:lnTo>
                  <a:lnTo>
                    <a:pt x="259367" y="6832600"/>
                  </a:lnTo>
                  <a:lnTo>
                    <a:pt x="265105" y="6845300"/>
                  </a:lnTo>
                  <a:lnTo>
                    <a:pt x="268621" y="6858000"/>
                  </a:lnTo>
                  <a:lnTo>
                    <a:pt x="276948" y="6870700"/>
                  </a:lnTo>
                  <a:lnTo>
                    <a:pt x="281679" y="6870700"/>
                  </a:lnTo>
                  <a:lnTo>
                    <a:pt x="292275" y="6883400"/>
                  </a:lnTo>
                  <a:lnTo>
                    <a:pt x="298038" y="6896100"/>
                  </a:lnTo>
                  <a:lnTo>
                    <a:pt x="310496" y="6896100"/>
                  </a:lnTo>
                  <a:lnTo>
                    <a:pt x="317071" y="6908800"/>
                  </a:lnTo>
                  <a:lnTo>
                    <a:pt x="6833553" y="6908800"/>
                  </a:lnTo>
                  <a:lnTo>
                    <a:pt x="6833553" y="7277100"/>
                  </a:lnTo>
                  <a:lnTo>
                    <a:pt x="330913" y="7277100"/>
                  </a:lnTo>
                  <a:lnTo>
                    <a:pt x="317071" y="7289800"/>
                  </a:lnTo>
                  <a:lnTo>
                    <a:pt x="298038" y="7289800"/>
                  </a:lnTo>
                  <a:lnTo>
                    <a:pt x="292275" y="7302500"/>
                  </a:lnTo>
                  <a:lnTo>
                    <a:pt x="281679" y="7315200"/>
                  </a:lnTo>
                  <a:lnTo>
                    <a:pt x="276948" y="7315200"/>
                  </a:lnTo>
                  <a:lnTo>
                    <a:pt x="268621" y="7327900"/>
                  </a:lnTo>
                  <a:lnTo>
                    <a:pt x="265105" y="7340600"/>
                  </a:lnTo>
                  <a:lnTo>
                    <a:pt x="259367" y="7353300"/>
                  </a:lnTo>
                  <a:lnTo>
                    <a:pt x="257200" y="7353300"/>
                  </a:lnTo>
                  <a:lnTo>
                    <a:pt x="254271" y="7366000"/>
                  </a:lnTo>
                  <a:lnTo>
                    <a:pt x="253537" y="7378700"/>
                  </a:lnTo>
                  <a:lnTo>
                    <a:pt x="253537" y="7505700"/>
                  </a:lnTo>
                  <a:lnTo>
                    <a:pt x="254271" y="7518400"/>
                  </a:lnTo>
                  <a:lnTo>
                    <a:pt x="257200" y="7531100"/>
                  </a:lnTo>
                  <a:lnTo>
                    <a:pt x="259367" y="7543800"/>
                  </a:lnTo>
                  <a:lnTo>
                    <a:pt x="265105" y="7556500"/>
                  </a:lnTo>
                  <a:lnTo>
                    <a:pt x="268621" y="7556500"/>
                  </a:lnTo>
                  <a:lnTo>
                    <a:pt x="276948" y="7569200"/>
                  </a:lnTo>
                  <a:lnTo>
                    <a:pt x="281679" y="7581900"/>
                  </a:lnTo>
                  <a:lnTo>
                    <a:pt x="292275" y="7594600"/>
                  </a:lnTo>
                  <a:lnTo>
                    <a:pt x="298038" y="7594600"/>
                  </a:lnTo>
                  <a:lnTo>
                    <a:pt x="310496" y="7607300"/>
                  </a:lnTo>
                  <a:lnTo>
                    <a:pt x="330913" y="7607300"/>
                  </a:lnTo>
                  <a:lnTo>
                    <a:pt x="338047" y="7620000"/>
                  </a:lnTo>
                  <a:lnTo>
                    <a:pt x="6833553" y="7620000"/>
                  </a:lnTo>
                  <a:lnTo>
                    <a:pt x="6833553" y="7975600"/>
                  </a:lnTo>
                  <a:lnTo>
                    <a:pt x="330913" y="7975600"/>
                  </a:lnTo>
                  <a:lnTo>
                    <a:pt x="319357" y="7988300"/>
                  </a:lnTo>
                  <a:close/>
                </a:path>
                <a:path w="6833869" h="7988300" extrusionOk="0">
                  <a:moveTo>
                    <a:pt x="6833553" y="584200"/>
                  </a:moveTo>
                  <a:lnTo>
                    <a:pt x="404387" y="584200"/>
                  </a:lnTo>
                  <a:lnTo>
                    <a:pt x="418229" y="571500"/>
                  </a:lnTo>
                  <a:lnTo>
                    <a:pt x="424804" y="571500"/>
                  </a:lnTo>
                  <a:lnTo>
                    <a:pt x="437262" y="558800"/>
                  </a:lnTo>
                  <a:lnTo>
                    <a:pt x="443025" y="558800"/>
                  </a:lnTo>
                  <a:lnTo>
                    <a:pt x="453621" y="546100"/>
                  </a:lnTo>
                  <a:lnTo>
                    <a:pt x="458352" y="546100"/>
                  </a:lnTo>
                  <a:lnTo>
                    <a:pt x="466679" y="533400"/>
                  </a:lnTo>
                  <a:lnTo>
                    <a:pt x="470195" y="520700"/>
                  </a:lnTo>
                  <a:lnTo>
                    <a:pt x="475933" y="508000"/>
                  </a:lnTo>
                  <a:lnTo>
                    <a:pt x="478100" y="495300"/>
                  </a:lnTo>
                  <a:lnTo>
                    <a:pt x="481029" y="482600"/>
                  </a:lnTo>
                  <a:lnTo>
                    <a:pt x="481763" y="482600"/>
                  </a:lnTo>
                  <a:lnTo>
                    <a:pt x="481771" y="406400"/>
                  </a:lnTo>
                  <a:lnTo>
                    <a:pt x="481043" y="393700"/>
                  </a:lnTo>
                  <a:lnTo>
                    <a:pt x="478125" y="381000"/>
                  </a:lnTo>
                  <a:lnTo>
                    <a:pt x="475962" y="381000"/>
                  </a:lnTo>
                  <a:lnTo>
                    <a:pt x="470231" y="368300"/>
                  </a:lnTo>
                  <a:lnTo>
                    <a:pt x="466717" y="355600"/>
                  </a:lnTo>
                  <a:lnTo>
                    <a:pt x="458392" y="342900"/>
                  </a:lnTo>
                  <a:lnTo>
                    <a:pt x="453661" y="342900"/>
                  </a:lnTo>
                  <a:lnTo>
                    <a:pt x="443064" y="330200"/>
                  </a:lnTo>
                  <a:lnTo>
                    <a:pt x="437299" y="317500"/>
                  </a:lnTo>
                  <a:lnTo>
                    <a:pt x="418258" y="317500"/>
                  </a:lnTo>
                  <a:lnTo>
                    <a:pt x="404409" y="304800"/>
                  </a:lnTo>
                  <a:lnTo>
                    <a:pt x="6833553" y="304800"/>
                  </a:lnTo>
                  <a:lnTo>
                    <a:pt x="6833553" y="584200"/>
                  </a:lnTo>
                  <a:close/>
                </a:path>
                <a:path w="6833869" h="7988300" extrusionOk="0">
                  <a:moveTo>
                    <a:pt x="6833553" y="1282700"/>
                  </a:moveTo>
                  <a:lnTo>
                    <a:pt x="418229" y="1282700"/>
                  </a:lnTo>
                  <a:lnTo>
                    <a:pt x="424804" y="1270000"/>
                  </a:lnTo>
                  <a:lnTo>
                    <a:pt x="437262" y="1270000"/>
                  </a:lnTo>
                  <a:lnTo>
                    <a:pt x="443025" y="1257300"/>
                  </a:lnTo>
                  <a:lnTo>
                    <a:pt x="453621" y="1244600"/>
                  </a:lnTo>
                  <a:lnTo>
                    <a:pt x="458352" y="1244600"/>
                  </a:lnTo>
                  <a:lnTo>
                    <a:pt x="466679" y="1231900"/>
                  </a:lnTo>
                  <a:lnTo>
                    <a:pt x="470195" y="1219200"/>
                  </a:lnTo>
                  <a:lnTo>
                    <a:pt x="475933" y="1206500"/>
                  </a:lnTo>
                  <a:lnTo>
                    <a:pt x="478100" y="1206500"/>
                  </a:lnTo>
                  <a:lnTo>
                    <a:pt x="481029" y="1193800"/>
                  </a:lnTo>
                  <a:lnTo>
                    <a:pt x="481763" y="1181100"/>
                  </a:lnTo>
                  <a:lnTo>
                    <a:pt x="481767" y="1054100"/>
                  </a:lnTo>
                  <a:lnTo>
                    <a:pt x="481029" y="1041400"/>
                  </a:lnTo>
                  <a:lnTo>
                    <a:pt x="478100" y="1028700"/>
                  </a:lnTo>
                  <a:lnTo>
                    <a:pt x="475933" y="1016000"/>
                  </a:lnTo>
                  <a:lnTo>
                    <a:pt x="470195" y="1003300"/>
                  </a:lnTo>
                  <a:lnTo>
                    <a:pt x="466679" y="1003300"/>
                  </a:lnTo>
                  <a:lnTo>
                    <a:pt x="458352" y="990600"/>
                  </a:lnTo>
                  <a:lnTo>
                    <a:pt x="453621" y="977900"/>
                  </a:lnTo>
                  <a:lnTo>
                    <a:pt x="443025" y="965200"/>
                  </a:lnTo>
                  <a:lnTo>
                    <a:pt x="437262" y="965200"/>
                  </a:lnTo>
                  <a:lnTo>
                    <a:pt x="424804" y="952500"/>
                  </a:lnTo>
                  <a:lnTo>
                    <a:pt x="397253" y="952500"/>
                  </a:lnTo>
                  <a:lnTo>
                    <a:pt x="382560" y="939800"/>
                  </a:lnTo>
                  <a:lnTo>
                    <a:pt x="6833553" y="939800"/>
                  </a:lnTo>
                  <a:lnTo>
                    <a:pt x="6833553" y="1282700"/>
                  </a:lnTo>
                  <a:close/>
                </a:path>
                <a:path w="6833869" h="7988300" extrusionOk="0">
                  <a:moveTo>
                    <a:pt x="6833553" y="1993900"/>
                  </a:moveTo>
                  <a:lnTo>
                    <a:pt x="397253" y="1993900"/>
                  </a:lnTo>
                  <a:lnTo>
                    <a:pt x="404387" y="1981200"/>
                  </a:lnTo>
                  <a:lnTo>
                    <a:pt x="424804" y="1981200"/>
                  </a:lnTo>
                  <a:lnTo>
                    <a:pt x="437262" y="1968500"/>
                  </a:lnTo>
                  <a:lnTo>
                    <a:pt x="443025" y="1968500"/>
                  </a:lnTo>
                  <a:lnTo>
                    <a:pt x="453621" y="1955800"/>
                  </a:lnTo>
                  <a:lnTo>
                    <a:pt x="458352" y="1943100"/>
                  </a:lnTo>
                  <a:lnTo>
                    <a:pt x="466679" y="1930400"/>
                  </a:lnTo>
                  <a:lnTo>
                    <a:pt x="470195" y="1930400"/>
                  </a:lnTo>
                  <a:lnTo>
                    <a:pt x="475933" y="1917700"/>
                  </a:lnTo>
                  <a:lnTo>
                    <a:pt x="478100" y="1905000"/>
                  </a:lnTo>
                  <a:lnTo>
                    <a:pt x="481029" y="1892300"/>
                  </a:lnTo>
                  <a:lnTo>
                    <a:pt x="481767" y="1879600"/>
                  </a:lnTo>
                  <a:lnTo>
                    <a:pt x="481763" y="1752600"/>
                  </a:lnTo>
                  <a:lnTo>
                    <a:pt x="481029" y="1739900"/>
                  </a:lnTo>
                  <a:lnTo>
                    <a:pt x="478100" y="1727200"/>
                  </a:lnTo>
                  <a:lnTo>
                    <a:pt x="475933" y="1727200"/>
                  </a:lnTo>
                  <a:lnTo>
                    <a:pt x="470195" y="1714500"/>
                  </a:lnTo>
                  <a:lnTo>
                    <a:pt x="466679" y="1701800"/>
                  </a:lnTo>
                  <a:lnTo>
                    <a:pt x="458352" y="1689100"/>
                  </a:lnTo>
                  <a:lnTo>
                    <a:pt x="453621" y="1689100"/>
                  </a:lnTo>
                  <a:lnTo>
                    <a:pt x="443025" y="1676400"/>
                  </a:lnTo>
                  <a:lnTo>
                    <a:pt x="437262" y="1663700"/>
                  </a:lnTo>
                  <a:lnTo>
                    <a:pt x="418229" y="1663700"/>
                  </a:lnTo>
                  <a:lnTo>
                    <a:pt x="404387" y="1651000"/>
                  </a:lnTo>
                  <a:lnTo>
                    <a:pt x="6833553" y="1651000"/>
                  </a:lnTo>
                  <a:lnTo>
                    <a:pt x="6833553" y="1993900"/>
                  </a:lnTo>
                  <a:close/>
                </a:path>
                <a:path w="6833869" h="7988300" extrusionOk="0">
                  <a:moveTo>
                    <a:pt x="6833553" y="2692400"/>
                  </a:moveTo>
                  <a:lnTo>
                    <a:pt x="404387" y="2692400"/>
                  </a:lnTo>
                  <a:lnTo>
                    <a:pt x="418229" y="2679700"/>
                  </a:lnTo>
                  <a:lnTo>
                    <a:pt x="424804" y="2679700"/>
                  </a:lnTo>
                  <a:lnTo>
                    <a:pt x="437262" y="2667000"/>
                  </a:lnTo>
                  <a:lnTo>
                    <a:pt x="443025" y="2667000"/>
                  </a:lnTo>
                  <a:lnTo>
                    <a:pt x="453621" y="2654300"/>
                  </a:lnTo>
                  <a:lnTo>
                    <a:pt x="458352" y="2654300"/>
                  </a:lnTo>
                  <a:lnTo>
                    <a:pt x="466679" y="2641600"/>
                  </a:lnTo>
                  <a:lnTo>
                    <a:pt x="470195" y="2628900"/>
                  </a:lnTo>
                  <a:lnTo>
                    <a:pt x="475933" y="2616200"/>
                  </a:lnTo>
                  <a:lnTo>
                    <a:pt x="478100" y="2616200"/>
                  </a:lnTo>
                  <a:lnTo>
                    <a:pt x="481029" y="2590800"/>
                  </a:lnTo>
                  <a:lnTo>
                    <a:pt x="481763" y="2590800"/>
                  </a:lnTo>
                  <a:lnTo>
                    <a:pt x="481763" y="2451100"/>
                  </a:lnTo>
                  <a:lnTo>
                    <a:pt x="481029" y="2451100"/>
                  </a:lnTo>
                  <a:lnTo>
                    <a:pt x="478100" y="2438400"/>
                  </a:lnTo>
                  <a:lnTo>
                    <a:pt x="475933" y="2425700"/>
                  </a:lnTo>
                  <a:lnTo>
                    <a:pt x="470195" y="2413000"/>
                  </a:lnTo>
                  <a:lnTo>
                    <a:pt x="466679" y="2400300"/>
                  </a:lnTo>
                  <a:lnTo>
                    <a:pt x="458352" y="2400300"/>
                  </a:lnTo>
                  <a:lnTo>
                    <a:pt x="453621" y="2387600"/>
                  </a:lnTo>
                  <a:lnTo>
                    <a:pt x="443025" y="2374900"/>
                  </a:lnTo>
                  <a:lnTo>
                    <a:pt x="437262" y="2374900"/>
                  </a:lnTo>
                  <a:lnTo>
                    <a:pt x="424804" y="2362200"/>
                  </a:lnTo>
                  <a:lnTo>
                    <a:pt x="418229" y="2362200"/>
                  </a:lnTo>
                  <a:lnTo>
                    <a:pt x="404387" y="2349500"/>
                  </a:lnTo>
                  <a:lnTo>
                    <a:pt x="6833553" y="2349500"/>
                  </a:lnTo>
                  <a:lnTo>
                    <a:pt x="6833553" y="2692400"/>
                  </a:lnTo>
                  <a:close/>
                </a:path>
                <a:path w="6833869" h="7988300" extrusionOk="0">
                  <a:moveTo>
                    <a:pt x="6833553" y="3403600"/>
                  </a:moveTo>
                  <a:lnTo>
                    <a:pt x="382560" y="3403600"/>
                  </a:lnTo>
                  <a:lnTo>
                    <a:pt x="397253" y="3390900"/>
                  </a:lnTo>
                  <a:lnTo>
                    <a:pt x="418229" y="3390900"/>
                  </a:lnTo>
                  <a:lnTo>
                    <a:pt x="424804" y="3378200"/>
                  </a:lnTo>
                  <a:lnTo>
                    <a:pt x="437262" y="3378200"/>
                  </a:lnTo>
                  <a:lnTo>
                    <a:pt x="443025" y="3365500"/>
                  </a:lnTo>
                  <a:lnTo>
                    <a:pt x="453621" y="3365500"/>
                  </a:lnTo>
                  <a:lnTo>
                    <a:pt x="458352" y="3352800"/>
                  </a:lnTo>
                  <a:lnTo>
                    <a:pt x="466679" y="3340100"/>
                  </a:lnTo>
                  <a:lnTo>
                    <a:pt x="470195" y="3340100"/>
                  </a:lnTo>
                  <a:lnTo>
                    <a:pt x="475933" y="3314700"/>
                  </a:lnTo>
                  <a:lnTo>
                    <a:pt x="478100" y="3314700"/>
                  </a:lnTo>
                  <a:lnTo>
                    <a:pt x="481029" y="3302000"/>
                  </a:lnTo>
                  <a:lnTo>
                    <a:pt x="481767" y="3289300"/>
                  </a:lnTo>
                  <a:lnTo>
                    <a:pt x="481767" y="3162300"/>
                  </a:lnTo>
                  <a:lnTo>
                    <a:pt x="481029" y="3149600"/>
                  </a:lnTo>
                  <a:lnTo>
                    <a:pt x="478100" y="3136900"/>
                  </a:lnTo>
                  <a:lnTo>
                    <a:pt x="475933" y="3124200"/>
                  </a:lnTo>
                  <a:lnTo>
                    <a:pt x="470195" y="3111500"/>
                  </a:lnTo>
                  <a:lnTo>
                    <a:pt x="466679" y="3111500"/>
                  </a:lnTo>
                  <a:lnTo>
                    <a:pt x="458352" y="3098800"/>
                  </a:lnTo>
                  <a:lnTo>
                    <a:pt x="453621" y="3086100"/>
                  </a:lnTo>
                  <a:lnTo>
                    <a:pt x="443025" y="3086100"/>
                  </a:lnTo>
                  <a:lnTo>
                    <a:pt x="437262" y="3073400"/>
                  </a:lnTo>
                  <a:lnTo>
                    <a:pt x="424804" y="3073400"/>
                  </a:lnTo>
                  <a:lnTo>
                    <a:pt x="418229" y="3060700"/>
                  </a:lnTo>
                  <a:lnTo>
                    <a:pt x="397253" y="3060700"/>
                  </a:lnTo>
                  <a:lnTo>
                    <a:pt x="382560" y="3048000"/>
                  </a:lnTo>
                  <a:lnTo>
                    <a:pt x="6833553" y="3048000"/>
                  </a:lnTo>
                  <a:lnTo>
                    <a:pt x="6833553" y="3403600"/>
                  </a:lnTo>
                  <a:close/>
                </a:path>
                <a:path w="6833869" h="7988300" extrusionOk="0">
                  <a:moveTo>
                    <a:pt x="6833553" y="4102100"/>
                  </a:moveTo>
                  <a:lnTo>
                    <a:pt x="397253" y="4102100"/>
                  </a:lnTo>
                  <a:lnTo>
                    <a:pt x="404387" y="4089400"/>
                  </a:lnTo>
                  <a:lnTo>
                    <a:pt x="424804" y="4089400"/>
                  </a:lnTo>
                  <a:lnTo>
                    <a:pt x="437262" y="4076700"/>
                  </a:lnTo>
                  <a:lnTo>
                    <a:pt x="443025" y="4076700"/>
                  </a:lnTo>
                  <a:lnTo>
                    <a:pt x="453621" y="4064000"/>
                  </a:lnTo>
                  <a:lnTo>
                    <a:pt x="458352" y="4051300"/>
                  </a:lnTo>
                  <a:lnTo>
                    <a:pt x="466679" y="4038600"/>
                  </a:lnTo>
                  <a:lnTo>
                    <a:pt x="470195" y="4038600"/>
                  </a:lnTo>
                  <a:lnTo>
                    <a:pt x="475933" y="4025900"/>
                  </a:lnTo>
                  <a:lnTo>
                    <a:pt x="478100" y="4013200"/>
                  </a:lnTo>
                  <a:lnTo>
                    <a:pt x="481029" y="4000500"/>
                  </a:lnTo>
                  <a:lnTo>
                    <a:pt x="481763" y="4000500"/>
                  </a:lnTo>
                  <a:lnTo>
                    <a:pt x="481763" y="3860800"/>
                  </a:lnTo>
                  <a:lnTo>
                    <a:pt x="481029" y="3860800"/>
                  </a:lnTo>
                  <a:lnTo>
                    <a:pt x="478100" y="3835400"/>
                  </a:lnTo>
                  <a:lnTo>
                    <a:pt x="475933" y="3835400"/>
                  </a:lnTo>
                  <a:lnTo>
                    <a:pt x="470195" y="3822700"/>
                  </a:lnTo>
                  <a:lnTo>
                    <a:pt x="466679" y="3810000"/>
                  </a:lnTo>
                  <a:lnTo>
                    <a:pt x="458352" y="3797300"/>
                  </a:lnTo>
                  <a:lnTo>
                    <a:pt x="453621" y="3797300"/>
                  </a:lnTo>
                  <a:lnTo>
                    <a:pt x="443025" y="3784600"/>
                  </a:lnTo>
                  <a:lnTo>
                    <a:pt x="437262" y="3784600"/>
                  </a:lnTo>
                  <a:lnTo>
                    <a:pt x="424804" y="3771900"/>
                  </a:lnTo>
                  <a:lnTo>
                    <a:pt x="418229" y="3771900"/>
                  </a:lnTo>
                  <a:lnTo>
                    <a:pt x="404387" y="3759200"/>
                  </a:lnTo>
                  <a:lnTo>
                    <a:pt x="6833553" y="3759200"/>
                  </a:lnTo>
                  <a:lnTo>
                    <a:pt x="6833553" y="4102100"/>
                  </a:lnTo>
                  <a:close/>
                </a:path>
                <a:path w="6833869" h="7988300" extrusionOk="0">
                  <a:moveTo>
                    <a:pt x="6833553" y="4800600"/>
                  </a:moveTo>
                  <a:lnTo>
                    <a:pt x="404387" y="4800600"/>
                  </a:lnTo>
                  <a:lnTo>
                    <a:pt x="418229" y="4787900"/>
                  </a:lnTo>
                  <a:lnTo>
                    <a:pt x="424804" y="4787900"/>
                  </a:lnTo>
                  <a:lnTo>
                    <a:pt x="437262" y="4775200"/>
                  </a:lnTo>
                  <a:lnTo>
                    <a:pt x="443025" y="4775200"/>
                  </a:lnTo>
                  <a:lnTo>
                    <a:pt x="453621" y="4762500"/>
                  </a:lnTo>
                  <a:lnTo>
                    <a:pt x="458352" y="4762500"/>
                  </a:lnTo>
                  <a:lnTo>
                    <a:pt x="466679" y="4749800"/>
                  </a:lnTo>
                  <a:lnTo>
                    <a:pt x="470195" y="4737100"/>
                  </a:lnTo>
                  <a:lnTo>
                    <a:pt x="475933" y="4724400"/>
                  </a:lnTo>
                  <a:lnTo>
                    <a:pt x="478100" y="4724400"/>
                  </a:lnTo>
                  <a:lnTo>
                    <a:pt x="481029" y="4711700"/>
                  </a:lnTo>
                  <a:lnTo>
                    <a:pt x="481763" y="4699000"/>
                  </a:lnTo>
                  <a:lnTo>
                    <a:pt x="481767" y="4572000"/>
                  </a:lnTo>
                  <a:lnTo>
                    <a:pt x="481029" y="4559300"/>
                  </a:lnTo>
                  <a:lnTo>
                    <a:pt x="478100" y="4546600"/>
                  </a:lnTo>
                  <a:lnTo>
                    <a:pt x="475933" y="4533900"/>
                  </a:lnTo>
                  <a:lnTo>
                    <a:pt x="470195" y="4521200"/>
                  </a:lnTo>
                  <a:lnTo>
                    <a:pt x="466679" y="4521200"/>
                  </a:lnTo>
                  <a:lnTo>
                    <a:pt x="458352" y="4508500"/>
                  </a:lnTo>
                  <a:lnTo>
                    <a:pt x="453621" y="4495800"/>
                  </a:lnTo>
                  <a:lnTo>
                    <a:pt x="443025" y="4483100"/>
                  </a:lnTo>
                  <a:lnTo>
                    <a:pt x="437262" y="4483100"/>
                  </a:lnTo>
                  <a:lnTo>
                    <a:pt x="424804" y="4470400"/>
                  </a:lnTo>
                  <a:lnTo>
                    <a:pt x="404387" y="4470400"/>
                  </a:lnTo>
                  <a:lnTo>
                    <a:pt x="397253" y="4457700"/>
                  </a:lnTo>
                  <a:lnTo>
                    <a:pt x="6833553" y="4457700"/>
                  </a:lnTo>
                  <a:lnTo>
                    <a:pt x="6833553" y="4800600"/>
                  </a:lnTo>
                  <a:close/>
                </a:path>
                <a:path w="6833869" h="7988300" extrusionOk="0">
                  <a:moveTo>
                    <a:pt x="6833553" y="5511800"/>
                  </a:moveTo>
                  <a:lnTo>
                    <a:pt x="382560" y="5511800"/>
                  </a:lnTo>
                  <a:lnTo>
                    <a:pt x="397253" y="5499100"/>
                  </a:lnTo>
                  <a:lnTo>
                    <a:pt x="424804" y="5499100"/>
                  </a:lnTo>
                  <a:lnTo>
                    <a:pt x="437262" y="5486400"/>
                  </a:lnTo>
                  <a:lnTo>
                    <a:pt x="443025" y="5473700"/>
                  </a:lnTo>
                  <a:lnTo>
                    <a:pt x="453621" y="5473700"/>
                  </a:lnTo>
                  <a:lnTo>
                    <a:pt x="458352" y="5461000"/>
                  </a:lnTo>
                  <a:lnTo>
                    <a:pt x="466679" y="5448300"/>
                  </a:lnTo>
                  <a:lnTo>
                    <a:pt x="470195" y="5448300"/>
                  </a:lnTo>
                  <a:lnTo>
                    <a:pt x="475933" y="5435600"/>
                  </a:lnTo>
                  <a:lnTo>
                    <a:pt x="478100" y="5422900"/>
                  </a:lnTo>
                  <a:lnTo>
                    <a:pt x="481029" y="5410200"/>
                  </a:lnTo>
                  <a:lnTo>
                    <a:pt x="481767" y="5397500"/>
                  </a:lnTo>
                  <a:lnTo>
                    <a:pt x="481767" y="5270500"/>
                  </a:lnTo>
                  <a:lnTo>
                    <a:pt x="481029" y="5257800"/>
                  </a:lnTo>
                  <a:lnTo>
                    <a:pt x="478100" y="5245100"/>
                  </a:lnTo>
                  <a:lnTo>
                    <a:pt x="475933" y="5245100"/>
                  </a:lnTo>
                  <a:lnTo>
                    <a:pt x="470195" y="5232400"/>
                  </a:lnTo>
                  <a:lnTo>
                    <a:pt x="466679" y="5219700"/>
                  </a:lnTo>
                  <a:lnTo>
                    <a:pt x="458352" y="5207000"/>
                  </a:lnTo>
                  <a:lnTo>
                    <a:pt x="453621" y="5207000"/>
                  </a:lnTo>
                  <a:lnTo>
                    <a:pt x="443025" y="5194300"/>
                  </a:lnTo>
                  <a:lnTo>
                    <a:pt x="437262" y="5181600"/>
                  </a:lnTo>
                  <a:lnTo>
                    <a:pt x="424804" y="5181600"/>
                  </a:lnTo>
                  <a:lnTo>
                    <a:pt x="418229" y="5168900"/>
                  </a:lnTo>
                  <a:lnTo>
                    <a:pt x="6833553" y="5168900"/>
                  </a:lnTo>
                  <a:lnTo>
                    <a:pt x="6833553" y="5511800"/>
                  </a:lnTo>
                  <a:close/>
                </a:path>
                <a:path w="6833869" h="7988300" extrusionOk="0">
                  <a:moveTo>
                    <a:pt x="6833553" y="6210300"/>
                  </a:moveTo>
                  <a:lnTo>
                    <a:pt x="404387" y="6210300"/>
                  </a:lnTo>
                  <a:lnTo>
                    <a:pt x="418229" y="6197600"/>
                  </a:lnTo>
                  <a:lnTo>
                    <a:pt x="424804" y="6197600"/>
                  </a:lnTo>
                  <a:lnTo>
                    <a:pt x="437262" y="6184900"/>
                  </a:lnTo>
                  <a:lnTo>
                    <a:pt x="443025" y="6184900"/>
                  </a:lnTo>
                  <a:lnTo>
                    <a:pt x="453621" y="6172200"/>
                  </a:lnTo>
                  <a:lnTo>
                    <a:pt x="458352" y="6172200"/>
                  </a:lnTo>
                  <a:lnTo>
                    <a:pt x="466679" y="6159500"/>
                  </a:lnTo>
                  <a:lnTo>
                    <a:pt x="470195" y="6146800"/>
                  </a:lnTo>
                  <a:lnTo>
                    <a:pt x="475933" y="6134100"/>
                  </a:lnTo>
                  <a:lnTo>
                    <a:pt x="478100" y="6121400"/>
                  </a:lnTo>
                  <a:lnTo>
                    <a:pt x="481029" y="6108700"/>
                  </a:lnTo>
                  <a:lnTo>
                    <a:pt x="481763" y="6108700"/>
                  </a:lnTo>
                  <a:lnTo>
                    <a:pt x="481763" y="5969000"/>
                  </a:lnTo>
                  <a:lnTo>
                    <a:pt x="481029" y="5969000"/>
                  </a:lnTo>
                  <a:lnTo>
                    <a:pt x="478100" y="5956300"/>
                  </a:lnTo>
                  <a:lnTo>
                    <a:pt x="475933" y="5943600"/>
                  </a:lnTo>
                  <a:lnTo>
                    <a:pt x="470195" y="5930900"/>
                  </a:lnTo>
                  <a:lnTo>
                    <a:pt x="466679" y="5918200"/>
                  </a:lnTo>
                  <a:lnTo>
                    <a:pt x="458352" y="5905500"/>
                  </a:lnTo>
                  <a:lnTo>
                    <a:pt x="453621" y="5905500"/>
                  </a:lnTo>
                  <a:lnTo>
                    <a:pt x="443025" y="5892800"/>
                  </a:lnTo>
                  <a:lnTo>
                    <a:pt x="437262" y="5892800"/>
                  </a:lnTo>
                  <a:lnTo>
                    <a:pt x="424804" y="5880100"/>
                  </a:lnTo>
                  <a:lnTo>
                    <a:pt x="418229" y="5880100"/>
                  </a:lnTo>
                  <a:lnTo>
                    <a:pt x="404387" y="5867400"/>
                  </a:lnTo>
                  <a:lnTo>
                    <a:pt x="6833553" y="5867400"/>
                  </a:lnTo>
                  <a:lnTo>
                    <a:pt x="6833553" y="6210300"/>
                  </a:lnTo>
                  <a:close/>
                </a:path>
                <a:path w="6833869" h="7988300" extrusionOk="0">
                  <a:moveTo>
                    <a:pt x="6833553" y="6908800"/>
                  </a:moveTo>
                  <a:lnTo>
                    <a:pt x="418229" y="6908800"/>
                  </a:lnTo>
                  <a:lnTo>
                    <a:pt x="424804" y="6896100"/>
                  </a:lnTo>
                  <a:lnTo>
                    <a:pt x="437262" y="6896100"/>
                  </a:lnTo>
                  <a:lnTo>
                    <a:pt x="443025" y="6883400"/>
                  </a:lnTo>
                  <a:lnTo>
                    <a:pt x="453621" y="6870700"/>
                  </a:lnTo>
                  <a:lnTo>
                    <a:pt x="458352" y="6870700"/>
                  </a:lnTo>
                  <a:lnTo>
                    <a:pt x="466679" y="6858000"/>
                  </a:lnTo>
                  <a:lnTo>
                    <a:pt x="470195" y="6845300"/>
                  </a:lnTo>
                  <a:lnTo>
                    <a:pt x="475933" y="6832600"/>
                  </a:lnTo>
                  <a:lnTo>
                    <a:pt x="478100" y="6832600"/>
                  </a:lnTo>
                  <a:lnTo>
                    <a:pt x="481029" y="6819900"/>
                  </a:lnTo>
                  <a:lnTo>
                    <a:pt x="481763" y="6807200"/>
                  </a:lnTo>
                  <a:lnTo>
                    <a:pt x="481767" y="6680200"/>
                  </a:lnTo>
                  <a:lnTo>
                    <a:pt x="481029" y="6667500"/>
                  </a:lnTo>
                  <a:lnTo>
                    <a:pt x="478100" y="6654800"/>
                  </a:lnTo>
                  <a:lnTo>
                    <a:pt x="475933" y="6642100"/>
                  </a:lnTo>
                  <a:lnTo>
                    <a:pt x="470195" y="6629400"/>
                  </a:lnTo>
                  <a:lnTo>
                    <a:pt x="466679" y="6629400"/>
                  </a:lnTo>
                  <a:lnTo>
                    <a:pt x="458352" y="6616700"/>
                  </a:lnTo>
                  <a:lnTo>
                    <a:pt x="453621" y="6604000"/>
                  </a:lnTo>
                  <a:lnTo>
                    <a:pt x="443025" y="6591300"/>
                  </a:lnTo>
                  <a:lnTo>
                    <a:pt x="437262" y="6591300"/>
                  </a:lnTo>
                  <a:lnTo>
                    <a:pt x="424804" y="6578600"/>
                  </a:lnTo>
                  <a:lnTo>
                    <a:pt x="397253" y="6578600"/>
                  </a:lnTo>
                  <a:lnTo>
                    <a:pt x="382560" y="6565900"/>
                  </a:lnTo>
                  <a:lnTo>
                    <a:pt x="6833553" y="6565900"/>
                  </a:lnTo>
                  <a:lnTo>
                    <a:pt x="6833553" y="6908800"/>
                  </a:lnTo>
                  <a:close/>
                </a:path>
                <a:path w="6833869" h="7988300" extrusionOk="0">
                  <a:moveTo>
                    <a:pt x="6833553" y="7620000"/>
                  </a:moveTo>
                  <a:lnTo>
                    <a:pt x="397253" y="7620000"/>
                  </a:lnTo>
                  <a:lnTo>
                    <a:pt x="404387" y="7607300"/>
                  </a:lnTo>
                  <a:lnTo>
                    <a:pt x="424804" y="7607300"/>
                  </a:lnTo>
                  <a:lnTo>
                    <a:pt x="437262" y="7594600"/>
                  </a:lnTo>
                  <a:lnTo>
                    <a:pt x="443025" y="7594600"/>
                  </a:lnTo>
                  <a:lnTo>
                    <a:pt x="453621" y="7581900"/>
                  </a:lnTo>
                  <a:lnTo>
                    <a:pt x="458352" y="7569200"/>
                  </a:lnTo>
                  <a:lnTo>
                    <a:pt x="466679" y="7556500"/>
                  </a:lnTo>
                  <a:lnTo>
                    <a:pt x="470195" y="7556500"/>
                  </a:lnTo>
                  <a:lnTo>
                    <a:pt x="475933" y="7543800"/>
                  </a:lnTo>
                  <a:lnTo>
                    <a:pt x="478100" y="7531100"/>
                  </a:lnTo>
                  <a:lnTo>
                    <a:pt x="481029" y="7518400"/>
                  </a:lnTo>
                  <a:lnTo>
                    <a:pt x="481767" y="7505700"/>
                  </a:lnTo>
                  <a:lnTo>
                    <a:pt x="481763" y="7378700"/>
                  </a:lnTo>
                  <a:lnTo>
                    <a:pt x="481029" y="7366000"/>
                  </a:lnTo>
                  <a:lnTo>
                    <a:pt x="478100" y="7353300"/>
                  </a:lnTo>
                  <a:lnTo>
                    <a:pt x="475933" y="7353300"/>
                  </a:lnTo>
                  <a:lnTo>
                    <a:pt x="470195" y="7340600"/>
                  </a:lnTo>
                  <a:lnTo>
                    <a:pt x="466679" y="7327900"/>
                  </a:lnTo>
                  <a:lnTo>
                    <a:pt x="458352" y="7315200"/>
                  </a:lnTo>
                  <a:lnTo>
                    <a:pt x="453621" y="7315200"/>
                  </a:lnTo>
                  <a:lnTo>
                    <a:pt x="443025" y="7302500"/>
                  </a:lnTo>
                  <a:lnTo>
                    <a:pt x="437262" y="7289800"/>
                  </a:lnTo>
                  <a:lnTo>
                    <a:pt x="418229" y="7289800"/>
                  </a:lnTo>
                  <a:lnTo>
                    <a:pt x="404387" y="7277100"/>
                  </a:lnTo>
                  <a:lnTo>
                    <a:pt x="6833553" y="7277100"/>
                  </a:lnTo>
                  <a:lnTo>
                    <a:pt x="6833553" y="7620000"/>
                  </a:lnTo>
                  <a:close/>
                </a:path>
                <a:path w="6833869" h="7988300" extrusionOk="0">
                  <a:moveTo>
                    <a:pt x="6833553" y="7988300"/>
                  </a:moveTo>
                  <a:lnTo>
                    <a:pt x="415943" y="7988300"/>
                  </a:lnTo>
                  <a:lnTo>
                    <a:pt x="404387" y="7975600"/>
                  </a:lnTo>
                  <a:lnTo>
                    <a:pt x="6833553" y="7975600"/>
                  </a:lnTo>
                  <a:lnTo>
                    <a:pt x="6833553" y="7988300"/>
                  </a:lnTo>
                  <a:close/>
                </a:path>
              </a:pathLst>
            </a:custGeom>
            <a:solidFill>
              <a:srgbClr val="ECDA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0" name="Google Shape;710;p33"/>
            <p:cNvSpPr/>
            <p:nvPr/>
          </p:nvSpPr>
          <p:spPr>
            <a:xfrm>
              <a:off x="12932181" y="3700715"/>
              <a:ext cx="5356225" cy="5967730"/>
            </a:xfrm>
            <a:custGeom>
              <a:avLst/>
              <a:gdLst/>
              <a:ahLst/>
              <a:cxnLst/>
              <a:rect l="l" t="t" r="r" b="b"/>
              <a:pathLst>
                <a:path w="5356225" h="5967730" extrusionOk="0">
                  <a:moveTo>
                    <a:pt x="5355818" y="5933491"/>
                  </a:moveTo>
                  <a:lnTo>
                    <a:pt x="0" y="5933491"/>
                  </a:lnTo>
                  <a:lnTo>
                    <a:pt x="0" y="5967717"/>
                  </a:lnTo>
                  <a:lnTo>
                    <a:pt x="5355818" y="5967717"/>
                  </a:lnTo>
                  <a:lnTo>
                    <a:pt x="5355818" y="5933491"/>
                  </a:lnTo>
                  <a:close/>
                </a:path>
                <a:path w="5356225" h="5967730" extrusionOk="0">
                  <a:moveTo>
                    <a:pt x="5355818" y="5218328"/>
                  </a:moveTo>
                  <a:lnTo>
                    <a:pt x="0" y="5218328"/>
                  </a:lnTo>
                  <a:lnTo>
                    <a:pt x="0" y="5252555"/>
                  </a:lnTo>
                  <a:lnTo>
                    <a:pt x="5355818" y="5252555"/>
                  </a:lnTo>
                  <a:lnTo>
                    <a:pt x="5355818" y="5218328"/>
                  </a:lnTo>
                  <a:close/>
                </a:path>
                <a:path w="5356225" h="5967730" extrusionOk="0">
                  <a:moveTo>
                    <a:pt x="5355818" y="4472851"/>
                  </a:moveTo>
                  <a:lnTo>
                    <a:pt x="0" y="4472851"/>
                  </a:lnTo>
                  <a:lnTo>
                    <a:pt x="0" y="4507077"/>
                  </a:lnTo>
                  <a:lnTo>
                    <a:pt x="5355818" y="4507077"/>
                  </a:lnTo>
                  <a:lnTo>
                    <a:pt x="5355818" y="4472851"/>
                  </a:lnTo>
                  <a:close/>
                </a:path>
                <a:path w="5356225" h="5967730" extrusionOk="0">
                  <a:moveTo>
                    <a:pt x="5355818" y="3727373"/>
                  </a:moveTo>
                  <a:lnTo>
                    <a:pt x="0" y="3727373"/>
                  </a:lnTo>
                  <a:lnTo>
                    <a:pt x="0" y="3761613"/>
                  </a:lnTo>
                  <a:lnTo>
                    <a:pt x="5355818" y="3761613"/>
                  </a:lnTo>
                  <a:lnTo>
                    <a:pt x="5355818" y="3727373"/>
                  </a:lnTo>
                  <a:close/>
                </a:path>
                <a:path w="5356225" h="5967730" extrusionOk="0">
                  <a:moveTo>
                    <a:pt x="5355818" y="2981896"/>
                  </a:moveTo>
                  <a:lnTo>
                    <a:pt x="0" y="2981896"/>
                  </a:lnTo>
                  <a:lnTo>
                    <a:pt x="0" y="3016135"/>
                  </a:lnTo>
                  <a:lnTo>
                    <a:pt x="5355818" y="3016135"/>
                  </a:lnTo>
                  <a:lnTo>
                    <a:pt x="5355818" y="2981896"/>
                  </a:lnTo>
                  <a:close/>
                </a:path>
                <a:path w="5356225" h="5967730" extrusionOk="0">
                  <a:moveTo>
                    <a:pt x="5355818" y="2236419"/>
                  </a:moveTo>
                  <a:lnTo>
                    <a:pt x="0" y="2236419"/>
                  </a:lnTo>
                  <a:lnTo>
                    <a:pt x="0" y="2270658"/>
                  </a:lnTo>
                  <a:lnTo>
                    <a:pt x="5355818" y="2270658"/>
                  </a:lnTo>
                  <a:lnTo>
                    <a:pt x="5355818" y="2236419"/>
                  </a:lnTo>
                  <a:close/>
                </a:path>
                <a:path w="5356225" h="5967730" extrusionOk="0">
                  <a:moveTo>
                    <a:pt x="5355818" y="1490941"/>
                  </a:moveTo>
                  <a:lnTo>
                    <a:pt x="0" y="1490941"/>
                  </a:lnTo>
                  <a:lnTo>
                    <a:pt x="0" y="1525181"/>
                  </a:lnTo>
                  <a:lnTo>
                    <a:pt x="5355818" y="1525181"/>
                  </a:lnTo>
                  <a:lnTo>
                    <a:pt x="5355818" y="1490941"/>
                  </a:lnTo>
                  <a:close/>
                </a:path>
                <a:path w="5356225" h="5967730" extrusionOk="0">
                  <a:moveTo>
                    <a:pt x="5355818" y="745477"/>
                  </a:moveTo>
                  <a:lnTo>
                    <a:pt x="0" y="745477"/>
                  </a:lnTo>
                  <a:lnTo>
                    <a:pt x="0" y="779716"/>
                  </a:lnTo>
                  <a:lnTo>
                    <a:pt x="5355818" y="779716"/>
                  </a:lnTo>
                  <a:lnTo>
                    <a:pt x="5355818" y="745477"/>
                  </a:lnTo>
                  <a:close/>
                </a:path>
                <a:path w="5356225" h="5967730" extrusionOk="0">
                  <a:moveTo>
                    <a:pt x="5355818" y="0"/>
                  </a:moveTo>
                  <a:lnTo>
                    <a:pt x="0" y="0"/>
                  </a:lnTo>
                  <a:lnTo>
                    <a:pt x="0" y="34239"/>
                  </a:lnTo>
                  <a:lnTo>
                    <a:pt x="5355818" y="34239"/>
                  </a:lnTo>
                  <a:lnTo>
                    <a:pt x="5355818" y="0"/>
                  </a:lnTo>
                  <a:close/>
                </a:path>
              </a:pathLst>
            </a:custGeom>
            <a:solidFill>
              <a:srgbClr val="C3CCC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11" name="Google Shape;711;p33"/>
            <p:cNvPicPr preferRelativeResize="0"/>
            <p:nvPr/>
          </p:nvPicPr>
          <p:blipFill rotWithShape="1">
            <a:blip r:embed="rId3">
              <a:alphaModFix/>
            </a:blip>
            <a:srcRect/>
            <a:stretch/>
          </p:blipFill>
          <p:spPr>
            <a:xfrm>
              <a:off x="12354886" y="3617740"/>
              <a:ext cx="275650" cy="6669259"/>
            </a:xfrm>
            <a:prstGeom prst="rect">
              <a:avLst/>
            </a:prstGeom>
            <a:noFill/>
            <a:ln>
              <a:noFill/>
            </a:ln>
          </p:spPr>
        </p:pic>
        <p:sp>
          <p:nvSpPr>
            <p:cNvPr id="712" name="Google Shape;712;p33"/>
            <p:cNvSpPr/>
            <p:nvPr/>
          </p:nvSpPr>
          <p:spPr>
            <a:xfrm>
              <a:off x="13988630" y="2521875"/>
              <a:ext cx="2840355" cy="2840355"/>
            </a:xfrm>
            <a:custGeom>
              <a:avLst/>
              <a:gdLst/>
              <a:ahLst/>
              <a:cxnLst/>
              <a:rect l="l" t="t" r="r" b="b"/>
              <a:pathLst>
                <a:path w="2840355" h="2840354" extrusionOk="0">
                  <a:moveTo>
                    <a:pt x="388498" y="2839868"/>
                  </a:moveTo>
                  <a:lnTo>
                    <a:pt x="0" y="2451370"/>
                  </a:lnTo>
                  <a:lnTo>
                    <a:pt x="2456841" y="0"/>
                  </a:lnTo>
                  <a:lnTo>
                    <a:pt x="2839868" y="388498"/>
                  </a:lnTo>
                  <a:lnTo>
                    <a:pt x="388498" y="2839868"/>
                  </a:lnTo>
                  <a:close/>
                </a:path>
              </a:pathLst>
            </a:custGeom>
            <a:solidFill>
              <a:srgbClr val="FF98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3" name="Google Shape;713;p33"/>
            <p:cNvSpPr/>
            <p:nvPr/>
          </p:nvSpPr>
          <p:spPr>
            <a:xfrm>
              <a:off x="16768309" y="1821484"/>
              <a:ext cx="771525" cy="766445"/>
            </a:xfrm>
            <a:custGeom>
              <a:avLst/>
              <a:gdLst/>
              <a:ahLst/>
              <a:cxnLst/>
              <a:rect l="l" t="t" r="r" b="b"/>
              <a:pathLst>
                <a:path w="771525" h="766444" extrusionOk="0">
                  <a:moveTo>
                    <a:pt x="388498" y="766053"/>
                  </a:moveTo>
                  <a:lnTo>
                    <a:pt x="0" y="377554"/>
                  </a:lnTo>
                  <a:lnTo>
                    <a:pt x="355667" y="32830"/>
                  </a:lnTo>
                  <a:lnTo>
                    <a:pt x="391918" y="8207"/>
                  </a:lnTo>
                  <a:lnTo>
                    <a:pt x="432272" y="0"/>
                  </a:lnTo>
                  <a:lnTo>
                    <a:pt x="472627" y="8207"/>
                  </a:lnTo>
                  <a:lnTo>
                    <a:pt x="508878" y="32830"/>
                  </a:lnTo>
                  <a:lnTo>
                    <a:pt x="738694" y="262646"/>
                  </a:lnTo>
                  <a:lnTo>
                    <a:pt x="763317" y="298897"/>
                  </a:lnTo>
                  <a:lnTo>
                    <a:pt x="771525" y="339252"/>
                  </a:lnTo>
                  <a:lnTo>
                    <a:pt x="763317" y="379606"/>
                  </a:lnTo>
                  <a:lnTo>
                    <a:pt x="738694" y="415857"/>
                  </a:lnTo>
                  <a:lnTo>
                    <a:pt x="388498" y="766053"/>
                  </a:lnTo>
                  <a:close/>
                </a:path>
              </a:pathLst>
            </a:custGeom>
            <a:solidFill>
              <a:srgbClr val="E4737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4" name="Google Shape;714;p33"/>
            <p:cNvSpPr/>
            <p:nvPr/>
          </p:nvSpPr>
          <p:spPr>
            <a:xfrm>
              <a:off x="16390811" y="2144205"/>
              <a:ext cx="820419" cy="820419"/>
            </a:xfrm>
            <a:custGeom>
              <a:avLst/>
              <a:gdLst/>
              <a:ahLst/>
              <a:cxnLst/>
              <a:rect l="l" t="t" r="r" b="b"/>
              <a:pathLst>
                <a:path w="820419" h="820419" extrusionOk="0">
                  <a:moveTo>
                    <a:pt x="820259" y="386908"/>
                  </a:moveTo>
                  <a:lnTo>
                    <a:pt x="386922" y="820261"/>
                  </a:lnTo>
                  <a:lnTo>
                    <a:pt x="0" y="433352"/>
                  </a:lnTo>
                  <a:lnTo>
                    <a:pt x="433337" y="0"/>
                  </a:lnTo>
                  <a:lnTo>
                    <a:pt x="820259" y="386908"/>
                  </a:lnTo>
                  <a:close/>
                </a:path>
              </a:pathLst>
            </a:custGeom>
            <a:solidFill>
              <a:srgbClr val="B0BE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5" name="Google Shape;715;p33"/>
            <p:cNvSpPr/>
            <p:nvPr/>
          </p:nvSpPr>
          <p:spPr>
            <a:xfrm>
              <a:off x="14109010" y="2691501"/>
              <a:ext cx="2550160" cy="2555875"/>
            </a:xfrm>
            <a:custGeom>
              <a:avLst/>
              <a:gdLst/>
              <a:ahLst/>
              <a:cxnLst/>
              <a:rect l="l" t="t" r="r" b="b"/>
              <a:pathLst>
                <a:path w="2550159" h="2555875" extrusionOk="0">
                  <a:moveTo>
                    <a:pt x="153210" y="2555334"/>
                  </a:moveTo>
                  <a:lnTo>
                    <a:pt x="0" y="2402123"/>
                  </a:lnTo>
                  <a:lnTo>
                    <a:pt x="2396651" y="0"/>
                  </a:lnTo>
                  <a:lnTo>
                    <a:pt x="2549862" y="153210"/>
                  </a:lnTo>
                  <a:lnTo>
                    <a:pt x="153210" y="2555334"/>
                  </a:lnTo>
                  <a:close/>
                </a:path>
              </a:pathLst>
            </a:custGeom>
            <a:solidFill>
              <a:srgbClr val="FFA6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6" name="Google Shape;716;p33"/>
            <p:cNvSpPr/>
            <p:nvPr/>
          </p:nvSpPr>
          <p:spPr>
            <a:xfrm>
              <a:off x="13671265" y="4973245"/>
              <a:ext cx="716915" cy="711835"/>
            </a:xfrm>
            <a:custGeom>
              <a:avLst/>
              <a:gdLst/>
              <a:ahLst/>
              <a:cxnLst/>
              <a:rect l="l" t="t" r="r" b="b"/>
              <a:pathLst>
                <a:path w="716915" h="711835" extrusionOk="0">
                  <a:moveTo>
                    <a:pt x="186041" y="711335"/>
                  </a:moveTo>
                  <a:lnTo>
                    <a:pt x="122001" y="676680"/>
                  </a:lnTo>
                  <a:lnTo>
                    <a:pt x="76605" y="635414"/>
                  </a:lnTo>
                  <a:lnTo>
                    <a:pt x="34857" y="590955"/>
                  </a:lnTo>
                  <a:lnTo>
                    <a:pt x="6181" y="552880"/>
                  </a:lnTo>
                  <a:lnTo>
                    <a:pt x="0" y="530765"/>
                  </a:lnTo>
                  <a:lnTo>
                    <a:pt x="322836" y="5471"/>
                  </a:lnTo>
                  <a:lnTo>
                    <a:pt x="415857" y="0"/>
                  </a:lnTo>
                  <a:lnTo>
                    <a:pt x="427057" y="1966"/>
                  </a:lnTo>
                  <a:lnTo>
                    <a:pt x="435692" y="7523"/>
                  </a:lnTo>
                  <a:lnTo>
                    <a:pt x="441250" y="16158"/>
                  </a:lnTo>
                  <a:lnTo>
                    <a:pt x="443216" y="27359"/>
                  </a:lnTo>
                  <a:lnTo>
                    <a:pt x="437744" y="120379"/>
                  </a:lnTo>
                  <a:lnTo>
                    <a:pt x="558124" y="131323"/>
                  </a:lnTo>
                  <a:lnTo>
                    <a:pt x="590955" y="273590"/>
                  </a:lnTo>
                  <a:lnTo>
                    <a:pt x="683975" y="268118"/>
                  </a:lnTo>
                  <a:lnTo>
                    <a:pt x="695261" y="270085"/>
                  </a:lnTo>
                  <a:lnTo>
                    <a:pt x="704495" y="275642"/>
                  </a:lnTo>
                  <a:lnTo>
                    <a:pt x="711676" y="284277"/>
                  </a:lnTo>
                  <a:lnTo>
                    <a:pt x="716806" y="295477"/>
                  </a:lnTo>
                  <a:lnTo>
                    <a:pt x="711334" y="388498"/>
                  </a:lnTo>
                  <a:lnTo>
                    <a:pt x="186041" y="711335"/>
                  </a:lnTo>
                  <a:close/>
                </a:path>
              </a:pathLst>
            </a:custGeom>
            <a:solidFill>
              <a:srgbClr val="FFCC8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7" name="Google Shape;717;p33"/>
            <p:cNvSpPr/>
            <p:nvPr/>
          </p:nvSpPr>
          <p:spPr>
            <a:xfrm>
              <a:off x="13438542" y="5498539"/>
              <a:ext cx="419100" cy="420370"/>
            </a:xfrm>
            <a:custGeom>
              <a:avLst/>
              <a:gdLst/>
              <a:ahLst/>
              <a:cxnLst/>
              <a:rect l="l" t="t" r="r" b="b"/>
              <a:pathLst>
                <a:path w="419100" h="420370" extrusionOk="0">
                  <a:moveTo>
                    <a:pt x="29581" y="419961"/>
                  </a:moveTo>
                  <a:lnTo>
                    <a:pt x="0" y="386617"/>
                  </a:lnTo>
                  <a:lnTo>
                    <a:pt x="2906" y="377554"/>
                  </a:lnTo>
                  <a:lnTo>
                    <a:pt x="232722" y="0"/>
                  </a:lnTo>
                  <a:lnTo>
                    <a:pt x="418764" y="186041"/>
                  </a:lnTo>
                  <a:lnTo>
                    <a:pt x="36165" y="418935"/>
                  </a:lnTo>
                  <a:lnTo>
                    <a:pt x="29581" y="419961"/>
                  </a:lnTo>
                  <a:close/>
                </a:path>
              </a:pathLst>
            </a:custGeom>
            <a:solidFill>
              <a:srgbClr val="37464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8" name="Google Shape;718;p33"/>
            <p:cNvSpPr/>
            <p:nvPr/>
          </p:nvSpPr>
          <p:spPr>
            <a:xfrm>
              <a:off x="16443833" y="2199906"/>
              <a:ext cx="713105" cy="709295"/>
            </a:xfrm>
            <a:custGeom>
              <a:avLst/>
              <a:gdLst/>
              <a:ahLst/>
              <a:cxnLst/>
              <a:rect l="l" t="t" r="r" b="b"/>
              <a:pathLst>
                <a:path w="713105" h="709294" extrusionOk="0">
                  <a:moveTo>
                    <a:pt x="425615" y="670293"/>
                  </a:moveTo>
                  <a:lnTo>
                    <a:pt x="38684" y="283387"/>
                  </a:lnTo>
                  <a:lnTo>
                    <a:pt x="0" y="322072"/>
                  </a:lnTo>
                  <a:lnTo>
                    <a:pt x="386918" y="708977"/>
                  </a:lnTo>
                  <a:lnTo>
                    <a:pt x="425615" y="670293"/>
                  </a:lnTo>
                  <a:close/>
                </a:path>
                <a:path w="713105" h="709294" extrusionOk="0">
                  <a:moveTo>
                    <a:pt x="494004" y="605764"/>
                  </a:moveTo>
                  <a:lnTo>
                    <a:pt x="107086" y="218859"/>
                  </a:lnTo>
                  <a:lnTo>
                    <a:pt x="68402" y="257543"/>
                  </a:lnTo>
                  <a:lnTo>
                    <a:pt x="455320" y="644461"/>
                  </a:lnTo>
                  <a:lnTo>
                    <a:pt x="494004" y="605764"/>
                  </a:lnTo>
                  <a:close/>
                </a:path>
                <a:path w="713105" h="709294" extrusionOk="0">
                  <a:moveTo>
                    <a:pt x="644486" y="451421"/>
                  </a:moveTo>
                  <a:lnTo>
                    <a:pt x="257568" y="64516"/>
                  </a:lnTo>
                  <a:lnTo>
                    <a:pt x="218871" y="103200"/>
                  </a:lnTo>
                  <a:lnTo>
                    <a:pt x="605790" y="490105"/>
                  </a:lnTo>
                  <a:lnTo>
                    <a:pt x="644486" y="451421"/>
                  </a:lnTo>
                  <a:close/>
                </a:path>
                <a:path w="713105" h="709294" extrusionOk="0">
                  <a:moveTo>
                    <a:pt x="712838" y="386905"/>
                  </a:moveTo>
                  <a:lnTo>
                    <a:pt x="325920" y="0"/>
                  </a:lnTo>
                  <a:lnTo>
                    <a:pt x="287235" y="38684"/>
                  </a:lnTo>
                  <a:lnTo>
                    <a:pt x="674154" y="425602"/>
                  </a:lnTo>
                  <a:lnTo>
                    <a:pt x="712838" y="386905"/>
                  </a:lnTo>
                  <a:close/>
                </a:path>
              </a:pathLst>
            </a:custGeom>
            <a:solidFill>
              <a:srgbClr val="8FA3A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722"/>
        <p:cNvGrpSpPr/>
        <p:nvPr/>
      </p:nvGrpSpPr>
      <p:grpSpPr>
        <a:xfrm>
          <a:off x="0" y="0"/>
          <a:ext cx="0" cy="0"/>
          <a:chOff x="0" y="0"/>
          <a:chExt cx="0" cy="0"/>
        </a:xfrm>
      </p:grpSpPr>
      <p:sp>
        <p:nvSpPr>
          <p:cNvPr id="723" name="Google Shape;723;p34"/>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24" name="Google Shape;724;p34"/>
          <p:cNvPicPr preferRelativeResize="0"/>
          <p:nvPr/>
        </p:nvPicPr>
        <p:blipFill rotWithShape="1">
          <a:blip r:embed="rId3">
            <a:alphaModFix/>
          </a:blip>
          <a:srcRect/>
          <a:stretch/>
        </p:blipFill>
        <p:spPr>
          <a:xfrm>
            <a:off x="3543127" y="6201853"/>
            <a:ext cx="11201577" cy="2473600"/>
          </a:xfrm>
          <a:prstGeom prst="rect">
            <a:avLst/>
          </a:prstGeom>
          <a:noFill/>
          <a:ln>
            <a:noFill/>
          </a:ln>
        </p:spPr>
      </p:pic>
      <p:sp>
        <p:nvSpPr>
          <p:cNvPr id="725" name="Google Shape;725;p34"/>
          <p:cNvSpPr txBox="1">
            <a:spLocks noGrp="1"/>
          </p:cNvSpPr>
          <p:nvPr>
            <p:ph type="title"/>
          </p:nvPr>
        </p:nvSpPr>
        <p:spPr>
          <a:xfrm>
            <a:off x="4207864" y="1447827"/>
            <a:ext cx="9872345" cy="1256665"/>
          </a:xfrm>
          <a:prstGeom prst="rect">
            <a:avLst/>
          </a:prstGeom>
          <a:noFill/>
          <a:ln>
            <a:noFill/>
          </a:ln>
        </p:spPr>
        <p:txBody>
          <a:bodyPr spcFirstLastPara="1" wrap="square" lIns="0" tIns="15875" rIns="0" bIns="0" anchor="t" anchorCtr="0">
            <a:spAutoFit/>
          </a:bodyPr>
          <a:lstStyle/>
          <a:p>
            <a:pPr marL="12700" lvl="0" indent="0" algn="ctr" rtl="0">
              <a:lnSpc>
                <a:spcPct val="100000"/>
              </a:lnSpc>
              <a:spcBef>
                <a:spcPts val="0"/>
              </a:spcBef>
              <a:spcAft>
                <a:spcPts val="0"/>
              </a:spcAft>
              <a:buSzPts val="1400"/>
              <a:buNone/>
            </a:pPr>
            <a:r>
              <a:rPr lang="en-US" sz="8050">
                <a:latin typeface="Arial"/>
                <a:ea typeface="Arial"/>
                <a:cs typeface="Arial"/>
                <a:sym typeface="Arial"/>
              </a:rPr>
              <a:t>How to get started</a:t>
            </a:r>
            <a:endParaRPr sz="8050">
              <a:latin typeface="Arial"/>
              <a:ea typeface="Arial"/>
              <a:cs typeface="Arial"/>
              <a:sym typeface="Arial"/>
            </a:endParaRPr>
          </a:p>
        </p:txBody>
      </p:sp>
      <p:sp>
        <p:nvSpPr>
          <p:cNvPr id="726" name="Google Shape;726;p34"/>
          <p:cNvSpPr txBox="1"/>
          <p:nvPr/>
        </p:nvSpPr>
        <p:spPr>
          <a:xfrm>
            <a:off x="1512316" y="3330320"/>
            <a:ext cx="15263494" cy="2216150"/>
          </a:xfrm>
          <a:prstGeom prst="rect">
            <a:avLst/>
          </a:prstGeom>
          <a:noFill/>
          <a:ln>
            <a:noFill/>
          </a:ln>
        </p:spPr>
        <p:txBody>
          <a:bodyPr spcFirstLastPara="1" wrap="square" lIns="0" tIns="69850" rIns="0" bIns="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First, you must research and select a from a list of investment vendors and open an account</a:t>
            </a:r>
            <a:endParaRPr sz="2500" b="0" i="0" u="none" strike="noStrike" cap="none">
              <a:solidFill>
                <a:srgbClr val="000000"/>
              </a:solidFill>
              <a:latin typeface="Arial"/>
              <a:ea typeface="Arial"/>
              <a:cs typeface="Arial"/>
              <a:sym typeface="Arial"/>
            </a:endParaRPr>
          </a:p>
          <a:p>
            <a:pPr marL="0" marR="0" lvl="0" indent="0" algn="ctr" rtl="0">
              <a:lnSpc>
                <a:spcPct val="100000"/>
              </a:lnSpc>
              <a:spcBef>
                <a:spcPts val="45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View approved vendors here: </a:t>
            </a:r>
            <a:r>
              <a:rPr lang="en-US" sz="2500" b="0" i="0" u="sng" strike="noStrike" cap="none">
                <a:solidFill>
                  <a:srgbClr val="0578D5"/>
                </a:solidFill>
                <a:latin typeface="Arial"/>
                <a:ea typeface="Arial"/>
                <a:cs typeface="Arial"/>
                <a:sym typeface="Arial"/>
                <a:hlinkClick r:id="rId4">
                  <a:extLst>
                    <a:ext uri="{A12FA001-AC4F-418D-AE19-62706E023703}">
                      <ahyp:hlinkClr xmlns:ahyp="http://schemas.microsoft.com/office/drawing/2018/hyperlinkcolor" val="tx"/>
                    </a:ext>
                  </a:extLst>
                </a:hlinkClick>
              </a:rPr>
              <a:t>www.region10rams.org/documents</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50"/>
              </a:spcBef>
              <a:spcAft>
                <a:spcPts val="0"/>
              </a:spcAft>
              <a:buClr>
                <a:srgbClr val="000000"/>
              </a:buClr>
              <a:buSzPts val="2750"/>
              <a:buFont typeface="Arial"/>
              <a:buNone/>
            </a:pPr>
            <a:endParaRPr sz="275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Next, decide how much you want to contribute and create an account with TCG Administrators</a:t>
            </a:r>
            <a:endParaRPr sz="2500" b="0" i="0" u="none" strike="noStrike" cap="none">
              <a:solidFill>
                <a:srgbClr val="000000"/>
              </a:solidFill>
              <a:latin typeface="Arial"/>
              <a:ea typeface="Arial"/>
              <a:cs typeface="Arial"/>
              <a:sym typeface="Arial"/>
            </a:endParaRPr>
          </a:p>
          <a:p>
            <a:pPr marL="0" marR="0" lvl="0" indent="0" algn="ctr" rtl="0">
              <a:lnSpc>
                <a:spcPct val="100000"/>
              </a:lnSpc>
              <a:spcBef>
                <a:spcPts val="45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Create your account here: </a:t>
            </a:r>
            <a:r>
              <a:rPr lang="en-US" sz="2500" b="0" i="0" u="sng" strike="noStrike" cap="none">
                <a:solidFill>
                  <a:srgbClr val="0578D5"/>
                </a:solidFill>
                <a:latin typeface="Arial"/>
                <a:ea typeface="Arial"/>
                <a:cs typeface="Arial"/>
                <a:sym typeface="Arial"/>
                <a:hlinkClick r:id="rId4">
                  <a:extLst>
                    <a:ext uri="{A12FA001-AC4F-418D-AE19-62706E023703}">
                      <ahyp:hlinkClr xmlns:ahyp="http://schemas.microsoft.com/office/drawing/2018/hyperlinkcolor" val="tx"/>
                    </a:ext>
                  </a:extLst>
                </a:hlinkClick>
              </a:rPr>
              <a:t>www.region10rams.org/e</a:t>
            </a:r>
            <a:r>
              <a:rPr lang="en-US" sz="2500" b="0" i="0" u="none" strike="noStrike" cap="none">
                <a:solidFill>
                  <a:srgbClr val="0578D5"/>
                </a:solidFill>
                <a:latin typeface="Arial"/>
                <a:ea typeface="Arial"/>
                <a:cs typeface="Arial"/>
                <a:sym typeface="Arial"/>
              </a:rPr>
              <a:t>nroll</a:t>
            </a:r>
            <a:endParaRPr sz="2500" b="0" i="0" u="none" strike="noStrike" cap="none">
              <a:solidFill>
                <a:srgbClr val="000000"/>
              </a:solidFill>
              <a:latin typeface="Arial"/>
              <a:ea typeface="Arial"/>
              <a:cs typeface="Arial"/>
              <a:sym typeface="Arial"/>
            </a:endParaRPr>
          </a:p>
        </p:txBody>
      </p:sp>
      <p:sp>
        <p:nvSpPr>
          <p:cNvPr id="727" name="Google Shape;727;p34"/>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35"/>
          <p:cNvSpPr/>
          <p:nvPr/>
        </p:nvSpPr>
        <p:spPr>
          <a:xfrm>
            <a:off x="0" y="0"/>
            <a:ext cx="18288000" cy="10805853"/>
          </a:xfrm>
          <a:prstGeom prst="rect">
            <a:avLst/>
          </a:prstGeom>
          <a:solidFill>
            <a:srgbClr val="0070C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35"/>
          <p:cNvSpPr txBox="1">
            <a:spLocks noGrp="1"/>
          </p:cNvSpPr>
          <p:nvPr>
            <p:ph type="title"/>
          </p:nvPr>
        </p:nvSpPr>
        <p:spPr>
          <a:xfrm>
            <a:off x="4425080" y="3368729"/>
            <a:ext cx="9437839" cy="3549541"/>
          </a:xfrm>
          <a:prstGeom prst="rect">
            <a:avLst/>
          </a:prstGeom>
          <a:noFill/>
          <a:ln>
            <a:noFill/>
          </a:ln>
        </p:spPr>
        <p:txBody>
          <a:bodyPr spcFirstLastPara="1" wrap="square" lIns="0" tIns="233025" rIns="0" bIns="0" anchor="t" anchorCtr="0">
            <a:spAutoFit/>
          </a:bodyPr>
          <a:lstStyle/>
          <a:p>
            <a:pPr marL="12700" lvl="0" indent="0" algn="ctr" rtl="0">
              <a:lnSpc>
                <a:spcPct val="100000"/>
              </a:lnSpc>
              <a:spcBef>
                <a:spcPts val="0"/>
              </a:spcBef>
              <a:spcAft>
                <a:spcPts val="0"/>
              </a:spcAft>
              <a:buSzPts val="1400"/>
              <a:buNone/>
            </a:pPr>
            <a:r>
              <a:rPr lang="en-US" sz="8800" b="1">
                <a:solidFill>
                  <a:schemeClr val="lt1"/>
                </a:solidFill>
                <a:latin typeface="Arial"/>
                <a:ea typeface="Arial"/>
                <a:cs typeface="Arial"/>
                <a:sym typeface="Arial"/>
              </a:rPr>
              <a:t>457(b)</a:t>
            </a:r>
            <a:endParaRPr sz="8800" b="1">
              <a:solidFill>
                <a:schemeClr val="lt1"/>
              </a:solidFill>
              <a:latin typeface="Arial"/>
              <a:ea typeface="Arial"/>
              <a:cs typeface="Arial"/>
              <a:sym typeface="Arial"/>
            </a:endParaRPr>
          </a:p>
          <a:p>
            <a:pPr marL="12700" marR="5080" lvl="0" indent="0" algn="ctr" rtl="0">
              <a:lnSpc>
                <a:spcPct val="139772"/>
              </a:lnSpc>
              <a:spcBef>
                <a:spcPts val="500"/>
              </a:spcBef>
              <a:spcAft>
                <a:spcPts val="0"/>
              </a:spcAft>
              <a:buSzPts val="1400"/>
              <a:buNone/>
            </a:pPr>
            <a:r>
              <a:rPr lang="en-US" sz="8800" b="1">
                <a:solidFill>
                  <a:schemeClr val="lt1"/>
                </a:solidFill>
                <a:latin typeface="Arial"/>
                <a:ea typeface="Arial"/>
                <a:cs typeface="Arial"/>
                <a:sym typeface="Arial"/>
              </a:rPr>
              <a:t>Retirement Plan</a:t>
            </a:r>
            <a:endParaRPr sz="8800" b="1">
              <a:solidFill>
                <a:schemeClr val="lt1"/>
              </a:solidFill>
              <a:latin typeface="Arial"/>
              <a:ea typeface="Arial"/>
              <a:cs typeface="Arial"/>
              <a:sym typeface="Arial"/>
            </a:endParaRPr>
          </a:p>
        </p:txBody>
      </p:sp>
      <p:sp>
        <p:nvSpPr>
          <p:cNvPr id="734" name="Google Shape;734;p35"/>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lt1"/>
                </a:solidFill>
                <a:latin typeface="Arial"/>
                <a:ea typeface="Arial"/>
                <a:cs typeface="Arial"/>
                <a:sym typeface="Arial"/>
              </a:rPr>
              <a:t>www.tcgservices.com</a:t>
            </a:r>
            <a:endParaRPr sz="1550" b="1"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738"/>
        <p:cNvGrpSpPr/>
        <p:nvPr/>
      </p:nvGrpSpPr>
      <p:grpSpPr>
        <a:xfrm>
          <a:off x="0" y="0"/>
          <a:ext cx="0" cy="0"/>
          <a:chOff x="0" y="0"/>
          <a:chExt cx="0" cy="0"/>
        </a:xfrm>
      </p:grpSpPr>
      <p:grpSp>
        <p:nvGrpSpPr>
          <p:cNvPr id="739" name="Google Shape;739;p36"/>
          <p:cNvGrpSpPr/>
          <p:nvPr/>
        </p:nvGrpSpPr>
        <p:grpSpPr>
          <a:xfrm>
            <a:off x="0" y="0"/>
            <a:ext cx="18288348" cy="10287505"/>
            <a:chOff x="0" y="0"/>
            <a:chExt cx="18288348" cy="10287505"/>
          </a:xfrm>
        </p:grpSpPr>
        <p:sp>
          <p:nvSpPr>
            <p:cNvPr id="740" name="Google Shape;740;p36"/>
            <p:cNvSpPr/>
            <p:nvPr/>
          </p:nvSpPr>
          <p:spPr>
            <a:xfrm>
              <a:off x="9944448" y="284985"/>
              <a:ext cx="8343900" cy="10002520"/>
            </a:xfrm>
            <a:custGeom>
              <a:avLst/>
              <a:gdLst/>
              <a:ahLst/>
              <a:cxnLst/>
              <a:rect l="l" t="t" r="r" b="b"/>
              <a:pathLst>
                <a:path w="8343900" h="10002520" extrusionOk="0">
                  <a:moveTo>
                    <a:pt x="0" y="10002014"/>
                  </a:moveTo>
                  <a:lnTo>
                    <a:pt x="8343550" y="10002014"/>
                  </a:lnTo>
                  <a:lnTo>
                    <a:pt x="8343550" y="0"/>
                  </a:lnTo>
                  <a:lnTo>
                    <a:pt x="0" y="0"/>
                  </a:lnTo>
                  <a:lnTo>
                    <a:pt x="0" y="10002014"/>
                  </a:lnTo>
                  <a:close/>
                </a:path>
              </a:pathLst>
            </a:cu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1" name="Google Shape;741;p36"/>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2" name="Google Shape;742;p36"/>
            <p:cNvSpPr/>
            <p:nvPr/>
          </p:nvSpPr>
          <p:spPr>
            <a:xfrm>
              <a:off x="12405847" y="3635492"/>
              <a:ext cx="632460" cy="944880"/>
            </a:xfrm>
            <a:custGeom>
              <a:avLst/>
              <a:gdLst/>
              <a:ahLst/>
              <a:cxnLst/>
              <a:rect l="l" t="t" r="r" b="b"/>
              <a:pathLst>
                <a:path w="632459" h="944879" extrusionOk="0">
                  <a:moveTo>
                    <a:pt x="0" y="944286"/>
                  </a:moveTo>
                  <a:lnTo>
                    <a:pt x="631839" y="944286"/>
                  </a:lnTo>
                  <a:lnTo>
                    <a:pt x="631839" y="0"/>
                  </a:lnTo>
                  <a:lnTo>
                    <a:pt x="0" y="0"/>
                  </a:lnTo>
                  <a:lnTo>
                    <a:pt x="0" y="944286"/>
                  </a:lnTo>
                  <a:close/>
                </a:path>
              </a:pathLst>
            </a:custGeom>
            <a:solidFill>
              <a:srgbClr val="EC524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3" name="Google Shape;743;p36"/>
            <p:cNvSpPr/>
            <p:nvPr/>
          </p:nvSpPr>
          <p:spPr>
            <a:xfrm>
              <a:off x="12405766" y="3470134"/>
              <a:ext cx="632460" cy="1109980"/>
            </a:xfrm>
            <a:custGeom>
              <a:avLst/>
              <a:gdLst/>
              <a:ahLst/>
              <a:cxnLst/>
              <a:rect l="l" t="t" r="r" b="b"/>
              <a:pathLst>
                <a:path w="632459" h="1109979" extrusionOk="0">
                  <a:moveTo>
                    <a:pt x="631964" y="389636"/>
                  </a:moveTo>
                  <a:lnTo>
                    <a:pt x="101" y="814070"/>
                  </a:lnTo>
                  <a:lnTo>
                    <a:pt x="101" y="1109700"/>
                  </a:lnTo>
                  <a:lnTo>
                    <a:pt x="343941" y="1109700"/>
                  </a:lnTo>
                  <a:lnTo>
                    <a:pt x="631964" y="916127"/>
                  </a:lnTo>
                  <a:lnTo>
                    <a:pt x="631964" y="389636"/>
                  </a:lnTo>
                  <a:close/>
                </a:path>
                <a:path w="632459" h="1109979" extrusionOk="0">
                  <a:moveTo>
                    <a:pt x="632142" y="0"/>
                  </a:moveTo>
                  <a:lnTo>
                    <a:pt x="0" y="0"/>
                  </a:lnTo>
                  <a:lnTo>
                    <a:pt x="0" y="165366"/>
                  </a:lnTo>
                  <a:lnTo>
                    <a:pt x="632142" y="165366"/>
                  </a:lnTo>
                  <a:lnTo>
                    <a:pt x="632142" y="0"/>
                  </a:lnTo>
                  <a:close/>
                </a:path>
              </a:pathLst>
            </a:custGeom>
            <a:solidFill>
              <a:srgbClr val="B6292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4" name="Google Shape;744;p36"/>
            <p:cNvSpPr/>
            <p:nvPr/>
          </p:nvSpPr>
          <p:spPr>
            <a:xfrm>
              <a:off x="12315573" y="3269348"/>
              <a:ext cx="812800" cy="299720"/>
            </a:xfrm>
            <a:custGeom>
              <a:avLst/>
              <a:gdLst/>
              <a:ahLst/>
              <a:cxnLst/>
              <a:rect l="l" t="t" r="r" b="b"/>
              <a:pathLst>
                <a:path w="812800" h="299720" extrusionOk="0">
                  <a:moveTo>
                    <a:pt x="763170" y="299624"/>
                  </a:moveTo>
                  <a:lnTo>
                    <a:pt x="49300" y="299624"/>
                  </a:lnTo>
                  <a:lnTo>
                    <a:pt x="30110" y="295745"/>
                  </a:lnTo>
                  <a:lnTo>
                    <a:pt x="14439" y="285168"/>
                  </a:lnTo>
                  <a:lnTo>
                    <a:pt x="3874" y="269478"/>
                  </a:lnTo>
                  <a:lnTo>
                    <a:pt x="0" y="250266"/>
                  </a:lnTo>
                  <a:lnTo>
                    <a:pt x="0" y="49358"/>
                  </a:lnTo>
                  <a:lnTo>
                    <a:pt x="3874" y="30145"/>
                  </a:lnTo>
                  <a:lnTo>
                    <a:pt x="14439" y="14456"/>
                  </a:lnTo>
                  <a:lnTo>
                    <a:pt x="30110" y="3878"/>
                  </a:lnTo>
                  <a:lnTo>
                    <a:pt x="49300" y="0"/>
                  </a:lnTo>
                  <a:lnTo>
                    <a:pt x="763170" y="0"/>
                  </a:lnTo>
                  <a:lnTo>
                    <a:pt x="782360" y="3878"/>
                  </a:lnTo>
                  <a:lnTo>
                    <a:pt x="798031" y="14456"/>
                  </a:lnTo>
                  <a:lnTo>
                    <a:pt x="808597" y="30145"/>
                  </a:lnTo>
                  <a:lnTo>
                    <a:pt x="812471" y="49358"/>
                  </a:lnTo>
                  <a:lnTo>
                    <a:pt x="812471" y="250266"/>
                  </a:lnTo>
                  <a:lnTo>
                    <a:pt x="808597" y="269478"/>
                  </a:lnTo>
                  <a:lnTo>
                    <a:pt x="798031" y="285168"/>
                  </a:lnTo>
                  <a:lnTo>
                    <a:pt x="782360" y="295745"/>
                  </a:lnTo>
                  <a:lnTo>
                    <a:pt x="763170" y="299624"/>
                  </a:lnTo>
                  <a:close/>
                </a:path>
              </a:pathLst>
            </a:custGeom>
            <a:solidFill>
              <a:srgbClr val="EC524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5" name="Google Shape;745;p36"/>
            <p:cNvSpPr/>
            <p:nvPr/>
          </p:nvSpPr>
          <p:spPr>
            <a:xfrm>
              <a:off x="12210098" y="3344595"/>
              <a:ext cx="3974465" cy="4316730"/>
            </a:xfrm>
            <a:custGeom>
              <a:avLst/>
              <a:gdLst/>
              <a:ahLst/>
              <a:cxnLst/>
              <a:rect l="l" t="t" r="r" b="b"/>
              <a:pathLst>
                <a:path w="3974465" h="4316730" extrusionOk="0">
                  <a:moveTo>
                    <a:pt x="3973967" y="4316426"/>
                  </a:moveTo>
                  <a:lnTo>
                    <a:pt x="0" y="4316426"/>
                  </a:lnTo>
                  <a:lnTo>
                    <a:pt x="0" y="1334854"/>
                  </a:lnTo>
                  <a:lnTo>
                    <a:pt x="1986993" y="0"/>
                  </a:lnTo>
                  <a:lnTo>
                    <a:pt x="3973967" y="1334854"/>
                  </a:lnTo>
                  <a:lnTo>
                    <a:pt x="3973967" y="4316426"/>
                  </a:lnTo>
                  <a:close/>
                </a:path>
              </a:pathLst>
            </a:custGeom>
            <a:solidFill>
              <a:srgbClr val="E8E8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6" name="Google Shape;746;p36"/>
            <p:cNvSpPr/>
            <p:nvPr/>
          </p:nvSpPr>
          <p:spPr>
            <a:xfrm>
              <a:off x="12063527" y="3104412"/>
              <a:ext cx="4267200" cy="4720590"/>
            </a:xfrm>
            <a:custGeom>
              <a:avLst/>
              <a:gdLst/>
              <a:ahLst/>
              <a:cxnLst/>
              <a:rect l="l" t="t" r="r" b="b"/>
              <a:pathLst>
                <a:path w="4267200" h="4720590" extrusionOk="0">
                  <a:moveTo>
                    <a:pt x="4262856" y="1647126"/>
                  </a:moveTo>
                  <a:lnTo>
                    <a:pt x="4226204" y="1579003"/>
                  </a:lnTo>
                  <a:lnTo>
                    <a:pt x="2190635" y="19900"/>
                  </a:lnTo>
                  <a:lnTo>
                    <a:pt x="2133549" y="0"/>
                  </a:lnTo>
                  <a:lnTo>
                    <a:pt x="2103843" y="4978"/>
                  </a:lnTo>
                  <a:lnTo>
                    <a:pt x="2076462" y="19900"/>
                  </a:lnTo>
                  <a:lnTo>
                    <a:pt x="40906" y="1579003"/>
                  </a:lnTo>
                  <a:lnTo>
                    <a:pt x="14224" y="1610512"/>
                  </a:lnTo>
                  <a:lnTo>
                    <a:pt x="4254" y="1647126"/>
                  </a:lnTo>
                  <a:lnTo>
                    <a:pt x="9359" y="1684020"/>
                  </a:lnTo>
                  <a:lnTo>
                    <a:pt x="27914" y="1716341"/>
                  </a:lnTo>
                  <a:lnTo>
                    <a:pt x="58293" y="1739290"/>
                  </a:lnTo>
                  <a:lnTo>
                    <a:pt x="98844" y="1748002"/>
                  </a:lnTo>
                  <a:lnTo>
                    <a:pt x="4168279" y="1748002"/>
                  </a:lnTo>
                  <a:lnTo>
                    <a:pt x="4208830" y="1739290"/>
                  </a:lnTo>
                  <a:lnTo>
                    <a:pt x="4239196" y="1716341"/>
                  </a:lnTo>
                  <a:lnTo>
                    <a:pt x="4257751" y="1684020"/>
                  </a:lnTo>
                  <a:lnTo>
                    <a:pt x="4262856" y="1647126"/>
                  </a:lnTo>
                  <a:close/>
                </a:path>
                <a:path w="4267200" h="4720590" extrusionOk="0">
                  <a:moveTo>
                    <a:pt x="4267098" y="4514418"/>
                  </a:moveTo>
                  <a:lnTo>
                    <a:pt x="4257421" y="4467326"/>
                  </a:lnTo>
                  <a:lnTo>
                    <a:pt x="4231195" y="4428744"/>
                  </a:lnTo>
                  <a:lnTo>
                    <a:pt x="4192625" y="4402658"/>
                  </a:lnTo>
                  <a:lnTo>
                    <a:pt x="4145915" y="4393069"/>
                  </a:lnTo>
                  <a:lnTo>
                    <a:pt x="121183" y="4393069"/>
                  </a:lnTo>
                  <a:lnTo>
                    <a:pt x="74472" y="4402658"/>
                  </a:lnTo>
                  <a:lnTo>
                    <a:pt x="35902" y="4428744"/>
                  </a:lnTo>
                  <a:lnTo>
                    <a:pt x="9677" y="4467326"/>
                  </a:lnTo>
                  <a:lnTo>
                    <a:pt x="0" y="4514418"/>
                  </a:lnTo>
                  <a:lnTo>
                    <a:pt x="0" y="4720120"/>
                  </a:lnTo>
                  <a:lnTo>
                    <a:pt x="4267098" y="4720120"/>
                  </a:lnTo>
                  <a:lnTo>
                    <a:pt x="4267098" y="4514418"/>
                  </a:lnTo>
                  <a:close/>
                </a:path>
              </a:pathLst>
            </a:custGeom>
            <a:solidFill>
              <a:srgbClr val="EC524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7" name="Google Shape;747;p36"/>
            <p:cNvSpPr/>
            <p:nvPr/>
          </p:nvSpPr>
          <p:spPr>
            <a:xfrm>
              <a:off x="13390889" y="4234605"/>
              <a:ext cx="1612900" cy="248920"/>
            </a:xfrm>
            <a:custGeom>
              <a:avLst/>
              <a:gdLst/>
              <a:ahLst/>
              <a:cxnLst/>
              <a:rect l="l" t="t" r="r" b="b"/>
              <a:pathLst>
                <a:path w="1612900" h="248920" extrusionOk="0">
                  <a:moveTo>
                    <a:pt x="1573585" y="248800"/>
                  </a:moveTo>
                  <a:lnTo>
                    <a:pt x="38798" y="248800"/>
                  </a:lnTo>
                  <a:lnTo>
                    <a:pt x="23696" y="245747"/>
                  </a:lnTo>
                  <a:lnTo>
                    <a:pt x="11363" y="237423"/>
                  </a:lnTo>
                  <a:lnTo>
                    <a:pt x="3048" y="225076"/>
                  </a:lnTo>
                  <a:lnTo>
                    <a:pt x="0" y="209956"/>
                  </a:lnTo>
                  <a:lnTo>
                    <a:pt x="0" y="38843"/>
                  </a:lnTo>
                  <a:lnTo>
                    <a:pt x="3048" y="23723"/>
                  </a:lnTo>
                  <a:lnTo>
                    <a:pt x="11363" y="11377"/>
                  </a:lnTo>
                  <a:lnTo>
                    <a:pt x="23696" y="3052"/>
                  </a:lnTo>
                  <a:lnTo>
                    <a:pt x="38798" y="0"/>
                  </a:lnTo>
                  <a:lnTo>
                    <a:pt x="1573585" y="0"/>
                  </a:lnTo>
                  <a:lnTo>
                    <a:pt x="1588687" y="3052"/>
                  </a:lnTo>
                  <a:lnTo>
                    <a:pt x="1601020" y="11377"/>
                  </a:lnTo>
                  <a:lnTo>
                    <a:pt x="1609334" y="23723"/>
                  </a:lnTo>
                  <a:lnTo>
                    <a:pt x="1612383" y="38843"/>
                  </a:lnTo>
                  <a:lnTo>
                    <a:pt x="1612383" y="209956"/>
                  </a:lnTo>
                  <a:lnTo>
                    <a:pt x="1609334" y="225076"/>
                  </a:lnTo>
                  <a:lnTo>
                    <a:pt x="1601020" y="237423"/>
                  </a:lnTo>
                  <a:lnTo>
                    <a:pt x="1588687" y="245747"/>
                  </a:lnTo>
                  <a:lnTo>
                    <a:pt x="1573585" y="248800"/>
                  </a:lnTo>
                  <a:close/>
                </a:path>
              </a:pathLst>
            </a:custGeom>
            <a:solidFill>
              <a:srgbClr val="4E5C9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8" name="Google Shape;748;p36"/>
            <p:cNvSpPr/>
            <p:nvPr/>
          </p:nvSpPr>
          <p:spPr>
            <a:xfrm>
              <a:off x="13372509" y="2971725"/>
              <a:ext cx="1649730" cy="1511935"/>
            </a:xfrm>
            <a:custGeom>
              <a:avLst/>
              <a:gdLst/>
              <a:ahLst/>
              <a:cxnLst/>
              <a:rect l="l" t="t" r="r" b="b"/>
              <a:pathLst>
                <a:path w="1649730" h="1511935" extrusionOk="0">
                  <a:moveTo>
                    <a:pt x="1282818" y="1511679"/>
                  </a:moveTo>
                  <a:lnTo>
                    <a:pt x="366346" y="1511679"/>
                  </a:lnTo>
                  <a:lnTo>
                    <a:pt x="328174" y="1484468"/>
                  </a:lnTo>
                  <a:lnTo>
                    <a:pt x="291651" y="1455186"/>
                  </a:lnTo>
                  <a:lnTo>
                    <a:pt x="256863" y="1423919"/>
                  </a:lnTo>
                  <a:lnTo>
                    <a:pt x="223895" y="1390752"/>
                  </a:lnTo>
                  <a:lnTo>
                    <a:pt x="192833" y="1355769"/>
                  </a:lnTo>
                  <a:lnTo>
                    <a:pt x="163764" y="1319058"/>
                  </a:lnTo>
                  <a:lnTo>
                    <a:pt x="136772" y="1280703"/>
                  </a:lnTo>
                  <a:lnTo>
                    <a:pt x="111943" y="1240790"/>
                  </a:lnTo>
                  <a:lnTo>
                    <a:pt x="89364" y="1199404"/>
                  </a:lnTo>
                  <a:lnTo>
                    <a:pt x="69120" y="1156630"/>
                  </a:lnTo>
                  <a:lnTo>
                    <a:pt x="51296" y="1112555"/>
                  </a:lnTo>
                  <a:lnTo>
                    <a:pt x="35980" y="1067262"/>
                  </a:lnTo>
                  <a:lnTo>
                    <a:pt x="23256" y="1020839"/>
                  </a:lnTo>
                  <a:lnTo>
                    <a:pt x="13210" y="973370"/>
                  </a:lnTo>
                  <a:lnTo>
                    <a:pt x="5928" y="924940"/>
                  </a:lnTo>
                  <a:lnTo>
                    <a:pt x="1496" y="875636"/>
                  </a:lnTo>
                  <a:lnTo>
                    <a:pt x="0" y="825542"/>
                  </a:lnTo>
                  <a:lnTo>
                    <a:pt x="1400" y="777063"/>
                  </a:lnTo>
                  <a:lnTo>
                    <a:pt x="5551" y="729318"/>
                  </a:lnTo>
                  <a:lnTo>
                    <a:pt x="12373" y="682385"/>
                  </a:lnTo>
                  <a:lnTo>
                    <a:pt x="21791" y="636341"/>
                  </a:lnTo>
                  <a:lnTo>
                    <a:pt x="33725" y="591264"/>
                  </a:lnTo>
                  <a:lnTo>
                    <a:pt x="48099" y="547231"/>
                  </a:lnTo>
                  <a:lnTo>
                    <a:pt x="64835" y="504322"/>
                  </a:lnTo>
                  <a:lnTo>
                    <a:pt x="83856" y="462612"/>
                  </a:lnTo>
                  <a:lnTo>
                    <a:pt x="105083" y="422179"/>
                  </a:lnTo>
                  <a:lnTo>
                    <a:pt x="128440" y="383102"/>
                  </a:lnTo>
                  <a:lnTo>
                    <a:pt x="153848" y="345458"/>
                  </a:lnTo>
                  <a:lnTo>
                    <a:pt x="181231" y="309325"/>
                  </a:lnTo>
                  <a:lnTo>
                    <a:pt x="210510" y="274779"/>
                  </a:lnTo>
                  <a:lnTo>
                    <a:pt x="241609" y="241900"/>
                  </a:lnTo>
                  <a:lnTo>
                    <a:pt x="274449" y="210764"/>
                  </a:lnTo>
                  <a:lnTo>
                    <a:pt x="308953" y="181450"/>
                  </a:lnTo>
                  <a:lnTo>
                    <a:pt x="345044" y="154034"/>
                  </a:lnTo>
                  <a:lnTo>
                    <a:pt x="382644" y="128595"/>
                  </a:lnTo>
                  <a:lnTo>
                    <a:pt x="421675" y="105210"/>
                  </a:lnTo>
                  <a:lnTo>
                    <a:pt x="462060" y="83958"/>
                  </a:lnTo>
                  <a:lnTo>
                    <a:pt x="503721" y="64914"/>
                  </a:lnTo>
                  <a:lnTo>
                    <a:pt x="546581" y="48158"/>
                  </a:lnTo>
                  <a:lnTo>
                    <a:pt x="590563" y="33766"/>
                  </a:lnTo>
                  <a:lnTo>
                    <a:pt x="635587" y="21817"/>
                  </a:lnTo>
                  <a:lnTo>
                    <a:pt x="681578" y="12389"/>
                  </a:lnTo>
                  <a:lnTo>
                    <a:pt x="728458" y="5558"/>
                  </a:lnTo>
                  <a:lnTo>
                    <a:pt x="776149" y="1402"/>
                  </a:lnTo>
                  <a:lnTo>
                    <a:pt x="824572" y="0"/>
                  </a:lnTo>
                  <a:lnTo>
                    <a:pt x="872998" y="1402"/>
                  </a:lnTo>
                  <a:lnTo>
                    <a:pt x="920690" y="5558"/>
                  </a:lnTo>
                  <a:lnTo>
                    <a:pt x="967571" y="12389"/>
                  </a:lnTo>
                  <a:lnTo>
                    <a:pt x="1013563" y="21817"/>
                  </a:lnTo>
                  <a:lnTo>
                    <a:pt x="1058589" y="33766"/>
                  </a:lnTo>
                  <a:lnTo>
                    <a:pt x="1102571" y="48158"/>
                  </a:lnTo>
                  <a:lnTo>
                    <a:pt x="1145432" y="64914"/>
                  </a:lnTo>
                  <a:lnTo>
                    <a:pt x="1187093" y="83958"/>
                  </a:lnTo>
                  <a:lnTo>
                    <a:pt x="1227478" y="105210"/>
                  </a:lnTo>
                  <a:lnTo>
                    <a:pt x="1266509" y="128595"/>
                  </a:lnTo>
                  <a:lnTo>
                    <a:pt x="1304109" y="154034"/>
                  </a:lnTo>
                  <a:lnTo>
                    <a:pt x="1340199" y="181450"/>
                  </a:lnTo>
                  <a:lnTo>
                    <a:pt x="1374703" y="210764"/>
                  </a:lnTo>
                  <a:lnTo>
                    <a:pt x="1407543" y="241900"/>
                  </a:lnTo>
                  <a:lnTo>
                    <a:pt x="1438641" y="274779"/>
                  </a:lnTo>
                  <a:lnTo>
                    <a:pt x="1467920" y="309325"/>
                  </a:lnTo>
                  <a:lnTo>
                    <a:pt x="1495302" y="345458"/>
                  </a:lnTo>
                  <a:lnTo>
                    <a:pt x="1520710" y="383102"/>
                  </a:lnTo>
                  <a:lnTo>
                    <a:pt x="1544066" y="422179"/>
                  </a:lnTo>
                  <a:lnTo>
                    <a:pt x="1565293" y="462612"/>
                  </a:lnTo>
                  <a:lnTo>
                    <a:pt x="1584313" y="504322"/>
                  </a:lnTo>
                  <a:lnTo>
                    <a:pt x="1601048" y="547231"/>
                  </a:lnTo>
                  <a:lnTo>
                    <a:pt x="1615421" y="591264"/>
                  </a:lnTo>
                  <a:lnTo>
                    <a:pt x="1627355" y="636341"/>
                  </a:lnTo>
                  <a:lnTo>
                    <a:pt x="1636772" y="682385"/>
                  </a:lnTo>
                  <a:lnTo>
                    <a:pt x="1643595" y="729318"/>
                  </a:lnTo>
                  <a:lnTo>
                    <a:pt x="1647745" y="777063"/>
                  </a:lnTo>
                  <a:lnTo>
                    <a:pt x="1649146" y="825542"/>
                  </a:lnTo>
                  <a:lnTo>
                    <a:pt x="1647649" y="875636"/>
                  </a:lnTo>
                  <a:lnTo>
                    <a:pt x="1643217" y="924940"/>
                  </a:lnTo>
                  <a:lnTo>
                    <a:pt x="1635935" y="973370"/>
                  </a:lnTo>
                  <a:lnTo>
                    <a:pt x="1625890" y="1020839"/>
                  </a:lnTo>
                  <a:lnTo>
                    <a:pt x="1613166" y="1067262"/>
                  </a:lnTo>
                  <a:lnTo>
                    <a:pt x="1597850" y="1112555"/>
                  </a:lnTo>
                  <a:lnTo>
                    <a:pt x="1580027" y="1156630"/>
                  </a:lnTo>
                  <a:lnTo>
                    <a:pt x="1559783" y="1199404"/>
                  </a:lnTo>
                  <a:lnTo>
                    <a:pt x="1537205" y="1240790"/>
                  </a:lnTo>
                  <a:lnTo>
                    <a:pt x="1512377" y="1280703"/>
                  </a:lnTo>
                  <a:lnTo>
                    <a:pt x="1485387" y="1319058"/>
                  </a:lnTo>
                  <a:lnTo>
                    <a:pt x="1456318" y="1355769"/>
                  </a:lnTo>
                  <a:lnTo>
                    <a:pt x="1425258" y="1390752"/>
                  </a:lnTo>
                  <a:lnTo>
                    <a:pt x="1392293" y="1423919"/>
                  </a:lnTo>
                  <a:lnTo>
                    <a:pt x="1357507" y="1455186"/>
                  </a:lnTo>
                  <a:lnTo>
                    <a:pt x="1320987" y="1484468"/>
                  </a:lnTo>
                  <a:lnTo>
                    <a:pt x="1282818" y="1511679"/>
                  </a:lnTo>
                  <a:close/>
                </a:path>
              </a:pathLst>
            </a:custGeom>
            <a:solidFill>
              <a:srgbClr val="FDC7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9" name="Google Shape;749;p36"/>
            <p:cNvSpPr/>
            <p:nvPr/>
          </p:nvSpPr>
          <p:spPr>
            <a:xfrm>
              <a:off x="13580386" y="3179856"/>
              <a:ext cx="1233805" cy="1235075"/>
            </a:xfrm>
            <a:custGeom>
              <a:avLst/>
              <a:gdLst/>
              <a:ahLst/>
              <a:cxnLst/>
              <a:rect l="l" t="t" r="r" b="b"/>
              <a:pathLst>
                <a:path w="1233805" h="1235075" extrusionOk="0">
                  <a:moveTo>
                    <a:pt x="616687" y="1234857"/>
                  </a:moveTo>
                  <a:lnTo>
                    <a:pt x="568518" y="1232998"/>
                  </a:lnTo>
                  <a:lnTo>
                    <a:pt x="521358" y="1227513"/>
                  </a:lnTo>
                  <a:lnTo>
                    <a:pt x="475346" y="1218540"/>
                  </a:lnTo>
                  <a:lnTo>
                    <a:pt x="430618" y="1206216"/>
                  </a:lnTo>
                  <a:lnTo>
                    <a:pt x="387313" y="1190679"/>
                  </a:lnTo>
                  <a:lnTo>
                    <a:pt x="345567" y="1172066"/>
                  </a:lnTo>
                  <a:lnTo>
                    <a:pt x="305518" y="1150516"/>
                  </a:lnTo>
                  <a:lnTo>
                    <a:pt x="267303" y="1126165"/>
                  </a:lnTo>
                  <a:lnTo>
                    <a:pt x="231060" y="1099152"/>
                  </a:lnTo>
                  <a:lnTo>
                    <a:pt x="196927" y="1069614"/>
                  </a:lnTo>
                  <a:lnTo>
                    <a:pt x="165041" y="1037689"/>
                  </a:lnTo>
                  <a:lnTo>
                    <a:pt x="135539" y="1003515"/>
                  </a:lnTo>
                  <a:lnTo>
                    <a:pt x="108559" y="967228"/>
                  </a:lnTo>
                  <a:lnTo>
                    <a:pt x="84238" y="928968"/>
                  </a:lnTo>
                  <a:lnTo>
                    <a:pt x="62714" y="888871"/>
                  </a:lnTo>
                  <a:lnTo>
                    <a:pt x="44124" y="847074"/>
                  </a:lnTo>
                  <a:lnTo>
                    <a:pt x="28606" y="803717"/>
                  </a:lnTo>
                  <a:lnTo>
                    <a:pt x="16297" y="758936"/>
                  </a:lnTo>
                  <a:lnTo>
                    <a:pt x="7334" y="712869"/>
                  </a:lnTo>
                  <a:lnTo>
                    <a:pt x="1856" y="665654"/>
                  </a:lnTo>
                  <a:lnTo>
                    <a:pt x="0" y="617428"/>
                  </a:lnTo>
                  <a:lnTo>
                    <a:pt x="1856" y="569203"/>
                  </a:lnTo>
                  <a:lnTo>
                    <a:pt x="7334" y="521987"/>
                  </a:lnTo>
                  <a:lnTo>
                    <a:pt x="16297" y="475921"/>
                  </a:lnTo>
                  <a:lnTo>
                    <a:pt x="28606" y="431140"/>
                  </a:lnTo>
                  <a:lnTo>
                    <a:pt x="44124" y="387782"/>
                  </a:lnTo>
                  <a:lnTo>
                    <a:pt x="62714" y="345986"/>
                  </a:lnTo>
                  <a:lnTo>
                    <a:pt x="84238" y="305889"/>
                  </a:lnTo>
                  <a:lnTo>
                    <a:pt x="108559" y="267629"/>
                  </a:lnTo>
                  <a:lnTo>
                    <a:pt x="135539" y="231342"/>
                  </a:lnTo>
                  <a:lnTo>
                    <a:pt x="165041" y="197168"/>
                  </a:lnTo>
                  <a:lnTo>
                    <a:pt x="196927" y="165243"/>
                  </a:lnTo>
                  <a:lnTo>
                    <a:pt x="231060" y="135705"/>
                  </a:lnTo>
                  <a:lnTo>
                    <a:pt x="267303" y="108692"/>
                  </a:lnTo>
                  <a:lnTo>
                    <a:pt x="305518" y="84341"/>
                  </a:lnTo>
                  <a:lnTo>
                    <a:pt x="345567" y="62791"/>
                  </a:lnTo>
                  <a:lnTo>
                    <a:pt x="387313" y="44178"/>
                  </a:lnTo>
                  <a:lnTo>
                    <a:pt x="430618" y="28641"/>
                  </a:lnTo>
                  <a:lnTo>
                    <a:pt x="475346" y="16317"/>
                  </a:lnTo>
                  <a:lnTo>
                    <a:pt x="521358" y="7343"/>
                  </a:lnTo>
                  <a:lnTo>
                    <a:pt x="568518" y="1858"/>
                  </a:lnTo>
                  <a:lnTo>
                    <a:pt x="616687" y="0"/>
                  </a:lnTo>
                  <a:lnTo>
                    <a:pt x="664860" y="1858"/>
                  </a:lnTo>
                  <a:lnTo>
                    <a:pt x="712023" y="7343"/>
                  </a:lnTo>
                  <a:lnTo>
                    <a:pt x="758039" y="16317"/>
                  </a:lnTo>
                  <a:lnTo>
                    <a:pt x="802769" y="28641"/>
                  </a:lnTo>
                  <a:lnTo>
                    <a:pt x="846077" y="44178"/>
                  </a:lnTo>
                  <a:lnTo>
                    <a:pt x="887825" y="62791"/>
                  </a:lnTo>
                  <a:lnTo>
                    <a:pt x="927875" y="84341"/>
                  </a:lnTo>
                  <a:lnTo>
                    <a:pt x="966091" y="108692"/>
                  </a:lnTo>
                  <a:lnTo>
                    <a:pt x="1002334" y="135705"/>
                  </a:lnTo>
                  <a:lnTo>
                    <a:pt x="1036467" y="165243"/>
                  </a:lnTo>
                  <a:lnTo>
                    <a:pt x="1068354" y="197168"/>
                  </a:lnTo>
                  <a:lnTo>
                    <a:pt x="1097855" y="231342"/>
                  </a:lnTo>
                  <a:lnTo>
                    <a:pt x="1124835" y="267629"/>
                  </a:lnTo>
                  <a:lnTo>
                    <a:pt x="1149156" y="305889"/>
                  </a:lnTo>
                  <a:lnTo>
                    <a:pt x="1170679" y="345986"/>
                  </a:lnTo>
                  <a:lnTo>
                    <a:pt x="1189268" y="387782"/>
                  </a:lnTo>
                  <a:lnTo>
                    <a:pt x="1204786" y="431140"/>
                  </a:lnTo>
                  <a:lnTo>
                    <a:pt x="1217094" y="475921"/>
                  </a:lnTo>
                  <a:lnTo>
                    <a:pt x="1226056" y="521987"/>
                  </a:lnTo>
                  <a:lnTo>
                    <a:pt x="1231534" y="569203"/>
                  </a:lnTo>
                  <a:lnTo>
                    <a:pt x="1233391" y="617428"/>
                  </a:lnTo>
                  <a:lnTo>
                    <a:pt x="1231534" y="665654"/>
                  </a:lnTo>
                  <a:lnTo>
                    <a:pt x="1226056" y="712869"/>
                  </a:lnTo>
                  <a:lnTo>
                    <a:pt x="1217094" y="758936"/>
                  </a:lnTo>
                  <a:lnTo>
                    <a:pt x="1204786" y="803717"/>
                  </a:lnTo>
                  <a:lnTo>
                    <a:pt x="1189268" y="847074"/>
                  </a:lnTo>
                  <a:lnTo>
                    <a:pt x="1170679" y="888871"/>
                  </a:lnTo>
                  <a:lnTo>
                    <a:pt x="1149156" y="928968"/>
                  </a:lnTo>
                  <a:lnTo>
                    <a:pt x="1124835" y="967228"/>
                  </a:lnTo>
                  <a:lnTo>
                    <a:pt x="1097855" y="1003515"/>
                  </a:lnTo>
                  <a:lnTo>
                    <a:pt x="1068354" y="1037689"/>
                  </a:lnTo>
                  <a:lnTo>
                    <a:pt x="1036467" y="1069614"/>
                  </a:lnTo>
                  <a:lnTo>
                    <a:pt x="1002334" y="1099152"/>
                  </a:lnTo>
                  <a:lnTo>
                    <a:pt x="966091" y="1126165"/>
                  </a:lnTo>
                  <a:lnTo>
                    <a:pt x="927875" y="1150516"/>
                  </a:lnTo>
                  <a:lnTo>
                    <a:pt x="887825" y="1172066"/>
                  </a:lnTo>
                  <a:lnTo>
                    <a:pt x="846077" y="1190679"/>
                  </a:lnTo>
                  <a:lnTo>
                    <a:pt x="802769" y="1206216"/>
                  </a:lnTo>
                  <a:lnTo>
                    <a:pt x="758039" y="1218540"/>
                  </a:lnTo>
                  <a:lnTo>
                    <a:pt x="712023" y="1227513"/>
                  </a:lnTo>
                  <a:lnTo>
                    <a:pt x="664860" y="1232998"/>
                  </a:lnTo>
                  <a:lnTo>
                    <a:pt x="616687" y="1234857"/>
                  </a:lnTo>
                  <a:close/>
                </a:path>
              </a:pathLst>
            </a:custGeom>
            <a:solidFill>
              <a:srgbClr val="F9AB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0" name="Google Shape;750;p36"/>
            <p:cNvSpPr/>
            <p:nvPr/>
          </p:nvSpPr>
          <p:spPr>
            <a:xfrm>
              <a:off x="13971530" y="3365909"/>
              <a:ext cx="451484" cy="862965"/>
            </a:xfrm>
            <a:custGeom>
              <a:avLst/>
              <a:gdLst/>
              <a:ahLst/>
              <a:cxnLst/>
              <a:rect l="l" t="t" r="r" b="b"/>
              <a:pathLst>
                <a:path w="451484" h="862964" extrusionOk="0">
                  <a:moveTo>
                    <a:pt x="434725" y="652180"/>
                  </a:moveTo>
                  <a:lnTo>
                    <a:pt x="218086" y="652180"/>
                  </a:lnTo>
                  <a:lnTo>
                    <a:pt x="248180" y="651381"/>
                  </a:lnTo>
                  <a:lnTo>
                    <a:pt x="264431" y="646158"/>
                  </a:lnTo>
                  <a:lnTo>
                    <a:pt x="278041" y="637735"/>
                  </a:lnTo>
                  <a:lnTo>
                    <a:pt x="288435" y="625710"/>
                  </a:lnTo>
                  <a:lnTo>
                    <a:pt x="295038" y="609679"/>
                  </a:lnTo>
                  <a:lnTo>
                    <a:pt x="298752" y="586753"/>
                  </a:lnTo>
                  <a:lnTo>
                    <a:pt x="297719" y="564719"/>
                  </a:lnTo>
                  <a:lnTo>
                    <a:pt x="276357" y="525970"/>
                  </a:lnTo>
                  <a:lnTo>
                    <a:pt x="238470" y="501190"/>
                  </a:lnTo>
                  <a:lnTo>
                    <a:pt x="197407" y="481134"/>
                  </a:lnTo>
                  <a:lnTo>
                    <a:pt x="169634" y="468502"/>
                  </a:lnTo>
                  <a:lnTo>
                    <a:pt x="142110" y="455449"/>
                  </a:lnTo>
                  <a:lnTo>
                    <a:pt x="76110" y="412492"/>
                  </a:lnTo>
                  <a:lnTo>
                    <a:pt x="47419" y="378947"/>
                  </a:lnTo>
                  <a:lnTo>
                    <a:pt x="29287" y="340692"/>
                  </a:lnTo>
                  <a:lnTo>
                    <a:pt x="21716" y="298022"/>
                  </a:lnTo>
                  <a:lnTo>
                    <a:pt x="24704" y="251232"/>
                  </a:lnTo>
                  <a:lnTo>
                    <a:pt x="42173" y="197595"/>
                  </a:lnTo>
                  <a:lnTo>
                    <a:pt x="72802" y="156839"/>
                  </a:lnTo>
                  <a:lnTo>
                    <a:pt x="114935" y="127506"/>
                  </a:lnTo>
                  <a:lnTo>
                    <a:pt x="166917" y="108138"/>
                  </a:lnTo>
                  <a:lnTo>
                    <a:pt x="167121" y="108033"/>
                  </a:lnTo>
                  <a:lnTo>
                    <a:pt x="176002" y="105683"/>
                  </a:lnTo>
                  <a:lnTo>
                    <a:pt x="182231" y="97608"/>
                  </a:lnTo>
                  <a:lnTo>
                    <a:pt x="182231" y="20441"/>
                  </a:lnTo>
                  <a:lnTo>
                    <a:pt x="183842" y="12504"/>
                  </a:lnTo>
                  <a:lnTo>
                    <a:pt x="188228" y="6004"/>
                  </a:lnTo>
                  <a:lnTo>
                    <a:pt x="194720" y="1612"/>
                  </a:lnTo>
                  <a:lnTo>
                    <a:pt x="202648" y="0"/>
                  </a:lnTo>
                  <a:lnTo>
                    <a:pt x="249404" y="0"/>
                  </a:lnTo>
                  <a:lnTo>
                    <a:pt x="257332" y="1612"/>
                  </a:lnTo>
                  <a:lnTo>
                    <a:pt x="263824" y="6004"/>
                  </a:lnTo>
                  <a:lnTo>
                    <a:pt x="268211" y="12504"/>
                  </a:lnTo>
                  <a:lnTo>
                    <a:pt x="269822" y="20441"/>
                  </a:lnTo>
                  <a:lnTo>
                    <a:pt x="269822" y="95771"/>
                  </a:lnTo>
                  <a:lnTo>
                    <a:pt x="276152" y="103946"/>
                  </a:lnTo>
                  <a:lnTo>
                    <a:pt x="324897" y="118275"/>
                  </a:lnTo>
                  <a:lnTo>
                    <a:pt x="362098" y="135786"/>
                  </a:lnTo>
                  <a:lnTo>
                    <a:pt x="394761" y="159505"/>
                  </a:lnTo>
                  <a:lnTo>
                    <a:pt x="420813" y="190315"/>
                  </a:lnTo>
                  <a:lnTo>
                    <a:pt x="433534" y="214131"/>
                  </a:lnTo>
                  <a:lnTo>
                    <a:pt x="241951" y="214131"/>
                  </a:lnTo>
                  <a:lnTo>
                    <a:pt x="221349" y="214648"/>
                  </a:lnTo>
                  <a:lnTo>
                    <a:pt x="203388" y="220668"/>
                  </a:lnTo>
                  <a:lnTo>
                    <a:pt x="188834" y="231749"/>
                  </a:lnTo>
                  <a:lnTo>
                    <a:pt x="178452" y="247449"/>
                  </a:lnTo>
                  <a:lnTo>
                    <a:pt x="172129" y="271428"/>
                  </a:lnTo>
                  <a:lnTo>
                    <a:pt x="172965" y="296624"/>
                  </a:lnTo>
                  <a:lnTo>
                    <a:pt x="195500" y="337905"/>
                  </a:lnTo>
                  <a:lnTo>
                    <a:pt x="237378" y="364090"/>
                  </a:lnTo>
                  <a:lnTo>
                    <a:pt x="282576" y="387625"/>
                  </a:lnTo>
                  <a:lnTo>
                    <a:pt x="313465" y="402920"/>
                  </a:lnTo>
                  <a:lnTo>
                    <a:pt x="343894" y="418925"/>
                  </a:lnTo>
                  <a:lnTo>
                    <a:pt x="373137" y="436741"/>
                  </a:lnTo>
                  <a:lnTo>
                    <a:pt x="414169" y="473946"/>
                  </a:lnTo>
                  <a:lnTo>
                    <a:pt x="439151" y="518214"/>
                  </a:lnTo>
                  <a:lnTo>
                    <a:pt x="449068" y="568327"/>
                  </a:lnTo>
                  <a:lnTo>
                    <a:pt x="444907" y="623069"/>
                  </a:lnTo>
                  <a:lnTo>
                    <a:pt x="434725" y="652180"/>
                  </a:lnTo>
                  <a:close/>
                </a:path>
                <a:path w="451484" h="862964" extrusionOk="0">
                  <a:moveTo>
                    <a:pt x="430613" y="306524"/>
                  </a:moveTo>
                  <a:lnTo>
                    <a:pt x="321173" y="306524"/>
                  </a:lnTo>
                  <a:lnTo>
                    <a:pt x="313909" y="305186"/>
                  </a:lnTo>
                  <a:lnTo>
                    <a:pt x="307774" y="301491"/>
                  </a:lnTo>
                  <a:lnTo>
                    <a:pt x="303286" y="295918"/>
                  </a:lnTo>
                  <a:lnTo>
                    <a:pt x="300959" y="288946"/>
                  </a:lnTo>
                  <a:lnTo>
                    <a:pt x="299529" y="279748"/>
                  </a:lnTo>
                  <a:lnTo>
                    <a:pt x="298611" y="275147"/>
                  </a:lnTo>
                  <a:lnTo>
                    <a:pt x="290921" y="250248"/>
                  </a:lnTo>
                  <a:lnTo>
                    <a:pt x="278895" y="231798"/>
                  </a:lnTo>
                  <a:lnTo>
                    <a:pt x="262562" y="219769"/>
                  </a:lnTo>
                  <a:lnTo>
                    <a:pt x="241951" y="214131"/>
                  </a:lnTo>
                  <a:lnTo>
                    <a:pt x="433534" y="214131"/>
                  </a:lnTo>
                  <a:lnTo>
                    <a:pt x="441626" y="235196"/>
                  </a:lnTo>
                  <a:lnTo>
                    <a:pt x="447587" y="259233"/>
                  </a:lnTo>
                  <a:lnTo>
                    <a:pt x="451031" y="284450"/>
                  </a:lnTo>
                  <a:lnTo>
                    <a:pt x="449951" y="292899"/>
                  </a:lnTo>
                  <a:lnTo>
                    <a:pt x="445685" y="299931"/>
                  </a:lnTo>
                  <a:lnTo>
                    <a:pt x="438986" y="304741"/>
                  </a:lnTo>
                  <a:lnTo>
                    <a:pt x="430613" y="306524"/>
                  </a:lnTo>
                  <a:close/>
                </a:path>
                <a:path w="451484" h="862964" extrusionOk="0">
                  <a:moveTo>
                    <a:pt x="249404" y="862752"/>
                  </a:moveTo>
                  <a:lnTo>
                    <a:pt x="202648" y="862752"/>
                  </a:lnTo>
                  <a:lnTo>
                    <a:pt x="194720" y="861139"/>
                  </a:lnTo>
                  <a:lnTo>
                    <a:pt x="188228" y="856746"/>
                  </a:lnTo>
                  <a:lnTo>
                    <a:pt x="183842" y="850246"/>
                  </a:lnTo>
                  <a:lnTo>
                    <a:pt x="182231" y="842310"/>
                  </a:lnTo>
                  <a:lnTo>
                    <a:pt x="182173" y="775241"/>
                  </a:lnTo>
                  <a:lnTo>
                    <a:pt x="180976" y="768496"/>
                  </a:lnTo>
                  <a:lnTo>
                    <a:pt x="177482" y="762470"/>
                  </a:lnTo>
                  <a:lnTo>
                    <a:pt x="172151" y="757959"/>
                  </a:lnTo>
                  <a:lnTo>
                    <a:pt x="165384" y="755432"/>
                  </a:lnTo>
                  <a:lnTo>
                    <a:pt x="148258" y="752569"/>
                  </a:lnTo>
                  <a:lnTo>
                    <a:pt x="139829" y="750917"/>
                  </a:lnTo>
                  <a:lnTo>
                    <a:pt x="88133" y="728250"/>
                  </a:lnTo>
                  <a:lnTo>
                    <a:pt x="51923" y="698448"/>
                  </a:lnTo>
                  <a:lnTo>
                    <a:pt x="24407" y="660903"/>
                  </a:lnTo>
                  <a:lnTo>
                    <a:pt x="6720" y="617142"/>
                  </a:lnTo>
                  <a:lnTo>
                    <a:pt x="0" y="568690"/>
                  </a:lnTo>
                  <a:lnTo>
                    <a:pt x="1510" y="560755"/>
                  </a:lnTo>
                  <a:lnTo>
                    <a:pt x="5883" y="554255"/>
                  </a:lnTo>
                  <a:lnTo>
                    <a:pt x="12418" y="549862"/>
                  </a:lnTo>
                  <a:lnTo>
                    <a:pt x="20417" y="548248"/>
                  </a:lnTo>
                  <a:lnTo>
                    <a:pt x="128429" y="548248"/>
                  </a:lnTo>
                  <a:lnTo>
                    <a:pt x="149936" y="573013"/>
                  </a:lnTo>
                  <a:lnTo>
                    <a:pt x="151436" y="580755"/>
                  </a:lnTo>
                  <a:lnTo>
                    <a:pt x="169076" y="622922"/>
                  </a:lnTo>
                  <a:lnTo>
                    <a:pt x="218086" y="652180"/>
                  </a:lnTo>
                  <a:lnTo>
                    <a:pt x="434725" y="652180"/>
                  </a:lnTo>
                  <a:lnTo>
                    <a:pt x="427110" y="673950"/>
                  </a:lnTo>
                  <a:lnTo>
                    <a:pt x="396720" y="712682"/>
                  </a:lnTo>
                  <a:lnTo>
                    <a:pt x="355380" y="740413"/>
                  </a:lnTo>
                  <a:lnTo>
                    <a:pt x="304738" y="758292"/>
                  </a:lnTo>
                  <a:lnTo>
                    <a:pt x="286361" y="762175"/>
                  </a:lnTo>
                  <a:lnTo>
                    <a:pt x="279728" y="764717"/>
                  </a:lnTo>
                  <a:lnTo>
                    <a:pt x="274492" y="769242"/>
                  </a:lnTo>
                  <a:lnTo>
                    <a:pt x="271056" y="775241"/>
                  </a:lnTo>
                  <a:lnTo>
                    <a:pt x="269822" y="782207"/>
                  </a:lnTo>
                  <a:lnTo>
                    <a:pt x="269822" y="842310"/>
                  </a:lnTo>
                  <a:lnTo>
                    <a:pt x="268211" y="850246"/>
                  </a:lnTo>
                  <a:lnTo>
                    <a:pt x="263824" y="856746"/>
                  </a:lnTo>
                  <a:lnTo>
                    <a:pt x="257332" y="861139"/>
                  </a:lnTo>
                  <a:lnTo>
                    <a:pt x="249404" y="862752"/>
                  </a:lnTo>
                  <a:close/>
                </a:path>
              </a:pathLst>
            </a:custGeom>
            <a:solidFill>
              <a:srgbClr val="E8E8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1" name="Google Shape;751;p36"/>
            <p:cNvSpPr/>
            <p:nvPr/>
          </p:nvSpPr>
          <p:spPr>
            <a:xfrm>
              <a:off x="13502462" y="2971748"/>
              <a:ext cx="1389380" cy="1511935"/>
            </a:xfrm>
            <a:custGeom>
              <a:avLst/>
              <a:gdLst/>
              <a:ahLst/>
              <a:cxnLst/>
              <a:rect l="l" t="t" r="r" b="b"/>
              <a:pathLst>
                <a:path w="1389380" h="1511935" extrusionOk="0">
                  <a:moveTo>
                    <a:pt x="1059789" y="1511668"/>
                  </a:moveTo>
                  <a:lnTo>
                    <a:pt x="532561" y="15836"/>
                  </a:lnTo>
                  <a:lnTo>
                    <a:pt x="481584" y="27673"/>
                  </a:lnTo>
                  <a:lnTo>
                    <a:pt x="431863" y="42621"/>
                  </a:lnTo>
                  <a:lnTo>
                    <a:pt x="383527" y="60566"/>
                  </a:lnTo>
                  <a:lnTo>
                    <a:pt x="336664" y="81394"/>
                  </a:lnTo>
                  <a:lnTo>
                    <a:pt x="291401" y="104990"/>
                  </a:lnTo>
                  <a:lnTo>
                    <a:pt x="247853" y="131267"/>
                  </a:lnTo>
                  <a:lnTo>
                    <a:pt x="206108" y="160108"/>
                  </a:lnTo>
                  <a:lnTo>
                    <a:pt x="166293" y="191401"/>
                  </a:lnTo>
                  <a:lnTo>
                    <a:pt x="128524" y="225031"/>
                  </a:lnTo>
                  <a:lnTo>
                    <a:pt x="92900" y="260896"/>
                  </a:lnTo>
                  <a:lnTo>
                    <a:pt x="59524" y="298894"/>
                  </a:lnTo>
                  <a:lnTo>
                    <a:pt x="28524" y="338912"/>
                  </a:lnTo>
                  <a:lnTo>
                    <a:pt x="0" y="380834"/>
                  </a:lnTo>
                  <a:lnTo>
                    <a:pt x="398640" y="1511668"/>
                  </a:lnTo>
                  <a:lnTo>
                    <a:pt x="1059789" y="1511668"/>
                  </a:lnTo>
                  <a:close/>
                </a:path>
                <a:path w="1389380" h="1511935" extrusionOk="0">
                  <a:moveTo>
                    <a:pt x="1389227" y="1270254"/>
                  </a:moveTo>
                  <a:lnTo>
                    <a:pt x="956525" y="42849"/>
                  </a:lnTo>
                  <a:lnTo>
                    <a:pt x="909764" y="28486"/>
                  </a:lnTo>
                  <a:lnTo>
                    <a:pt x="861783" y="16891"/>
                  </a:lnTo>
                  <a:lnTo>
                    <a:pt x="812698" y="8204"/>
                  </a:lnTo>
                  <a:lnTo>
                    <a:pt x="762609" y="2527"/>
                  </a:lnTo>
                  <a:lnTo>
                    <a:pt x="711657" y="0"/>
                  </a:lnTo>
                  <a:lnTo>
                    <a:pt x="1225194" y="1457502"/>
                  </a:lnTo>
                  <a:lnTo>
                    <a:pt x="1262341" y="1424393"/>
                  </a:lnTo>
                  <a:lnTo>
                    <a:pt x="1297546" y="1388973"/>
                  </a:lnTo>
                  <a:lnTo>
                    <a:pt x="1330579" y="1351368"/>
                  </a:lnTo>
                  <a:lnTo>
                    <a:pt x="1361224" y="1311744"/>
                  </a:lnTo>
                  <a:lnTo>
                    <a:pt x="1389227" y="1270254"/>
                  </a:lnTo>
                  <a:close/>
                </a:path>
              </a:pathLst>
            </a:custGeom>
            <a:solidFill>
              <a:srgbClr val="FFFFFF">
                <a:alpha val="2000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2" name="Google Shape;752;p36"/>
            <p:cNvSpPr/>
            <p:nvPr/>
          </p:nvSpPr>
          <p:spPr>
            <a:xfrm>
              <a:off x="12649406" y="5246415"/>
              <a:ext cx="1513205" cy="2251075"/>
            </a:xfrm>
            <a:custGeom>
              <a:avLst/>
              <a:gdLst/>
              <a:ahLst/>
              <a:cxnLst/>
              <a:rect l="l" t="t" r="r" b="b"/>
              <a:pathLst>
                <a:path w="1513205" h="2251075" extrusionOk="0">
                  <a:moveTo>
                    <a:pt x="1512833" y="2250901"/>
                  </a:moveTo>
                  <a:lnTo>
                    <a:pt x="0" y="2250901"/>
                  </a:lnTo>
                  <a:lnTo>
                    <a:pt x="0" y="62017"/>
                  </a:lnTo>
                  <a:lnTo>
                    <a:pt x="4931" y="37722"/>
                  </a:lnTo>
                  <a:lnTo>
                    <a:pt x="18374" y="18026"/>
                  </a:lnTo>
                  <a:lnTo>
                    <a:pt x="38301" y="4821"/>
                  </a:lnTo>
                  <a:lnTo>
                    <a:pt x="62683" y="0"/>
                  </a:lnTo>
                  <a:lnTo>
                    <a:pt x="1450168" y="0"/>
                  </a:lnTo>
                  <a:lnTo>
                    <a:pt x="1474547" y="4821"/>
                  </a:lnTo>
                  <a:lnTo>
                    <a:pt x="1494467" y="18026"/>
                  </a:lnTo>
                  <a:lnTo>
                    <a:pt x="1507904" y="37722"/>
                  </a:lnTo>
                  <a:lnTo>
                    <a:pt x="1512833" y="62017"/>
                  </a:lnTo>
                  <a:lnTo>
                    <a:pt x="1512833" y="2250901"/>
                  </a:lnTo>
                  <a:close/>
                </a:path>
              </a:pathLst>
            </a:custGeom>
            <a:solidFill>
              <a:srgbClr val="FDC7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3" name="Google Shape;753;p36"/>
            <p:cNvSpPr/>
            <p:nvPr/>
          </p:nvSpPr>
          <p:spPr>
            <a:xfrm>
              <a:off x="12806577" y="6144200"/>
              <a:ext cx="99695" cy="372745"/>
            </a:xfrm>
            <a:custGeom>
              <a:avLst/>
              <a:gdLst/>
              <a:ahLst/>
              <a:cxnLst/>
              <a:rect l="l" t="t" r="r" b="b"/>
              <a:pathLst>
                <a:path w="99695" h="372745" extrusionOk="0">
                  <a:moveTo>
                    <a:pt x="49372" y="372493"/>
                  </a:moveTo>
                  <a:lnTo>
                    <a:pt x="30295" y="368623"/>
                  </a:lnTo>
                  <a:lnTo>
                    <a:pt x="14586" y="358054"/>
                  </a:lnTo>
                  <a:lnTo>
                    <a:pt x="3927" y="342346"/>
                  </a:lnTo>
                  <a:lnTo>
                    <a:pt x="0" y="323063"/>
                  </a:lnTo>
                  <a:lnTo>
                    <a:pt x="0" y="49430"/>
                  </a:lnTo>
                  <a:lnTo>
                    <a:pt x="3927" y="30146"/>
                  </a:lnTo>
                  <a:lnTo>
                    <a:pt x="14586" y="14439"/>
                  </a:lnTo>
                  <a:lnTo>
                    <a:pt x="30295" y="3869"/>
                  </a:lnTo>
                  <a:lnTo>
                    <a:pt x="49810" y="0"/>
                  </a:lnTo>
                  <a:lnTo>
                    <a:pt x="68887" y="3869"/>
                  </a:lnTo>
                  <a:lnTo>
                    <a:pt x="84596" y="14439"/>
                  </a:lnTo>
                  <a:lnTo>
                    <a:pt x="95255" y="30146"/>
                  </a:lnTo>
                  <a:lnTo>
                    <a:pt x="99182" y="49430"/>
                  </a:lnTo>
                  <a:lnTo>
                    <a:pt x="99182" y="323063"/>
                  </a:lnTo>
                  <a:lnTo>
                    <a:pt x="95255" y="342346"/>
                  </a:lnTo>
                  <a:lnTo>
                    <a:pt x="84596" y="358054"/>
                  </a:lnTo>
                  <a:lnTo>
                    <a:pt x="68887" y="368623"/>
                  </a:lnTo>
                  <a:lnTo>
                    <a:pt x="49372" y="372493"/>
                  </a:lnTo>
                  <a:close/>
                </a:path>
              </a:pathLst>
            </a:custGeom>
            <a:solidFill>
              <a:srgbClr val="F9AB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4" name="Google Shape;754;p36"/>
            <p:cNvSpPr/>
            <p:nvPr/>
          </p:nvSpPr>
          <p:spPr>
            <a:xfrm>
              <a:off x="14481595" y="5639269"/>
              <a:ext cx="1414780" cy="1415415"/>
            </a:xfrm>
            <a:custGeom>
              <a:avLst/>
              <a:gdLst/>
              <a:ahLst/>
              <a:cxnLst/>
              <a:rect l="l" t="t" r="r" b="b"/>
              <a:pathLst>
                <a:path w="1414780" h="1415415" extrusionOk="0">
                  <a:moveTo>
                    <a:pt x="650938" y="826223"/>
                  </a:moveTo>
                  <a:lnTo>
                    <a:pt x="646061" y="801700"/>
                  </a:lnTo>
                  <a:lnTo>
                    <a:pt x="632714" y="781786"/>
                  </a:lnTo>
                  <a:lnTo>
                    <a:pt x="612838" y="768413"/>
                  </a:lnTo>
                  <a:lnTo>
                    <a:pt x="588340" y="763524"/>
                  </a:lnTo>
                  <a:lnTo>
                    <a:pt x="62585" y="763524"/>
                  </a:lnTo>
                  <a:lnTo>
                    <a:pt x="38100" y="768413"/>
                  </a:lnTo>
                  <a:lnTo>
                    <a:pt x="18224" y="781786"/>
                  </a:lnTo>
                  <a:lnTo>
                    <a:pt x="4876" y="801700"/>
                  </a:lnTo>
                  <a:lnTo>
                    <a:pt x="0" y="826223"/>
                  </a:lnTo>
                  <a:lnTo>
                    <a:pt x="0" y="1352562"/>
                  </a:lnTo>
                  <a:lnTo>
                    <a:pt x="4876" y="1377086"/>
                  </a:lnTo>
                  <a:lnTo>
                    <a:pt x="18224" y="1397000"/>
                  </a:lnTo>
                  <a:lnTo>
                    <a:pt x="38100" y="1410360"/>
                  </a:lnTo>
                  <a:lnTo>
                    <a:pt x="62585" y="1415237"/>
                  </a:lnTo>
                  <a:lnTo>
                    <a:pt x="588340" y="1415237"/>
                  </a:lnTo>
                  <a:lnTo>
                    <a:pt x="612838" y="1410360"/>
                  </a:lnTo>
                  <a:lnTo>
                    <a:pt x="632714" y="1397000"/>
                  </a:lnTo>
                  <a:lnTo>
                    <a:pt x="646061" y="1377086"/>
                  </a:lnTo>
                  <a:lnTo>
                    <a:pt x="650938" y="1352562"/>
                  </a:lnTo>
                  <a:lnTo>
                    <a:pt x="650938" y="826223"/>
                  </a:lnTo>
                  <a:close/>
                </a:path>
                <a:path w="1414780" h="1415415" extrusionOk="0">
                  <a:moveTo>
                    <a:pt x="650938" y="62661"/>
                  </a:moveTo>
                  <a:lnTo>
                    <a:pt x="646061" y="38163"/>
                  </a:lnTo>
                  <a:lnTo>
                    <a:pt x="632714" y="18249"/>
                  </a:lnTo>
                  <a:lnTo>
                    <a:pt x="612838" y="4889"/>
                  </a:lnTo>
                  <a:lnTo>
                    <a:pt x="588340" y="0"/>
                  </a:lnTo>
                  <a:lnTo>
                    <a:pt x="62585" y="0"/>
                  </a:lnTo>
                  <a:lnTo>
                    <a:pt x="38100" y="4889"/>
                  </a:lnTo>
                  <a:lnTo>
                    <a:pt x="18224" y="18249"/>
                  </a:lnTo>
                  <a:lnTo>
                    <a:pt x="4876" y="38163"/>
                  </a:lnTo>
                  <a:lnTo>
                    <a:pt x="0" y="62661"/>
                  </a:lnTo>
                  <a:lnTo>
                    <a:pt x="0" y="589038"/>
                  </a:lnTo>
                  <a:lnTo>
                    <a:pt x="4876" y="613549"/>
                  </a:lnTo>
                  <a:lnTo>
                    <a:pt x="18224" y="633450"/>
                  </a:lnTo>
                  <a:lnTo>
                    <a:pt x="38100" y="646823"/>
                  </a:lnTo>
                  <a:lnTo>
                    <a:pt x="62585" y="651713"/>
                  </a:lnTo>
                  <a:lnTo>
                    <a:pt x="588340" y="651713"/>
                  </a:lnTo>
                  <a:lnTo>
                    <a:pt x="612838" y="646823"/>
                  </a:lnTo>
                  <a:lnTo>
                    <a:pt x="632714" y="633450"/>
                  </a:lnTo>
                  <a:lnTo>
                    <a:pt x="646061" y="613549"/>
                  </a:lnTo>
                  <a:lnTo>
                    <a:pt x="650938" y="589038"/>
                  </a:lnTo>
                  <a:lnTo>
                    <a:pt x="650938" y="62661"/>
                  </a:lnTo>
                  <a:close/>
                </a:path>
                <a:path w="1414780" h="1415415" extrusionOk="0">
                  <a:moveTo>
                    <a:pt x="1414297" y="826223"/>
                  </a:moveTo>
                  <a:lnTo>
                    <a:pt x="1409319" y="801700"/>
                  </a:lnTo>
                  <a:lnTo>
                    <a:pt x="1395806" y="781786"/>
                  </a:lnTo>
                  <a:lnTo>
                    <a:pt x="1375892" y="768413"/>
                  </a:lnTo>
                  <a:lnTo>
                    <a:pt x="1351699" y="763524"/>
                  </a:lnTo>
                  <a:lnTo>
                    <a:pt x="825258" y="763524"/>
                  </a:lnTo>
                  <a:lnTo>
                    <a:pt x="801065" y="768413"/>
                  </a:lnTo>
                  <a:lnTo>
                    <a:pt x="781138" y="781786"/>
                  </a:lnTo>
                  <a:lnTo>
                    <a:pt x="767626" y="801700"/>
                  </a:lnTo>
                  <a:lnTo>
                    <a:pt x="762647" y="826223"/>
                  </a:lnTo>
                  <a:lnTo>
                    <a:pt x="762647" y="1352562"/>
                  </a:lnTo>
                  <a:lnTo>
                    <a:pt x="767626" y="1377086"/>
                  </a:lnTo>
                  <a:lnTo>
                    <a:pt x="781138" y="1397000"/>
                  </a:lnTo>
                  <a:lnTo>
                    <a:pt x="801065" y="1410360"/>
                  </a:lnTo>
                  <a:lnTo>
                    <a:pt x="825258" y="1415237"/>
                  </a:lnTo>
                  <a:lnTo>
                    <a:pt x="1351699" y="1415237"/>
                  </a:lnTo>
                  <a:lnTo>
                    <a:pt x="1375892" y="1410360"/>
                  </a:lnTo>
                  <a:lnTo>
                    <a:pt x="1395806" y="1397000"/>
                  </a:lnTo>
                  <a:lnTo>
                    <a:pt x="1409319" y="1377086"/>
                  </a:lnTo>
                  <a:lnTo>
                    <a:pt x="1414297" y="1352562"/>
                  </a:lnTo>
                  <a:lnTo>
                    <a:pt x="1414297" y="826223"/>
                  </a:lnTo>
                  <a:close/>
                </a:path>
                <a:path w="1414780" h="1415415" extrusionOk="0">
                  <a:moveTo>
                    <a:pt x="1414297" y="62661"/>
                  </a:moveTo>
                  <a:lnTo>
                    <a:pt x="1409319" y="38163"/>
                  </a:lnTo>
                  <a:lnTo>
                    <a:pt x="1395806" y="18249"/>
                  </a:lnTo>
                  <a:lnTo>
                    <a:pt x="1375892" y="4889"/>
                  </a:lnTo>
                  <a:lnTo>
                    <a:pt x="1351699" y="0"/>
                  </a:lnTo>
                  <a:lnTo>
                    <a:pt x="825258" y="0"/>
                  </a:lnTo>
                  <a:lnTo>
                    <a:pt x="801065" y="4876"/>
                  </a:lnTo>
                  <a:lnTo>
                    <a:pt x="781138" y="18161"/>
                  </a:lnTo>
                  <a:lnTo>
                    <a:pt x="767626" y="37846"/>
                  </a:lnTo>
                  <a:lnTo>
                    <a:pt x="762647" y="61937"/>
                  </a:lnTo>
                  <a:lnTo>
                    <a:pt x="762647" y="589038"/>
                  </a:lnTo>
                  <a:lnTo>
                    <a:pt x="767626" y="613549"/>
                  </a:lnTo>
                  <a:lnTo>
                    <a:pt x="781138" y="633450"/>
                  </a:lnTo>
                  <a:lnTo>
                    <a:pt x="801065" y="646823"/>
                  </a:lnTo>
                  <a:lnTo>
                    <a:pt x="825258" y="651713"/>
                  </a:lnTo>
                  <a:lnTo>
                    <a:pt x="1351699" y="651713"/>
                  </a:lnTo>
                  <a:lnTo>
                    <a:pt x="1375892" y="646823"/>
                  </a:lnTo>
                  <a:lnTo>
                    <a:pt x="1395806" y="633450"/>
                  </a:lnTo>
                  <a:lnTo>
                    <a:pt x="1409319" y="613549"/>
                  </a:lnTo>
                  <a:lnTo>
                    <a:pt x="1414297" y="589038"/>
                  </a:lnTo>
                  <a:lnTo>
                    <a:pt x="1414297" y="62661"/>
                  </a:lnTo>
                  <a:close/>
                </a:path>
              </a:pathLst>
            </a:custGeom>
            <a:solidFill>
              <a:srgbClr val="6FC1F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55" name="Google Shape;755;p36"/>
          <p:cNvSpPr txBox="1"/>
          <p:nvPr/>
        </p:nvSpPr>
        <p:spPr>
          <a:xfrm>
            <a:off x="901804" y="3856391"/>
            <a:ext cx="7514590" cy="5031121"/>
          </a:xfrm>
          <a:prstGeom prst="rect">
            <a:avLst/>
          </a:prstGeom>
          <a:noFill/>
          <a:ln>
            <a:noFill/>
          </a:ln>
        </p:spPr>
        <p:txBody>
          <a:bodyPr spcFirstLastPara="1" wrap="square" lIns="0" tIns="12700" rIns="0" bIns="0" anchor="t" anchorCtr="0">
            <a:spAutoFit/>
          </a:bodyPr>
          <a:lstStyle/>
          <a:p>
            <a:pPr marL="355600" marR="365125" lvl="0" indent="-342900" algn="l" rtl="0">
              <a:lnSpc>
                <a:spcPct val="114599"/>
              </a:lnSpc>
              <a:spcBef>
                <a:spcPts val="0"/>
              </a:spcBef>
              <a:spcAft>
                <a:spcPts val="0"/>
              </a:spcAft>
              <a:buClr>
                <a:srgbClr val="0070C0"/>
              </a:buClr>
              <a:buSzPts val="2400"/>
              <a:buFont typeface="Arial"/>
              <a:buChar char="•"/>
            </a:pPr>
            <a:r>
              <a:rPr lang="en-US" sz="2400" b="0" i="0" u="none" strike="noStrike" cap="none">
                <a:solidFill>
                  <a:srgbClr val="1B1A1A"/>
                </a:solidFill>
                <a:latin typeface="Arial"/>
                <a:ea typeface="Arial"/>
                <a:cs typeface="Arial"/>
                <a:sym typeface="Arial"/>
              </a:rPr>
              <a:t>A 457(b) is a voluntary retirement savings plan designed for employees of state and local governments, as well as many tax-exempt organizations</a:t>
            </a:r>
            <a:endParaRPr sz="2400" b="0" i="0" u="none" strike="noStrike" cap="none">
              <a:solidFill>
                <a:srgbClr val="000000"/>
              </a:solidFill>
              <a:latin typeface="Arial"/>
              <a:ea typeface="Arial"/>
              <a:cs typeface="Arial"/>
              <a:sym typeface="Arial"/>
            </a:endParaRPr>
          </a:p>
          <a:p>
            <a:pPr marL="355600" marR="39370" lvl="0" indent="-342900" algn="l" rtl="0">
              <a:lnSpc>
                <a:spcPct val="114599"/>
              </a:lnSpc>
              <a:spcBef>
                <a:spcPts val="1350"/>
              </a:spcBef>
              <a:spcAft>
                <a:spcPts val="0"/>
              </a:spcAft>
              <a:buClr>
                <a:srgbClr val="0070C0"/>
              </a:buClr>
              <a:buSzPts val="2400"/>
              <a:buFont typeface="Arial"/>
              <a:buChar char="•"/>
            </a:pPr>
            <a:r>
              <a:rPr lang="en-US" sz="2400" b="0" i="0" u="none" strike="noStrike" cap="none">
                <a:solidFill>
                  <a:srgbClr val="1B1A1A"/>
                </a:solidFill>
                <a:latin typeface="Arial"/>
                <a:ea typeface="Arial"/>
                <a:cs typeface="Arial"/>
                <a:sym typeface="Arial"/>
              </a:rPr>
              <a:t>While you may qualify for a government pension, payments may not be enough to replace your pre-retirement income</a:t>
            </a:r>
            <a:endParaRPr sz="2400" b="0" i="0" u="none" strike="noStrike" cap="none">
              <a:solidFill>
                <a:srgbClr val="000000"/>
              </a:solidFill>
              <a:latin typeface="Arial"/>
              <a:ea typeface="Arial"/>
              <a:cs typeface="Arial"/>
              <a:sym typeface="Arial"/>
            </a:endParaRPr>
          </a:p>
          <a:p>
            <a:pPr marL="355600" marR="5080" lvl="0" indent="-342900" algn="l" rtl="0">
              <a:lnSpc>
                <a:spcPct val="114599"/>
              </a:lnSpc>
              <a:spcBef>
                <a:spcPts val="1345"/>
              </a:spcBef>
              <a:spcAft>
                <a:spcPts val="0"/>
              </a:spcAft>
              <a:buClr>
                <a:srgbClr val="0070C0"/>
              </a:buClr>
              <a:buSzPts val="2400"/>
              <a:buFont typeface="Arial"/>
              <a:buChar char="•"/>
            </a:pPr>
            <a:r>
              <a:rPr lang="en-US" sz="2400" b="0" i="0" u="none" strike="noStrike" cap="none">
                <a:solidFill>
                  <a:srgbClr val="1B1A1A"/>
                </a:solidFill>
                <a:latin typeface="Arial"/>
                <a:ea typeface="Arial"/>
                <a:cs typeface="Arial"/>
                <a:sym typeface="Arial"/>
              </a:rPr>
              <a:t>Contributing to a 457(b) plan can help you enjoy tax benefits, reduce your retirement income gap, and get on track for living a comfortable life after retirement</a:t>
            </a:r>
            <a:endParaRPr sz="2400" b="0" i="0" u="none" strike="noStrike" cap="none">
              <a:solidFill>
                <a:srgbClr val="000000"/>
              </a:solidFill>
              <a:latin typeface="Arial"/>
              <a:ea typeface="Arial"/>
              <a:cs typeface="Arial"/>
              <a:sym typeface="Arial"/>
            </a:endParaRPr>
          </a:p>
        </p:txBody>
      </p:sp>
      <p:sp>
        <p:nvSpPr>
          <p:cNvPr id="756" name="Google Shape;756;p36"/>
          <p:cNvSpPr txBox="1">
            <a:spLocks noGrp="1"/>
          </p:cNvSpPr>
          <p:nvPr>
            <p:ph type="title"/>
          </p:nvPr>
        </p:nvSpPr>
        <p:spPr>
          <a:xfrm>
            <a:off x="860272" y="1268096"/>
            <a:ext cx="8172450" cy="2193273"/>
          </a:xfrm>
          <a:prstGeom prst="rect">
            <a:avLst/>
          </a:prstGeom>
          <a:noFill/>
          <a:ln>
            <a:noFill/>
          </a:ln>
        </p:spPr>
        <p:txBody>
          <a:bodyPr spcFirstLastPara="1" wrap="square" lIns="0" tIns="13950" rIns="0" bIns="0" anchor="t" anchorCtr="0">
            <a:spAutoFit/>
          </a:bodyPr>
          <a:lstStyle/>
          <a:p>
            <a:pPr marL="12700" lvl="0" indent="0" algn="l" rtl="0">
              <a:lnSpc>
                <a:spcPct val="119243"/>
              </a:lnSpc>
              <a:spcBef>
                <a:spcPts val="0"/>
              </a:spcBef>
              <a:spcAft>
                <a:spcPts val="0"/>
              </a:spcAft>
              <a:buSzPts val="1400"/>
              <a:buNone/>
            </a:pPr>
            <a:r>
              <a:rPr lang="en-US" sz="5950">
                <a:latin typeface="Arial"/>
                <a:ea typeface="Arial"/>
                <a:cs typeface="Arial"/>
                <a:sym typeface="Arial"/>
              </a:rPr>
              <a:t>What is a</a:t>
            </a:r>
            <a:endParaRPr sz="5950">
              <a:latin typeface="Arial"/>
              <a:ea typeface="Arial"/>
              <a:cs typeface="Arial"/>
              <a:sym typeface="Arial"/>
            </a:endParaRPr>
          </a:p>
          <a:p>
            <a:pPr marL="12700" lvl="0" indent="0" algn="l" rtl="0">
              <a:lnSpc>
                <a:spcPct val="119243"/>
              </a:lnSpc>
              <a:spcBef>
                <a:spcPts val="0"/>
              </a:spcBef>
              <a:spcAft>
                <a:spcPts val="0"/>
              </a:spcAft>
              <a:buSzPts val="1400"/>
              <a:buNone/>
            </a:pPr>
            <a:r>
              <a:rPr lang="en-US" sz="5950">
                <a:solidFill>
                  <a:srgbClr val="0578D5"/>
                </a:solidFill>
                <a:latin typeface="Arial"/>
                <a:ea typeface="Arial"/>
                <a:cs typeface="Arial"/>
                <a:sym typeface="Arial"/>
              </a:rPr>
              <a:t>457(b) Savings Plan?</a:t>
            </a:r>
            <a:endParaRPr sz="5950">
              <a:latin typeface="Arial"/>
              <a:ea typeface="Arial"/>
              <a:cs typeface="Arial"/>
              <a:sym typeface="Arial"/>
            </a:endParaRPr>
          </a:p>
        </p:txBody>
      </p:sp>
      <p:sp>
        <p:nvSpPr>
          <p:cNvPr id="757" name="Google Shape;757;p36"/>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grpSp>
        <p:nvGrpSpPr>
          <p:cNvPr id="777" name="Google Shape;777;p38"/>
          <p:cNvGrpSpPr/>
          <p:nvPr/>
        </p:nvGrpSpPr>
        <p:grpSpPr>
          <a:xfrm>
            <a:off x="0" y="1"/>
            <a:ext cx="18288000" cy="10287505"/>
            <a:chOff x="0" y="1"/>
            <a:chExt cx="18288000" cy="10287505"/>
          </a:xfrm>
        </p:grpSpPr>
        <p:sp>
          <p:nvSpPr>
            <p:cNvPr id="778" name="Google Shape;778;p38"/>
            <p:cNvSpPr/>
            <p:nvPr/>
          </p:nvSpPr>
          <p:spPr>
            <a:xfrm>
              <a:off x="0" y="1"/>
              <a:ext cx="9144000" cy="10287000"/>
            </a:xfrm>
            <a:custGeom>
              <a:avLst/>
              <a:gdLst/>
              <a:ahLst/>
              <a:cxnLst/>
              <a:rect l="l" t="t" r="r" b="b"/>
              <a:pathLst>
                <a:path w="9144000" h="10287000" extrusionOk="0">
                  <a:moveTo>
                    <a:pt x="0" y="10286999"/>
                  </a:moveTo>
                  <a:lnTo>
                    <a:pt x="9143999" y="10286999"/>
                  </a:lnTo>
                  <a:lnTo>
                    <a:pt x="9143999" y="0"/>
                  </a:lnTo>
                  <a:lnTo>
                    <a:pt x="0" y="0"/>
                  </a:lnTo>
                  <a:lnTo>
                    <a:pt x="0" y="10286999"/>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9" name="Google Shape;779;p38"/>
            <p:cNvSpPr/>
            <p:nvPr/>
          </p:nvSpPr>
          <p:spPr>
            <a:xfrm>
              <a:off x="9144000" y="284986"/>
              <a:ext cx="9144000" cy="10002520"/>
            </a:xfrm>
            <a:custGeom>
              <a:avLst/>
              <a:gdLst/>
              <a:ahLst/>
              <a:cxnLst/>
              <a:rect l="l" t="t" r="r" b="b"/>
              <a:pathLst>
                <a:path w="9144000" h="10002520" extrusionOk="0">
                  <a:moveTo>
                    <a:pt x="0" y="10002013"/>
                  </a:moveTo>
                  <a:lnTo>
                    <a:pt x="9143999" y="10002013"/>
                  </a:lnTo>
                  <a:lnTo>
                    <a:pt x="9143999" y="0"/>
                  </a:lnTo>
                  <a:lnTo>
                    <a:pt x="0" y="0"/>
                  </a:lnTo>
                  <a:lnTo>
                    <a:pt x="0" y="1000201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0" name="Google Shape;780;p38"/>
            <p:cNvSpPr/>
            <p:nvPr/>
          </p:nvSpPr>
          <p:spPr>
            <a:xfrm>
              <a:off x="0" y="1"/>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81" name="Google Shape;781;p38"/>
          <p:cNvSpPr txBox="1"/>
          <p:nvPr/>
        </p:nvSpPr>
        <p:spPr>
          <a:xfrm>
            <a:off x="10025446" y="1645609"/>
            <a:ext cx="7245607" cy="7870360"/>
          </a:xfrm>
          <a:prstGeom prst="rect">
            <a:avLst/>
          </a:prstGeom>
          <a:noFill/>
          <a:ln>
            <a:noFill/>
          </a:ln>
        </p:spPr>
        <p:txBody>
          <a:bodyPr spcFirstLastPara="1" wrap="square" lIns="0" tIns="12700" rIns="0" bIns="0" anchor="t" anchorCtr="0">
            <a:spAutoFit/>
          </a:bodyPr>
          <a:lstStyle/>
          <a:p>
            <a:pPr marL="355600" marR="5080" lvl="0" indent="-342900" algn="l" rtl="0">
              <a:lnSpc>
                <a:spcPct val="114599"/>
              </a:lnSpc>
              <a:spcBef>
                <a:spcPts val="0"/>
              </a:spcBef>
              <a:spcAft>
                <a:spcPts val="0"/>
              </a:spcAft>
              <a:buClr>
                <a:srgbClr val="0070C0"/>
              </a:buClr>
              <a:buSzPts val="2800"/>
              <a:buFont typeface="Arial"/>
              <a:buChar char="•"/>
            </a:pPr>
            <a:r>
              <a:rPr lang="en-US" sz="2800" b="0" i="0" u="none" strike="noStrike" cap="none">
                <a:solidFill>
                  <a:srgbClr val="1B1A1A"/>
                </a:solidFill>
                <a:latin typeface="Arial"/>
                <a:ea typeface="Arial"/>
                <a:cs typeface="Arial"/>
                <a:sym typeface="Arial"/>
              </a:rPr>
              <a:t>Plan is overseen by Superintendents and Chief Financial Officers, ensuring the needs of public employees are addressed</a:t>
            </a:r>
            <a:endParaRPr sz="1400" b="0" i="0" u="none" strike="noStrike" cap="none">
              <a:solidFill>
                <a:srgbClr val="000000"/>
              </a:solidFill>
              <a:latin typeface="Arial"/>
              <a:ea typeface="Arial"/>
              <a:cs typeface="Arial"/>
              <a:sym typeface="Arial"/>
            </a:endParaRPr>
          </a:p>
          <a:p>
            <a:pPr marL="355600" marR="5080" lvl="0" indent="-342900" algn="l" rtl="0">
              <a:lnSpc>
                <a:spcPct val="114599"/>
              </a:lnSpc>
              <a:spcBef>
                <a:spcPts val="0"/>
              </a:spcBef>
              <a:spcAft>
                <a:spcPts val="0"/>
              </a:spcAft>
              <a:buClr>
                <a:srgbClr val="0070C0"/>
              </a:buClr>
              <a:buSzPts val="2800"/>
              <a:buFont typeface="Arial"/>
              <a:buChar char="•"/>
            </a:pPr>
            <a:r>
              <a:rPr lang="en-US" sz="2800" b="0" i="0" u="none" strike="noStrike" cap="none">
                <a:solidFill>
                  <a:srgbClr val="1B1A1A"/>
                </a:solidFill>
                <a:latin typeface="Arial"/>
                <a:ea typeface="Arial"/>
                <a:cs typeface="Arial"/>
                <a:sym typeface="Arial"/>
              </a:rPr>
              <a:t>Fiduciary oversight by TCG Advisors</a:t>
            </a:r>
            <a:endParaRPr sz="1400" b="0" i="0" u="none" strike="noStrike" cap="none">
              <a:solidFill>
                <a:srgbClr val="000000"/>
              </a:solidFill>
              <a:latin typeface="Arial"/>
              <a:ea typeface="Arial"/>
              <a:cs typeface="Arial"/>
              <a:sym typeface="Arial"/>
            </a:endParaRPr>
          </a:p>
          <a:p>
            <a:pPr marL="355600" marR="5080" lvl="0" indent="-342900" algn="l" rtl="0">
              <a:lnSpc>
                <a:spcPct val="114599"/>
              </a:lnSpc>
              <a:spcBef>
                <a:spcPts val="0"/>
              </a:spcBef>
              <a:spcAft>
                <a:spcPts val="0"/>
              </a:spcAft>
              <a:buClr>
                <a:srgbClr val="0070C0"/>
              </a:buClr>
              <a:buSzPts val="2800"/>
              <a:buFont typeface="Arial"/>
              <a:buChar char="•"/>
            </a:pPr>
            <a:r>
              <a:rPr lang="en-US" sz="2800" b="0" i="0" u="none" strike="noStrike" cap="none">
                <a:solidFill>
                  <a:srgbClr val="1B1A1A"/>
                </a:solidFill>
                <a:latin typeface="Arial"/>
                <a:ea typeface="Arial"/>
                <a:cs typeface="Arial"/>
                <a:sym typeface="Arial"/>
              </a:rPr>
              <a:t>No 10% early withdrawal tax (regular income tax still applies)</a:t>
            </a:r>
            <a:endParaRPr sz="1400" b="0" i="0" u="none" strike="noStrike" cap="none">
              <a:solidFill>
                <a:srgbClr val="000000"/>
              </a:solidFill>
              <a:latin typeface="Arial"/>
              <a:ea typeface="Arial"/>
              <a:cs typeface="Arial"/>
              <a:sym typeface="Arial"/>
            </a:endParaRPr>
          </a:p>
          <a:p>
            <a:pPr marL="355600" marR="5080" lvl="0" indent="-342900" algn="l" rtl="0">
              <a:lnSpc>
                <a:spcPct val="114599"/>
              </a:lnSpc>
              <a:spcBef>
                <a:spcPts val="0"/>
              </a:spcBef>
              <a:spcAft>
                <a:spcPts val="0"/>
              </a:spcAft>
              <a:buClr>
                <a:srgbClr val="0070C0"/>
              </a:buClr>
              <a:buSzPts val="2800"/>
              <a:buFont typeface="Arial"/>
              <a:buChar char="•"/>
            </a:pPr>
            <a:r>
              <a:rPr lang="en-US" sz="2800" b="0" i="0" u="none" strike="noStrike" cap="none">
                <a:solidFill>
                  <a:srgbClr val="1B1A1A"/>
                </a:solidFill>
                <a:latin typeface="Arial"/>
                <a:ea typeface="Arial"/>
                <a:cs typeface="Arial"/>
                <a:sym typeface="Arial"/>
              </a:rPr>
              <a:t>Access to financial education</a:t>
            </a:r>
            <a:endParaRPr sz="1400" b="0" i="0" u="none" strike="noStrike" cap="none">
              <a:solidFill>
                <a:srgbClr val="000000"/>
              </a:solidFill>
              <a:latin typeface="Arial"/>
              <a:ea typeface="Arial"/>
              <a:cs typeface="Arial"/>
              <a:sym typeface="Arial"/>
            </a:endParaRPr>
          </a:p>
          <a:p>
            <a:pPr marL="873760" marR="111760" lvl="0" indent="-342900" algn="l" rtl="0">
              <a:lnSpc>
                <a:spcPct val="114599"/>
              </a:lnSpc>
              <a:spcBef>
                <a:spcPts val="0"/>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Retirement Plan Specialist available to help you enroll</a:t>
            </a:r>
            <a:endParaRPr sz="2400" b="0" i="0" u="none" strike="noStrike" cap="none">
              <a:solidFill>
                <a:srgbClr val="000000"/>
              </a:solidFill>
              <a:latin typeface="Arial"/>
              <a:ea typeface="Arial"/>
              <a:cs typeface="Arial"/>
              <a:sym typeface="Arial"/>
            </a:endParaRPr>
          </a:p>
          <a:p>
            <a:pPr marL="873760" marR="806450" lvl="0" indent="-342900" algn="l" rtl="0">
              <a:lnSpc>
                <a:spcPct val="114599"/>
              </a:lnSpc>
              <a:spcBef>
                <a:spcPts val="0"/>
              </a:spcBef>
              <a:spcAft>
                <a:spcPts val="0"/>
              </a:spcAft>
              <a:buClr>
                <a:srgbClr val="000000"/>
              </a:buClr>
              <a:buSzPts val="2400"/>
              <a:buFont typeface="Arial"/>
              <a:buChar char="•"/>
            </a:pPr>
            <a:r>
              <a:rPr lang="en-US" sz="2400" b="0" i="0" u="none" strike="noStrike" cap="none">
                <a:solidFill>
                  <a:srgbClr val="1B1A1A"/>
                </a:solidFill>
                <a:latin typeface="Arial"/>
                <a:ea typeface="Arial"/>
                <a:cs typeface="Arial"/>
                <a:sym typeface="Arial"/>
              </a:rPr>
              <a:t>Free access to FinPath Wellness - financial education platform</a:t>
            </a:r>
            <a:endParaRPr sz="2400" b="0" i="0" u="none" strike="noStrike" cap="none">
              <a:solidFill>
                <a:srgbClr val="1B1A1A"/>
              </a:solidFill>
              <a:latin typeface="Arial"/>
              <a:ea typeface="Arial"/>
              <a:cs typeface="Arial"/>
              <a:sym typeface="Arial"/>
            </a:endParaRPr>
          </a:p>
          <a:p>
            <a:pPr marL="355600" marR="5080" lvl="0" indent="-342900" algn="l" rtl="0">
              <a:lnSpc>
                <a:spcPct val="114599"/>
              </a:lnSpc>
              <a:spcBef>
                <a:spcPts val="0"/>
              </a:spcBef>
              <a:spcAft>
                <a:spcPts val="0"/>
              </a:spcAft>
              <a:buClr>
                <a:srgbClr val="0070C0"/>
              </a:buClr>
              <a:buSzPts val="2800"/>
              <a:buFont typeface="Arial"/>
              <a:buChar char="•"/>
            </a:pPr>
            <a:r>
              <a:rPr lang="en-US" sz="2800" b="0" i="0" u="none" strike="noStrike" cap="none">
                <a:solidFill>
                  <a:srgbClr val="1B1A1A"/>
                </a:solidFill>
                <a:latin typeface="Arial"/>
                <a:ea typeface="Arial"/>
                <a:cs typeface="Arial"/>
                <a:sym typeface="Arial"/>
              </a:rPr>
              <a:t>Tax and estate planning services included with your plan</a:t>
            </a:r>
            <a:endParaRPr sz="2800" b="0" i="0" u="none" strike="noStrike" cap="none">
              <a:solidFill>
                <a:srgbClr val="000000"/>
              </a:solidFill>
              <a:latin typeface="Arial"/>
              <a:ea typeface="Arial"/>
              <a:cs typeface="Arial"/>
              <a:sym typeface="Arial"/>
            </a:endParaRPr>
          </a:p>
          <a:p>
            <a:pPr marL="355600" marR="5080" lvl="0" indent="-190500" algn="l" rtl="0">
              <a:lnSpc>
                <a:spcPct val="114599"/>
              </a:lnSpc>
              <a:spcBef>
                <a:spcPts val="0"/>
              </a:spcBef>
              <a:spcAft>
                <a:spcPts val="0"/>
              </a:spcAft>
              <a:buClr>
                <a:srgbClr val="0070C0"/>
              </a:buClr>
              <a:buSzPts val="2400"/>
              <a:buFont typeface="Arial"/>
              <a:buNone/>
            </a:pPr>
            <a:endParaRPr sz="2400" b="0" i="0" u="none" strike="noStrike" cap="none">
              <a:solidFill>
                <a:srgbClr val="000000"/>
              </a:solidFill>
              <a:latin typeface="Montserrat Medium"/>
              <a:ea typeface="Montserrat Medium"/>
              <a:cs typeface="Montserrat Medium"/>
              <a:sym typeface="Montserrat Medium"/>
            </a:endParaRPr>
          </a:p>
          <a:p>
            <a:pPr marL="355600" marR="5080" lvl="2" indent="-190500" algn="l" rtl="0">
              <a:lnSpc>
                <a:spcPct val="114599"/>
              </a:lnSpc>
              <a:spcBef>
                <a:spcPts val="0"/>
              </a:spcBef>
              <a:spcAft>
                <a:spcPts val="0"/>
              </a:spcAft>
              <a:buClr>
                <a:srgbClr val="0070C0"/>
              </a:buClr>
              <a:buSzPts val="2400"/>
              <a:buFont typeface="Arial"/>
              <a:buNone/>
            </a:pPr>
            <a:endParaRPr sz="2400" b="0" i="0" u="none" strike="noStrike" cap="none">
              <a:solidFill>
                <a:srgbClr val="000000"/>
              </a:solidFill>
              <a:latin typeface="Montserrat Medium"/>
              <a:ea typeface="Montserrat Medium"/>
              <a:cs typeface="Montserrat Medium"/>
              <a:sym typeface="Montserrat Medium"/>
            </a:endParaRPr>
          </a:p>
          <a:p>
            <a:pPr marL="355600" marR="5080" lvl="0" indent="-190500" algn="l" rtl="0">
              <a:lnSpc>
                <a:spcPct val="114599"/>
              </a:lnSpc>
              <a:spcBef>
                <a:spcPts val="0"/>
              </a:spcBef>
              <a:spcAft>
                <a:spcPts val="0"/>
              </a:spcAft>
              <a:buClr>
                <a:srgbClr val="0070C0"/>
              </a:buClr>
              <a:buSzPts val="2400"/>
              <a:buFont typeface="Arial"/>
              <a:buNone/>
            </a:pPr>
            <a:endParaRPr sz="2400" b="0" i="0" u="none" strike="noStrike" cap="none">
              <a:solidFill>
                <a:srgbClr val="000000"/>
              </a:solidFill>
              <a:latin typeface="Montserrat Medium"/>
              <a:ea typeface="Montserrat Medium"/>
              <a:cs typeface="Montserrat Medium"/>
              <a:sym typeface="Montserrat Medium"/>
            </a:endParaRPr>
          </a:p>
          <a:p>
            <a:pPr marL="355600" marR="5080" lvl="0" indent="-190500" algn="l" rtl="0">
              <a:lnSpc>
                <a:spcPct val="114599"/>
              </a:lnSpc>
              <a:spcBef>
                <a:spcPts val="0"/>
              </a:spcBef>
              <a:spcAft>
                <a:spcPts val="0"/>
              </a:spcAft>
              <a:buClr>
                <a:srgbClr val="0070C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82" name="Google Shape;782;p38"/>
          <p:cNvSpPr txBox="1"/>
          <p:nvPr/>
        </p:nvSpPr>
        <p:spPr>
          <a:xfrm>
            <a:off x="1016946" y="9514089"/>
            <a:ext cx="2157095" cy="222885"/>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0" i="0" u="sng" strike="noStrike" cap="none">
                <a:solidFill>
                  <a:srgbClr val="333333"/>
                </a:solidFill>
                <a:latin typeface="Arial"/>
                <a:ea typeface="Arial"/>
                <a:cs typeface="Arial"/>
                <a:sym typeface="Arial"/>
                <a:hlinkClick r:id="rId3">
                  <a:extLst>
                    <a:ext uri="{A12FA001-AC4F-418D-AE19-62706E023703}">
                      <ahyp:hlinkClr xmlns:ahyp="http://schemas.microsoft.com/office/drawing/2018/hyperlinkcolor" val="tx"/>
                    </a:ext>
                  </a:extLst>
                </a:hlinkClick>
              </a:rPr>
              <a:t>www.tcgservices.com</a:t>
            </a:r>
            <a:endParaRPr sz="1550" b="0" i="0" u="none" strike="noStrike" cap="none">
              <a:solidFill>
                <a:srgbClr val="000000"/>
              </a:solidFill>
              <a:latin typeface="Arial"/>
              <a:ea typeface="Arial"/>
              <a:cs typeface="Arial"/>
              <a:sym typeface="Arial"/>
            </a:endParaRPr>
          </a:p>
        </p:txBody>
      </p:sp>
      <p:sp>
        <p:nvSpPr>
          <p:cNvPr id="783" name="Google Shape;783;p38"/>
          <p:cNvSpPr txBox="1">
            <a:spLocks noGrp="1"/>
          </p:cNvSpPr>
          <p:nvPr>
            <p:ph type="title"/>
          </p:nvPr>
        </p:nvSpPr>
        <p:spPr>
          <a:xfrm>
            <a:off x="1747574" y="3573895"/>
            <a:ext cx="5855335" cy="2197135"/>
          </a:xfrm>
          <a:prstGeom prst="rect">
            <a:avLst/>
          </a:prstGeom>
          <a:noFill/>
          <a:ln>
            <a:noFill/>
          </a:ln>
        </p:spPr>
        <p:txBody>
          <a:bodyPr spcFirstLastPara="1" wrap="square" lIns="0" tIns="17775" rIns="0" bIns="0" anchor="t" anchorCtr="0">
            <a:spAutoFit/>
          </a:bodyPr>
          <a:lstStyle/>
          <a:p>
            <a:pPr marL="12700" lvl="0" indent="0" algn="l" rtl="0">
              <a:lnSpc>
                <a:spcPct val="118571"/>
              </a:lnSpc>
              <a:spcBef>
                <a:spcPts val="0"/>
              </a:spcBef>
              <a:spcAft>
                <a:spcPts val="0"/>
              </a:spcAft>
              <a:buSzPts val="1400"/>
              <a:buNone/>
            </a:pPr>
            <a:r>
              <a:rPr lang="en-US" sz="5950">
                <a:solidFill>
                  <a:schemeClr val="lt1"/>
                </a:solidFill>
                <a:latin typeface="Arial"/>
                <a:ea typeface="Arial"/>
                <a:cs typeface="Arial"/>
                <a:sym typeface="Arial"/>
              </a:rPr>
              <a:t>RAMS 457(b)</a:t>
            </a:r>
            <a:endParaRPr sz="5950">
              <a:solidFill>
                <a:schemeClr val="lt1"/>
              </a:solidFill>
              <a:latin typeface="Arial"/>
              <a:ea typeface="Arial"/>
              <a:cs typeface="Arial"/>
              <a:sym typeface="Arial"/>
            </a:endParaRPr>
          </a:p>
          <a:p>
            <a:pPr marL="12700" lvl="0" indent="0" algn="l" rtl="0">
              <a:lnSpc>
                <a:spcPct val="118571"/>
              </a:lnSpc>
              <a:spcBef>
                <a:spcPts val="0"/>
              </a:spcBef>
              <a:spcAft>
                <a:spcPts val="0"/>
              </a:spcAft>
              <a:buSzPts val="1400"/>
              <a:buNone/>
            </a:pPr>
            <a:r>
              <a:rPr lang="en-US" sz="5950">
                <a:solidFill>
                  <a:schemeClr val="lt1"/>
                </a:solidFill>
                <a:latin typeface="Arial"/>
                <a:ea typeface="Arial"/>
                <a:cs typeface="Arial"/>
                <a:sym typeface="Arial"/>
              </a:rPr>
              <a:t>Plan Highlights</a:t>
            </a:r>
            <a:endParaRPr sz="5950">
              <a:solidFill>
                <a:schemeClr val="lt1"/>
              </a:solidFill>
              <a:latin typeface="Arial"/>
              <a:ea typeface="Arial"/>
              <a:cs typeface="Arial"/>
              <a:sym typeface="Arial"/>
            </a:endParaRPr>
          </a:p>
        </p:txBody>
      </p:sp>
      <p:sp>
        <p:nvSpPr>
          <p:cNvPr id="784" name="Google Shape;784;p38"/>
          <p:cNvSpPr txBox="1"/>
          <p:nvPr/>
        </p:nvSpPr>
        <p:spPr>
          <a:xfrm>
            <a:off x="1747574" y="5877269"/>
            <a:ext cx="5455920" cy="1012825"/>
          </a:xfrm>
          <a:prstGeom prst="rect">
            <a:avLst/>
          </a:prstGeom>
          <a:noFill/>
          <a:ln>
            <a:noFill/>
          </a:ln>
        </p:spPr>
        <p:txBody>
          <a:bodyPr spcFirstLastPara="1" wrap="square" lIns="0" tIns="39350" rIns="0" bIns="0" anchor="t" anchorCtr="0">
            <a:spAutoFit/>
          </a:bodyPr>
          <a:lstStyle/>
          <a:p>
            <a:pPr marL="12700" marR="5080" lvl="0" indent="0" algn="l" rtl="0">
              <a:lnSpc>
                <a:spcPct val="117815"/>
              </a:lnSpc>
              <a:spcBef>
                <a:spcPts val="0"/>
              </a:spcBef>
              <a:spcAft>
                <a:spcPts val="0"/>
              </a:spcAft>
              <a:buClr>
                <a:srgbClr val="000000"/>
              </a:buClr>
              <a:buSzPts val="3250"/>
              <a:buFont typeface="Arial"/>
              <a:buNone/>
            </a:pPr>
            <a:r>
              <a:rPr lang="en-US" sz="3250" b="0" i="0" u="none" strike="noStrike" cap="none">
                <a:solidFill>
                  <a:schemeClr val="lt1"/>
                </a:solidFill>
                <a:latin typeface="Arial"/>
                <a:ea typeface="Arial"/>
                <a:cs typeface="Arial"/>
                <a:sym typeface="Arial"/>
              </a:rPr>
              <a:t>Start contributing with as little as $25 per paycheck!</a:t>
            </a:r>
            <a:endParaRPr sz="325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788"/>
        <p:cNvGrpSpPr/>
        <p:nvPr/>
      </p:nvGrpSpPr>
      <p:grpSpPr>
        <a:xfrm>
          <a:off x="0" y="0"/>
          <a:ext cx="0" cy="0"/>
          <a:chOff x="0" y="0"/>
          <a:chExt cx="0" cy="0"/>
        </a:xfrm>
      </p:grpSpPr>
      <p:sp>
        <p:nvSpPr>
          <p:cNvPr id="789" name="Google Shape;789;p39"/>
          <p:cNvSpPr/>
          <p:nvPr/>
        </p:nvSpPr>
        <p:spPr>
          <a:xfrm>
            <a:off x="1184722" y="2782964"/>
            <a:ext cx="7474584" cy="6220460"/>
          </a:xfrm>
          <a:custGeom>
            <a:avLst/>
            <a:gdLst/>
            <a:ahLst/>
            <a:cxnLst/>
            <a:rect l="l" t="t" r="r" b="b"/>
            <a:pathLst>
              <a:path w="7474584" h="6220459" extrusionOk="0">
                <a:moveTo>
                  <a:pt x="7075128" y="6220419"/>
                </a:moveTo>
                <a:lnTo>
                  <a:pt x="422893" y="6220419"/>
                </a:lnTo>
                <a:lnTo>
                  <a:pt x="390562" y="6215595"/>
                </a:lnTo>
                <a:lnTo>
                  <a:pt x="344494" y="6204017"/>
                </a:lnTo>
                <a:lnTo>
                  <a:pt x="299876" y="6188038"/>
                </a:lnTo>
                <a:lnTo>
                  <a:pt x="257028" y="6167787"/>
                </a:lnTo>
                <a:lnTo>
                  <a:pt x="216266" y="6143399"/>
                </a:lnTo>
                <a:lnTo>
                  <a:pt x="177911" y="6115004"/>
                </a:lnTo>
                <a:lnTo>
                  <a:pt x="142280" y="6082734"/>
                </a:lnTo>
                <a:lnTo>
                  <a:pt x="110010" y="6047103"/>
                </a:lnTo>
                <a:lnTo>
                  <a:pt x="81615" y="6008748"/>
                </a:lnTo>
                <a:lnTo>
                  <a:pt x="57227" y="5967987"/>
                </a:lnTo>
                <a:lnTo>
                  <a:pt x="36977" y="5925138"/>
                </a:lnTo>
                <a:lnTo>
                  <a:pt x="20997" y="5880520"/>
                </a:lnTo>
                <a:lnTo>
                  <a:pt x="9420" y="5834452"/>
                </a:lnTo>
                <a:lnTo>
                  <a:pt x="2377" y="5787253"/>
                </a:lnTo>
                <a:lnTo>
                  <a:pt x="0" y="5739241"/>
                </a:lnTo>
                <a:lnTo>
                  <a:pt x="0" y="485774"/>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5" y="0"/>
                </a:lnTo>
                <a:lnTo>
                  <a:pt x="7012246" y="0"/>
                </a:lnTo>
                <a:lnTo>
                  <a:pt x="7060259" y="2377"/>
                </a:lnTo>
                <a:lnTo>
                  <a:pt x="7107459" y="9420"/>
                </a:lnTo>
                <a:lnTo>
                  <a:pt x="7153527" y="20997"/>
                </a:lnTo>
                <a:lnTo>
                  <a:pt x="7198145" y="36977"/>
                </a:lnTo>
                <a:lnTo>
                  <a:pt x="7240993" y="57227"/>
                </a:lnTo>
                <a:lnTo>
                  <a:pt x="7281755" y="81615"/>
                </a:lnTo>
                <a:lnTo>
                  <a:pt x="7320110" y="110010"/>
                </a:lnTo>
                <a:lnTo>
                  <a:pt x="7355741" y="142280"/>
                </a:lnTo>
                <a:lnTo>
                  <a:pt x="7388011" y="177911"/>
                </a:lnTo>
                <a:lnTo>
                  <a:pt x="7416406" y="216266"/>
                </a:lnTo>
                <a:lnTo>
                  <a:pt x="7440794" y="257028"/>
                </a:lnTo>
                <a:lnTo>
                  <a:pt x="7461045" y="299876"/>
                </a:lnTo>
                <a:lnTo>
                  <a:pt x="7474148" y="336462"/>
                </a:lnTo>
                <a:lnTo>
                  <a:pt x="7474148" y="5888552"/>
                </a:lnTo>
                <a:lnTo>
                  <a:pt x="7461045" y="5925138"/>
                </a:lnTo>
                <a:lnTo>
                  <a:pt x="7440794" y="5967987"/>
                </a:lnTo>
                <a:lnTo>
                  <a:pt x="7416406" y="6008748"/>
                </a:lnTo>
                <a:lnTo>
                  <a:pt x="7388011" y="6047103"/>
                </a:lnTo>
                <a:lnTo>
                  <a:pt x="7355741" y="6082734"/>
                </a:lnTo>
                <a:lnTo>
                  <a:pt x="7320110" y="6115004"/>
                </a:lnTo>
                <a:lnTo>
                  <a:pt x="7281755" y="6143399"/>
                </a:lnTo>
                <a:lnTo>
                  <a:pt x="7240993" y="6167787"/>
                </a:lnTo>
                <a:lnTo>
                  <a:pt x="7198145" y="6188038"/>
                </a:lnTo>
                <a:lnTo>
                  <a:pt x="7153527" y="6204017"/>
                </a:lnTo>
                <a:lnTo>
                  <a:pt x="7107459" y="6215595"/>
                </a:lnTo>
                <a:lnTo>
                  <a:pt x="7075128" y="6220419"/>
                </a:lnTo>
                <a:close/>
              </a:path>
            </a:pathLst>
          </a:custGeom>
          <a:solidFill>
            <a:srgbClr val="00AEE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0" name="Google Shape;790;p39"/>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1" name="Google Shape;791;p39"/>
          <p:cNvSpPr txBox="1">
            <a:spLocks noGrp="1"/>
          </p:cNvSpPr>
          <p:nvPr>
            <p:ph type="title"/>
          </p:nvPr>
        </p:nvSpPr>
        <p:spPr>
          <a:xfrm>
            <a:off x="1172022" y="970203"/>
            <a:ext cx="11756390" cy="798830"/>
          </a:xfrm>
          <a:prstGeom prst="rect">
            <a:avLst/>
          </a:prstGeom>
          <a:noFill/>
          <a:ln>
            <a:noFill/>
          </a:ln>
        </p:spPr>
        <p:txBody>
          <a:bodyPr spcFirstLastPara="1" wrap="square" lIns="0" tIns="15225" rIns="0" bIns="0" anchor="t" anchorCtr="0">
            <a:spAutoFit/>
          </a:bodyPr>
          <a:lstStyle/>
          <a:p>
            <a:pPr marL="12700" lvl="0" indent="0" algn="l" rtl="0">
              <a:lnSpc>
                <a:spcPct val="100000"/>
              </a:lnSpc>
              <a:spcBef>
                <a:spcPts val="0"/>
              </a:spcBef>
              <a:spcAft>
                <a:spcPts val="0"/>
              </a:spcAft>
              <a:buSzPts val="1400"/>
              <a:buNone/>
            </a:pPr>
            <a:r>
              <a:rPr lang="en-US" sz="5050">
                <a:latin typeface="Arial"/>
                <a:ea typeface="Arial"/>
                <a:cs typeface="Arial"/>
                <a:sym typeface="Arial"/>
              </a:rPr>
              <a:t>RAMS 457(b) Account Holder Perks</a:t>
            </a:r>
            <a:endParaRPr sz="5050">
              <a:latin typeface="Arial"/>
              <a:ea typeface="Arial"/>
              <a:cs typeface="Arial"/>
              <a:sym typeface="Arial"/>
            </a:endParaRPr>
          </a:p>
        </p:txBody>
      </p:sp>
      <p:sp>
        <p:nvSpPr>
          <p:cNvPr id="792" name="Google Shape;792;p39"/>
          <p:cNvSpPr/>
          <p:nvPr/>
        </p:nvSpPr>
        <p:spPr>
          <a:xfrm>
            <a:off x="8957824" y="2782964"/>
            <a:ext cx="8149590" cy="3112770"/>
          </a:xfrm>
          <a:custGeom>
            <a:avLst/>
            <a:gdLst/>
            <a:ahLst/>
            <a:cxnLst/>
            <a:rect l="l" t="t" r="r" b="b"/>
            <a:pathLst>
              <a:path w="8149590" h="3112770" extrusionOk="0">
                <a:moveTo>
                  <a:pt x="7675397" y="3112507"/>
                </a:moveTo>
                <a:lnTo>
                  <a:pt x="485775" y="3112507"/>
                </a:lnTo>
                <a:lnTo>
                  <a:pt x="437762" y="3110130"/>
                </a:lnTo>
                <a:lnTo>
                  <a:pt x="390562" y="3103087"/>
                </a:lnTo>
                <a:lnTo>
                  <a:pt x="344494" y="3091509"/>
                </a:lnTo>
                <a:lnTo>
                  <a:pt x="299876" y="3075530"/>
                </a:lnTo>
                <a:lnTo>
                  <a:pt x="257028" y="3055280"/>
                </a:lnTo>
                <a:lnTo>
                  <a:pt x="216266" y="3030891"/>
                </a:lnTo>
                <a:lnTo>
                  <a:pt x="177911" y="3002496"/>
                </a:lnTo>
                <a:lnTo>
                  <a:pt x="142280" y="2970227"/>
                </a:lnTo>
                <a:lnTo>
                  <a:pt x="110010" y="2934596"/>
                </a:lnTo>
                <a:lnTo>
                  <a:pt x="81616" y="2896241"/>
                </a:lnTo>
                <a:lnTo>
                  <a:pt x="57227" y="2855479"/>
                </a:lnTo>
                <a:lnTo>
                  <a:pt x="36977" y="2812630"/>
                </a:lnTo>
                <a:lnTo>
                  <a:pt x="20997" y="2768013"/>
                </a:lnTo>
                <a:lnTo>
                  <a:pt x="9420" y="2721945"/>
                </a:lnTo>
                <a:lnTo>
                  <a:pt x="2377" y="2674745"/>
                </a:lnTo>
                <a:lnTo>
                  <a:pt x="0" y="2626732"/>
                </a:lnTo>
                <a:lnTo>
                  <a:pt x="0" y="485775"/>
                </a:lnTo>
                <a:lnTo>
                  <a:pt x="2377" y="437762"/>
                </a:lnTo>
                <a:lnTo>
                  <a:pt x="9420" y="390562"/>
                </a:lnTo>
                <a:lnTo>
                  <a:pt x="20997" y="344494"/>
                </a:lnTo>
                <a:lnTo>
                  <a:pt x="36977" y="299876"/>
                </a:lnTo>
                <a:lnTo>
                  <a:pt x="57227" y="257028"/>
                </a:lnTo>
                <a:lnTo>
                  <a:pt x="81616"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5" y="0"/>
                </a:lnTo>
                <a:lnTo>
                  <a:pt x="7675397" y="0"/>
                </a:lnTo>
                <a:lnTo>
                  <a:pt x="7723410" y="2377"/>
                </a:lnTo>
                <a:lnTo>
                  <a:pt x="7770609" y="9420"/>
                </a:lnTo>
                <a:lnTo>
                  <a:pt x="7816677" y="20997"/>
                </a:lnTo>
                <a:lnTo>
                  <a:pt x="7861295" y="36977"/>
                </a:lnTo>
                <a:lnTo>
                  <a:pt x="7904144" y="57227"/>
                </a:lnTo>
                <a:lnTo>
                  <a:pt x="7944905" y="81615"/>
                </a:lnTo>
                <a:lnTo>
                  <a:pt x="7983260" y="110010"/>
                </a:lnTo>
                <a:lnTo>
                  <a:pt x="8018891" y="142280"/>
                </a:lnTo>
                <a:lnTo>
                  <a:pt x="8051161" y="177911"/>
                </a:lnTo>
                <a:lnTo>
                  <a:pt x="8079556" y="216266"/>
                </a:lnTo>
                <a:lnTo>
                  <a:pt x="8103944" y="257028"/>
                </a:lnTo>
                <a:lnTo>
                  <a:pt x="8124194" y="299876"/>
                </a:lnTo>
                <a:lnTo>
                  <a:pt x="8140174" y="344494"/>
                </a:lnTo>
                <a:lnTo>
                  <a:pt x="8149232" y="380533"/>
                </a:lnTo>
                <a:lnTo>
                  <a:pt x="8149232" y="2731973"/>
                </a:lnTo>
                <a:lnTo>
                  <a:pt x="8124194" y="2812630"/>
                </a:lnTo>
                <a:lnTo>
                  <a:pt x="8103944" y="2855479"/>
                </a:lnTo>
                <a:lnTo>
                  <a:pt x="8079556" y="2896241"/>
                </a:lnTo>
                <a:lnTo>
                  <a:pt x="8051161" y="2934596"/>
                </a:lnTo>
                <a:lnTo>
                  <a:pt x="8018891" y="2970227"/>
                </a:lnTo>
                <a:lnTo>
                  <a:pt x="7983260" y="3002496"/>
                </a:lnTo>
                <a:lnTo>
                  <a:pt x="7944905" y="3030891"/>
                </a:lnTo>
                <a:lnTo>
                  <a:pt x="7904144" y="3055280"/>
                </a:lnTo>
                <a:lnTo>
                  <a:pt x="7861295" y="3075530"/>
                </a:lnTo>
                <a:lnTo>
                  <a:pt x="7816677" y="3091509"/>
                </a:lnTo>
                <a:lnTo>
                  <a:pt x="7770609" y="3103087"/>
                </a:lnTo>
                <a:lnTo>
                  <a:pt x="7723410" y="3110130"/>
                </a:lnTo>
                <a:lnTo>
                  <a:pt x="7675397" y="3112507"/>
                </a:lnTo>
                <a:close/>
              </a:path>
            </a:pathLst>
          </a:custGeom>
          <a:solidFill>
            <a:srgbClr val="3DB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3" name="Google Shape;793;p39"/>
          <p:cNvSpPr txBox="1"/>
          <p:nvPr/>
        </p:nvSpPr>
        <p:spPr>
          <a:xfrm>
            <a:off x="1210122" y="1944889"/>
            <a:ext cx="11755120" cy="1491424"/>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0578D5"/>
                </a:solidFill>
                <a:latin typeface="Arial"/>
                <a:ea typeface="Arial"/>
                <a:cs typeface="Arial"/>
                <a:sym typeface="Arial"/>
              </a:rPr>
              <a:t>Included at no cost to you</a:t>
            </a:r>
            <a:endParaRPr sz="3300" b="1" i="0" u="none" strike="noStrike" cap="none">
              <a:solidFill>
                <a:srgbClr val="000000"/>
              </a:solidFill>
              <a:latin typeface="Arial"/>
              <a:ea typeface="Arial"/>
              <a:cs typeface="Arial"/>
              <a:sym typeface="Arial"/>
            </a:endParaRPr>
          </a:p>
          <a:p>
            <a:pPr marL="0" marR="0" lvl="0" indent="0" algn="l" rtl="0">
              <a:lnSpc>
                <a:spcPct val="100000"/>
              </a:lnSpc>
              <a:spcBef>
                <a:spcPts val="60"/>
              </a:spcBef>
              <a:spcAft>
                <a:spcPts val="0"/>
              </a:spcAft>
              <a:buClr>
                <a:srgbClr val="000000"/>
              </a:buClr>
              <a:buSzPts val="3200"/>
              <a:buFont typeface="Arial"/>
              <a:buNone/>
            </a:pPr>
            <a:endParaRPr sz="3200" b="1" i="0" u="none" strike="noStrike" cap="none">
              <a:solidFill>
                <a:srgbClr val="000000"/>
              </a:solidFill>
              <a:latin typeface="Montserrat"/>
              <a:ea typeface="Montserrat"/>
              <a:cs typeface="Montserrat"/>
              <a:sym typeface="Montserrat"/>
            </a:endParaRPr>
          </a:p>
          <a:p>
            <a:pPr marL="1052195"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FinPath Financial Wellness	                       Estate Planning</a:t>
            </a:r>
            <a:endParaRPr sz="3000" b="1" i="0" u="none" strike="noStrike" cap="none">
              <a:solidFill>
                <a:srgbClr val="000000"/>
              </a:solidFill>
              <a:latin typeface="Arial"/>
              <a:ea typeface="Arial"/>
              <a:cs typeface="Arial"/>
              <a:sym typeface="Arial"/>
            </a:endParaRPr>
          </a:p>
        </p:txBody>
      </p:sp>
      <p:sp>
        <p:nvSpPr>
          <p:cNvPr id="794" name="Google Shape;794;p39"/>
          <p:cNvSpPr/>
          <p:nvPr/>
        </p:nvSpPr>
        <p:spPr>
          <a:xfrm>
            <a:off x="1845189" y="5777492"/>
            <a:ext cx="57150" cy="57150"/>
          </a:xfrm>
          <a:custGeom>
            <a:avLst/>
            <a:gdLst/>
            <a:ahLst/>
            <a:cxnLst/>
            <a:rect l="l" t="t" r="r" b="b"/>
            <a:pathLst>
              <a:path w="57150" h="57150" extrusionOk="0">
                <a:moveTo>
                  <a:pt x="32364" y="57149"/>
                </a:moveTo>
                <a:lnTo>
                  <a:pt x="24785" y="57149"/>
                </a:lnTo>
                <a:lnTo>
                  <a:pt x="21140" y="56424"/>
                </a:lnTo>
                <a:lnTo>
                  <a:pt x="0" y="32364"/>
                </a:lnTo>
                <a:lnTo>
                  <a:pt x="0" y="24785"/>
                </a:lnTo>
                <a:lnTo>
                  <a:pt x="24785" y="0"/>
                </a:lnTo>
                <a:lnTo>
                  <a:pt x="32364" y="0"/>
                </a:lnTo>
                <a:lnTo>
                  <a:pt x="57150" y="28574"/>
                </a:lnTo>
                <a:lnTo>
                  <a:pt x="57149" y="32364"/>
                </a:lnTo>
                <a:lnTo>
                  <a:pt x="32364" y="5714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5" name="Google Shape;795;p39"/>
          <p:cNvSpPr txBox="1"/>
          <p:nvPr/>
        </p:nvSpPr>
        <p:spPr>
          <a:xfrm>
            <a:off x="2011530" y="5621917"/>
            <a:ext cx="4925060"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Unlimited 1:1 confidential financial coaching</a:t>
            </a:r>
            <a:endParaRPr sz="1800" b="0" i="0" u="none" strike="noStrike" cap="none">
              <a:solidFill>
                <a:srgbClr val="000000"/>
              </a:solidFill>
              <a:latin typeface="Arial"/>
              <a:ea typeface="Arial"/>
              <a:cs typeface="Arial"/>
              <a:sym typeface="Arial"/>
            </a:endParaRPr>
          </a:p>
        </p:txBody>
      </p:sp>
      <p:sp>
        <p:nvSpPr>
          <p:cNvPr id="796" name="Google Shape;796;p39"/>
          <p:cNvSpPr/>
          <p:nvPr/>
        </p:nvSpPr>
        <p:spPr>
          <a:xfrm>
            <a:off x="1845189" y="6263267"/>
            <a:ext cx="57150" cy="57150"/>
          </a:xfrm>
          <a:custGeom>
            <a:avLst/>
            <a:gdLst/>
            <a:ahLst/>
            <a:cxnLst/>
            <a:rect l="l" t="t" r="r" b="b"/>
            <a:pathLst>
              <a:path w="57150" h="57150" extrusionOk="0">
                <a:moveTo>
                  <a:pt x="32364" y="57149"/>
                </a:moveTo>
                <a:lnTo>
                  <a:pt x="24785" y="57149"/>
                </a:lnTo>
                <a:lnTo>
                  <a:pt x="21140" y="56424"/>
                </a:lnTo>
                <a:lnTo>
                  <a:pt x="0" y="32364"/>
                </a:lnTo>
                <a:lnTo>
                  <a:pt x="0" y="24785"/>
                </a:lnTo>
                <a:lnTo>
                  <a:pt x="24785" y="0"/>
                </a:lnTo>
                <a:lnTo>
                  <a:pt x="32364" y="0"/>
                </a:lnTo>
                <a:lnTo>
                  <a:pt x="57150" y="28574"/>
                </a:lnTo>
                <a:lnTo>
                  <a:pt x="57149" y="32364"/>
                </a:lnTo>
                <a:lnTo>
                  <a:pt x="32364" y="5714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7" name="Google Shape;797;p39"/>
          <p:cNvSpPr txBox="1"/>
          <p:nvPr/>
        </p:nvSpPr>
        <p:spPr>
          <a:xfrm>
            <a:off x="2011530" y="6067687"/>
            <a:ext cx="5594350" cy="968375"/>
          </a:xfrm>
          <a:prstGeom prst="rect">
            <a:avLst/>
          </a:prstGeom>
          <a:noFill/>
          <a:ln>
            <a:noFill/>
          </a:ln>
        </p:spPr>
        <p:txBody>
          <a:bodyPr spcFirstLastPara="1" wrap="square" lIns="0" tIns="12700" rIns="0" bIns="0" anchor="t" anchorCtr="0">
            <a:spAutoFit/>
          </a:bodyPr>
          <a:lstStyle/>
          <a:p>
            <a:pPr marL="12700" marR="508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Financial health tools to help you budget, reduce debt, plan for emergencies, explore student loan forgiveness, and more!</a:t>
            </a:r>
            <a:endParaRPr sz="1800" b="0" i="0" u="none" strike="noStrike" cap="none">
              <a:solidFill>
                <a:srgbClr val="000000"/>
              </a:solidFill>
              <a:latin typeface="Arial"/>
              <a:ea typeface="Arial"/>
              <a:cs typeface="Arial"/>
              <a:sym typeface="Arial"/>
            </a:endParaRPr>
          </a:p>
        </p:txBody>
      </p:sp>
      <p:sp>
        <p:nvSpPr>
          <p:cNvPr id="798" name="Google Shape;798;p39"/>
          <p:cNvSpPr/>
          <p:nvPr/>
        </p:nvSpPr>
        <p:spPr>
          <a:xfrm>
            <a:off x="1845189" y="7377692"/>
            <a:ext cx="57150" cy="57150"/>
          </a:xfrm>
          <a:custGeom>
            <a:avLst/>
            <a:gdLst/>
            <a:ahLst/>
            <a:cxnLst/>
            <a:rect l="l" t="t" r="r" b="b"/>
            <a:pathLst>
              <a:path w="57150" h="57150" extrusionOk="0">
                <a:moveTo>
                  <a:pt x="32364" y="57149"/>
                </a:moveTo>
                <a:lnTo>
                  <a:pt x="24785" y="57149"/>
                </a:lnTo>
                <a:lnTo>
                  <a:pt x="21140" y="56424"/>
                </a:lnTo>
                <a:lnTo>
                  <a:pt x="0" y="32364"/>
                </a:lnTo>
                <a:lnTo>
                  <a:pt x="0" y="24785"/>
                </a:lnTo>
                <a:lnTo>
                  <a:pt x="24785" y="0"/>
                </a:lnTo>
                <a:lnTo>
                  <a:pt x="32364" y="0"/>
                </a:lnTo>
                <a:lnTo>
                  <a:pt x="57150" y="28574"/>
                </a:lnTo>
                <a:lnTo>
                  <a:pt x="57149" y="32364"/>
                </a:lnTo>
                <a:lnTo>
                  <a:pt x="32364" y="5714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9" name="Google Shape;799;p39"/>
          <p:cNvSpPr txBox="1"/>
          <p:nvPr/>
        </p:nvSpPr>
        <p:spPr>
          <a:xfrm>
            <a:off x="2011530" y="7182112"/>
            <a:ext cx="5615305" cy="654050"/>
          </a:xfrm>
          <a:prstGeom prst="rect">
            <a:avLst/>
          </a:prstGeom>
          <a:noFill/>
          <a:ln>
            <a:noFill/>
          </a:ln>
        </p:spPr>
        <p:txBody>
          <a:bodyPr spcFirstLastPara="1" wrap="square" lIns="0" tIns="12700" rIns="0" bIns="0" anchor="t" anchorCtr="0">
            <a:spAutoFit/>
          </a:bodyPr>
          <a:lstStyle/>
          <a:p>
            <a:pPr marL="12700" marR="5080" lvl="0" indent="0" algn="l" rtl="0">
              <a:lnSpc>
                <a:spcPct val="114599"/>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FinPath University financial education workshops and courses</a:t>
            </a:r>
            <a:endParaRPr sz="1800" b="0" i="0" u="none" strike="noStrike" cap="none">
              <a:solidFill>
                <a:srgbClr val="000000"/>
              </a:solidFill>
              <a:latin typeface="Arial"/>
              <a:ea typeface="Arial"/>
              <a:cs typeface="Arial"/>
              <a:sym typeface="Arial"/>
            </a:endParaRPr>
          </a:p>
        </p:txBody>
      </p:sp>
      <p:sp>
        <p:nvSpPr>
          <p:cNvPr id="800" name="Google Shape;800;p39"/>
          <p:cNvSpPr/>
          <p:nvPr/>
        </p:nvSpPr>
        <p:spPr>
          <a:xfrm>
            <a:off x="1845189" y="8177792"/>
            <a:ext cx="57150" cy="57150"/>
          </a:xfrm>
          <a:custGeom>
            <a:avLst/>
            <a:gdLst/>
            <a:ahLst/>
            <a:cxnLst/>
            <a:rect l="l" t="t" r="r" b="b"/>
            <a:pathLst>
              <a:path w="57150" h="57150" extrusionOk="0">
                <a:moveTo>
                  <a:pt x="32364" y="57149"/>
                </a:moveTo>
                <a:lnTo>
                  <a:pt x="24785" y="57149"/>
                </a:lnTo>
                <a:lnTo>
                  <a:pt x="21140" y="56424"/>
                </a:lnTo>
                <a:lnTo>
                  <a:pt x="0" y="32364"/>
                </a:lnTo>
                <a:lnTo>
                  <a:pt x="0" y="24785"/>
                </a:lnTo>
                <a:lnTo>
                  <a:pt x="24785" y="0"/>
                </a:lnTo>
                <a:lnTo>
                  <a:pt x="32364" y="0"/>
                </a:lnTo>
                <a:lnTo>
                  <a:pt x="57150" y="28574"/>
                </a:lnTo>
                <a:lnTo>
                  <a:pt x="57149" y="32364"/>
                </a:lnTo>
                <a:lnTo>
                  <a:pt x="32364" y="57149"/>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1" name="Google Shape;801;p39"/>
          <p:cNvSpPr txBox="1"/>
          <p:nvPr/>
        </p:nvSpPr>
        <p:spPr>
          <a:xfrm>
            <a:off x="2011530" y="8022218"/>
            <a:ext cx="5925820"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Monthly giveaways, including a $1,000 sweepstakes</a:t>
            </a:r>
            <a:endParaRPr sz="1800" b="0" i="0" u="none" strike="noStrike" cap="none">
              <a:solidFill>
                <a:srgbClr val="000000"/>
              </a:solidFill>
              <a:latin typeface="Arial"/>
              <a:ea typeface="Arial"/>
              <a:cs typeface="Arial"/>
              <a:sym typeface="Arial"/>
            </a:endParaRPr>
          </a:p>
        </p:txBody>
      </p:sp>
      <p:sp>
        <p:nvSpPr>
          <p:cNvPr id="802" name="Google Shape;802;p39"/>
          <p:cNvSpPr txBox="1"/>
          <p:nvPr/>
        </p:nvSpPr>
        <p:spPr>
          <a:xfrm>
            <a:off x="1622939" y="3904274"/>
            <a:ext cx="6093460" cy="1541780"/>
          </a:xfrm>
          <a:prstGeom prst="rect">
            <a:avLst/>
          </a:prstGeom>
          <a:noFill/>
          <a:ln>
            <a:noFill/>
          </a:ln>
        </p:spPr>
        <p:txBody>
          <a:bodyPr spcFirstLastPara="1" wrap="square" lIns="0" tIns="5075" rIns="0" bIns="0" anchor="t" anchorCtr="0">
            <a:spAutoFit/>
          </a:bodyPr>
          <a:lstStyle/>
          <a:p>
            <a:pPr marL="12700" marR="5080" lvl="0" indent="0" algn="l" rtl="0">
              <a:lnSpc>
                <a:spcPct val="102299"/>
              </a:lnSpc>
              <a:spcBef>
                <a:spcPts val="0"/>
              </a:spcBef>
              <a:spcAft>
                <a:spcPts val="0"/>
              </a:spcAft>
              <a:buClr>
                <a:srgbClr val="000000"/>
              </a:buClr>
              <a:buSzPts val="2200"/>
              <a:buFont typeface="Arial"/>
              <a:buNone/>
            </a:pPr>
            <a:r>
              <a:rPr lang="en-US" sz="2200" b="0" i="0" u="none" strike="noStrike" cap="none">
                <a:solidFill>
                  <a:srgbClr val="FFFFFF"/>
                </a:solidFill>
                <a:latin typeface="Arial"/>
                <a:ea typeface="Arial"/>
                <a:cs typeface="Arial"/>
                <a:sym typeface="Arial"/>
              </a:rPr>
              <a:t>FinPath is a financial wellness program designed to help you build better financial habits and help your dollars can go farther.</a:t>
            </a:r>
            <a:endParaRPr sz="2200" b="0" i="0" u="none" strike="noStrike" cap="none">
              <a:solidFill>
                <a:srgbClr val="000000"/>
              </a:solidFill>
              <a:latin typeface="Arial"/>
              <a:ea typeface="Arial"/>
              <a:cs typeface="Arial"/>
              <a:sym typeface="Arial"/>
            </a:endParaRPr>
          </a:p>
          <a:p>
            <a:pPr marL="12700" marR="0" lvl="0" indent="0" algn="l" rtl="0">
              <a:lnSpc>
                <a:spcPct val="100000"/>
              </a:lnSpc>
              <a:spcBef>
                <a:spcPts val="1260"/>
              </a:spcBef>
              <a:spcAft>
                <a:spcPts val="0"/>
              </a:spcAft>
              <a:buClr>
                <a:srgbClr val="000000"/>
              </a:buClr>
              <a:buSzPts val="2200"/>
              <a:buFont typeface="Arial"/>
              <a:buNone/>
            </a:pPr>
            <a:r>
              <a:rPr lang="en-US" sz="2200" b="1" i="0" u="none" strike="noStrike" cap="none">
                <a:solidFill>
                  <a:srgbClr val="FFFFFF"/>
                </a:solidFill>
                <a:latin typeface="Arial"/>
                <a:ea typeface="Arial"/>
                <a:cs typeface="Arial"/>
                <a:sym typeface="Arial"/>
              </a:rPr>
              <a:t>Here’s what you get:</a:t>
            </a:r>
            <a:endParaRPr sz="2200" b="1" i="0" u="none" strike="noStrike" cap="none">
              <a:solidFill>
                <a:srgbClr val="000000"/>
              </a:solidFill>
              <a:latin typeface="Arial"/>
              <a:ea typeface="Arial"/>
              <a:cs typeface="Arial"/>
              <a:sym typeface="Arial"/>
            </a:endParaRPr>
          </a:p>
        </p:txBody>
      </p:sp>
      <p:sp>
        <p:nvSpPr>
          <p:cNvPr id="803" name="Google Shape;803;p39"/>
          <p:cNvSpPr txBox="1"/>
          <p:nvPr/>
        </p:nvSpPr>
        <p:spPr>
          <a:xfrm>
            <a:off x="9264101" y="3790897"/>
            <a:ext cx="7293609" cy="1541780"/>
          </a:xfrm>
          <a:prstGeom prst="rect">
            <a:avLst/>
          </a:prstGeom>
          <a:noFill/>
          <a:ln>
            <a:noFill/>
          </a:ln>
        </p:spPr>
        <p:txBody>
          <a:bodyPr spcFirstLastPara="1" wrap="square" lIns="0" tIns="5075" rIns="0" bIns="0" anchor="t" anchorCtr="0">
            <a:spAutoFit/>
          </a:bodyPr>
          <a:lstStyle/>
          <a:p>
            <a:pPr marL="12700" marR="5080" lvl="0" indent="0" algn="l" rtl="0">
              <a:lnSpc>
                <a:spcPct val="102299"/>
              </a:lnSpc>
              <a:spcBef>
                <a:spcPts val="0"/>
              </a:spcBef>
              <a:spcAft>
                <a:spcPts val="0"/>
              </a:spcAft>
              <a:buClr>
                <a:srgbClr val="000000"/>
              </a:buClr>
              <a:buSzPts val="2200"/>
              <a:buFont typeface="Arial"/>
              <a:buNone/>
            </a:pPr>
            <a:r>
              <a:rPr lang="en-US" sz="2200" b="0" i="0" u="none" strike="noStrike" cap="none">
                <a:solidFill>
                  <a:srgbClr val="FFFFFF"/>
                </a:solidFill>
                <a:latin typeface="Arial"/>
                <a:ea typeface="Arial"/>
                <a:cs typeface="Arial"/>
                <a:sym typeface="Arial"/>
              </a:rPr>
              <a:t>Spending a bit of time creating an estate plan can help you prepare for the expected and unexpected.</a:t>
            </a:r>
            <a:endParaRPr sz="2200" b="0" i="0" u="none" strike="noStrike" cap="none">
              <a:solidFill>
                <a:srgbClr val="000000"/>
              </a:solidFill>
              <a:latin typeface="Arial"/>
              <a:ea typeface="Arial"/>
              <a:cs typeface="Arial"/>
              <a:sym typeface="Arial"/>
            </a:endParaRPr>
          </a:p>
          <a:p>
            <a:pPr marL="12700" marR="270510" lvl="0" indent="0" algn="l" rtl="0">
              <a:lnSpc>
                <a:spcPct val="102299"/>
              </a:lnSpc>
              <a:spcBef>
                <a:spcPts val="1195"/>
              </a:spcBef>
              <a:spcAft>
                <a:spcPts val="0"/>
              </a:spcAft>
              <a:buClr>
                <a:srgbClr val="000000"/>
              </a:buClr>
              <a:buSzPts val="2200"/>
              <a:buFont typeface="Arial"/>
              <a:buNone/>
            </a:pPr>
            <a:r>
              <a:rPr lang="en-US" sz="2200" b="0" i="0" u="none" strike="noStrike" cap="none">
                <a:solidFill>
                  <a:srgbClr val="FFFFFF"/>
                </a:solidFill>
                <a:latin typeface="Arial"/>
                <a:ea typeface="Arial"/>
                <a:cs typeface="Arial"/>
                <a:sym typeface="Arial"/>
              </a:rPr>
              <a:t>Redeem a complimentary will‡ (valued at $259) to help you secure your legacy and your loved ones.</a:t>
            </a:r>
            <a:endParaRPr sz="2200" b="0" i="0" u="none" strike="noStrike" cap="none">
              <a:solidFill>
                <a:srgbClr val="000000"/>
              </a:solidFill>
              <a:latin typeface="Arial"/>
              <a:ea typeface="Arial"/>
              <a:cs typeface="Arial"/>
              <a:sym typeface="Arial"/>
            </a:endParaRPr>
          </a:p>
        </p:txBody>
      </p:sp>
      <p:sp>
        <p:nvSpPr>
          <p:cNvPr id="804" name="Google Shape;804;p39"/>
          <p:cNvSpPr txBox="1"/>
          <p:nvPr/>
        </p:nvSpPr>
        <p:spPr>
          <a:xfrm>
            <a:off x="1172022" y="9431301"/>
            <a:ext cx="15989300" cy="507365"/>
          </a:xfrm>
          <a:prstGeom prst="rect">
            <a:avLst/>
          </a:prstGeom>
          <a:noFill/>
          <a:ln>
            <a:noFill/>
          </a:ln>
        </p:spPr>
        <p:txBody>
          <a:bodyPr spcFirstLastPara="1" wrap="square" lIns="0" tIns="24750" rIns="0" bIns="0" anchor="t" anchorCtr="0">
            <a:spAutoFit/>
          </a:bodyPr>
          <a:lstStyle/>
          <a:p>
            <a:pPr marL="12700" marR="5080" lvl="0" indent="0" algn="l" rtl="0">
              <a:lnSpc>
                <a:spcPct val="117499"/>
              </a:lnSpc>
              <a:spcBef>
                <a:spcPts val="0"/>
              </a:spcBef>
              <a:spcAft>
                <a:spcPts val="0"/>
              </a:spcAft>
              <a:buClr>
                <a:srgbClr val="000000"/>
              </a:buClr>
              <a:buSzPts val="1600"/>
              <a:buFont typeface="Arial"/>
              <a:buNone/>
            </a:pPr>
            <a:r>
              <a:rPr lang="en-US" sz="1600" b="0" i="0" u="none" strike="noStrike" cap="none">
                <a:solidFill>
                  <a:srgbClr val="333333"/>
                </a:solidFill>
                <a:latin typeface="Arial"/>
                <a:ea typeface="Arial"/>
                <a:cs typeface="Arial"/>
                <a:sym typeface="Arial"/>
              </a:rPr>
              <a:t>*Registration is required to use FinPath. †Services may be offered through third-party vendors. **TeleWealth virtual meetings provided by TCG Advisors, a HUB International company. ‡Tax and estate services may be provided through third party vendors.</a:t>
            </a:r>
            <a:endParaRPr sz="1600" b="0" i="0" u="none" strike="noStrike" cap="none">
              <a:solidFill>
                <a:srgbClr val="000000"/>
              </a:solidFill>
              <a:latin typeface="Arial"/>
              <a:ea typeface="Arial"/>
              <a:cs typeface="Arial"/>
              <a:sym typeface="Arial"/>
            </a:endParaRPr>
          </a:p>
        </p:txBody>
      </p:sp>
      <p:sp>
        <p:nvSpPr>
          <p:cNvPr id="805" name="Google Shape;805;p39"/>
          <p:cNvSpPr/>
          <p:nvPr/>
        </p:nvSpPr>
        <p:spPr>
          <a:xfrm>
            <a:off x="9003696" y="6145791"/>
            <a:ext cx="8149590" cy="2845435"/>
          </a:xfrm>
          <a:custGeom>
            <a:avLst/>
            <a:gdLst/>
            <a:ahLst/>
            <a:cxnLst/>
            <a:rect l="l" t="t" r="r" b="b"/>
            <a:pathLst>
              <a:path w="8149590" h="2845434" extrusionOk="0">
                <a:moveTo>
                  <a:pt x="7801523" y="2844998"/>
                </a:moveTo>
                <a:lnTo>
                  <a:pt x="359649" y="2844998"/>
                </a:lnTo>
                <a:lnTo>
                  <a:pt x="344494" y="2841189"/>
                </a:lnTo>
                <a:lnTo>
                  <a:pt x="299876" y="2825210"/>
                </a:lnTo>
                <a:lnTo>
                  <a:pt x="257028" y="2804959"/>
                </a:lnTo>
                <a:lnTo>
                  <a:pt x="216266" y="2780571"/>
                </a:lnTo>
                <a:lnTo>
                  <a:pt x="177911" y="2752176"/>
                </a:lnTo>
                <a:lnTo>
                  <a:pt x="142280" y="2719906"/>
                </a:lnTo>
                <a:lnTo>
                  <a:pt x="110010" y="2684275"/>
                </a:lnTo>
                <a:lnTo>
                  <a:pt x="81616" y="2645920"/>
                </a:lnTo>
                <a:lnTo>
                  <a:pt x="57227" y="2605159"/>
                </a:lnTo>
                <a:lnTo>
                  <a:pt x="36977" y="2562310"/>
                </a:lnTo>
                <a:lnTo>
                  <a:pt x="20997" y="2517692"/>
                </a:lnTo>
                <a:lnTo>
                  <a:pt x="9420" y="2471624"/>
                </a:lnTo>
                <a:lnTo>
                  <a:pt x="2377" y="2424425"/>
                </a:lnTo>
                <a:lnTo>
                  <a:pt x="0" y="2376412"/>
                </a:lnTo>
                <a:lnTo>
                  <a:pt x="0" y="485774"/>
                </a:lnTo>
                <a:lnTo>
                  <a:pt x="2377" y="437762"/>
                </a:lnTo>
                <a:lnTo>
                  <a:pt x="9420" y="390562"/>
                </a:lnTo>
                <a:lnTo>
                  <a:pt x="20997" y="344494"/>
                </a:lnTo>
                <a:lnTo>
                  <a:pt x="36977" y="299877"/>
                </a:lnTo>
                <a:lnTo>
                  <a:pt x="57227" y="257028"/>
                </a:lnTo>
                <a:lnTo>
                  <a:pt x="81616" y="216266"/>
                </a:lnTo>
                <a:lnTo>
                  <a:pt x="110010" y="177911"/>
                </a:lnTo>
                <a:lnTo>
                  <a:pt x="142280" y="142280"/>
                </a:lnTo>
                <a:lnTo>
                  <a:pt x="177911" y="110011"/>
                </a:lnTo>
                <a:lnTo>
                  <a:pt x="216266" y="81616"/>
                </a:lnTo>
                <a:lnTo>
                  <a:pt x="257028" y="57227"/>
                </a:lnTo>
                <a:lnTo>
                  <a:pt x="299876" y="36977"/>
                </a:lnTo>
                <a:lnTo>
                  <a:pt x="344494" y="20997"/>
                </a:lnTo>
                <a:lnTo>
                  <a:pt x="390562" y="9420"/>
                </a:lnTo>
                <a:lnTo>
                  <a:pt x="437762" y="2377"/>
                </a:lnTo>
                <a:lnTo>
                  <a:pt x="485774" y="0"/>
                </a:lnTo>
                <a:lnTo>
                  <a:pt x="7675398" y="0"/>
                </a:lnTo>
                <a:lnTo>
                  <a:pt x="7723410" y="2377"/>
                </a:lnTo>
                <a:lnTo>
                  <a:pt x="7770609" y="9420"/>
                </a:lnTo>
                <a:lnTo>
                  <a:pt x="7816677" y="20997"/>
                </a:lnTo>
                <a:lnTo>
                  <a:pt x="7861295" y="36977"/>
                </a:lnTo>
                <a:lnTo>
                  <a:pt x="7904144" y="57227"/>
                </a:lnTo>
                <a:lnTo>
                  <a:pt x="7944905" y="81616"/>
                </a:lnTo>
                <a:lnTo>
                  <a:pt x="7983260" y="110011"/>
                </a:lnTo>
                <a:lnTo>
                  <a:pt x="8018891" y="142280"/>
                </a:lnTo>
                <a:lnTo>
                  <a:pt x="8051161" y="177911"/>
                </a:lnTo>
                <a:lnTo>
                  <a:pt x="8079556" y="216266"/>
                </a:lnTo>
                <a:lnTo>
                  <a:pt x="8103944" y="257028"/>
                </a:lnTo>
                <a:lnTo>
                  <a:pt x="8124195" y="299877"/>
                </a:lnTo>
                <a:lnTo>
                  <a:pt x="8140174" y="344494"/>
                </a:lnTo>
                <a:lnTo>
                  <a:pt x="8149232" y="380533"/>
                </a:lnTo>
                <a:lnTo>
                  <a:pt x="8149232" y="2481653"/>
                </a:lnTo>
                <a:lnTo>
                  <a:pt x="8124195" y="2562310"/>
                </a:lnTo>
                <a:lnTo>
                  <a:pt x="8103944" y="2605159"/>
                </a:lnTo>
                <a:lnTo>
                  <a:pt x="8079556" y="2645920"/>
                </a:lnTo>
                <a:lnTo>
                  <a:pt x="8051161" y="2684275"/>
                </a:lnTo>
                <a:lnTo>
                  <a:pt x="8018891" y="2719906"/>
                </a:lnTo>
                <a:lnTo>
                  <a:pt x="7983260" y="2752176"/>
                </a:lnTo>
                <a:lnTo>
                  <a:pt x="7944905" y="2780571"/>
                </a:lnTo>
                <a:lnTo>
                  <a:pt x="7904144" y="2804959"/>
                </a:lnTo>
                <a:lnTo>
                  <a:pt x="7861295" y="2825210"/>
                </a:lnTo>
                <a:lnTo>
                  <a:pt x="7816677" y="2841189"/>
                </a:lnTo>
                <a:lnTo>
                  <a:pt x="7801523" y="2844998"/>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6" name="Google Shape;806;p39"/>
          <p:cNvSpPr txBox="1"/>
          <p:nvPr/>
        </p:nvSpPr>
        <p:spPr>
          <a:xfrm>
            <a:off x="9378590" y="6146367"/>
            <a:ext cx="6984365" cy="2272030"/>
          </a:xfrm>
          <a:prstGeom prst="rect">
            <a:avLst/>
          </a:prstGeom>
          <a:noFill/>
          <a:ln>
            <a:noFill/>
          </a:ln>
        </p:spPr>
        <p:txBody>
          <a:bodyPr spcFirstLastPara="1" wrap="square" lIns="0" tIns="260350" rIns="0" bIns="0" anchor="t" anchorCtr="0">
            <a:spAutoFit/>
          </a:bodyPr>
          <a:lstStyle/>
          <a:p>
            <a:pPr marL="682625"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Arial"/>
                <a:ea typeface="Arial"/>
                <a:cs typeface="Arial"/>
                <a:sym typeface="Arial"/>
              </a:rPr>
              <a:t>Tax Preparation</a:t>
            </a:r>
            <a:endParaRPr sz="3000" b="1" i="0" u="none" strike="noStrike" cap="none">
              <a:solidFill>
                <a:srgbClr val="000000"/>
              </a:solidFill>
              <a:latin typeface="Arial"/>
              <a:ea typeface="Arial"/>
              <a:cs typeface="Arial"/>
              <a:sym typeface="Arial"/>
            </a:endParaRPr>
          </a:p>
          <a:p>
            <a:pPr marL="12700" marR="5080" lvl="0" indent="0" algn="l" rtl="0">
              <a:lnSpc>
                <a:spcPct val="102299"/>
              </a:lnSpc>
              <a:spcBef>
                <a:spcPts val="1335"/>
              </a:spcBef>
              <a:spcAft>
                <a:spcPts val="0"/>
              </a:spcAft>
              <a:buClr>
                <a:srgbClr val="000000"/>
              </a:buClr>
              <a:buSzPts val="2200"/>
              <a:buFont typeface="Arial"/>
              <a:buNone/>
            </a:pPr>
            <a:r>
              <a:rPr lang="en-US" sz="2200" b="0" i="0" u="none" strike="noStrike" cap="none">
                <a:solidFill>
                  <a:srgbClr val="FFFFFF"/>
                </a:solidFill>
                <a:latin typeface="Arial"/>
                <a:ea typeface="Arial"/>
                <a:cs typeface="Arial"/>
                <a:sym typeface="Arial"/>
              </a:rPr>
              <a:t>We can help you take the stress away from your tax bill. Our team can assist with filing your W-2 tax returns at no cost to you and or a $250 credit towards complex preparation services.‡</a:t>
            </a:r>
            <a:endParaRPr sz="2200" b="0" i="0" u="none" strike="noStrike" cap="none">
              <a:solidFill>
                <a:srgbClr val="000000"/>
              </a:solidFill>
              <a:latin typeface="Arial"/>
              <a:ea typeface="Arial"/>
              <a:cs typeface="Arial"/>
              <a:sym typeface="Arial"/>
            </a:endParaRPr>
          </a:p>
        </p:txBody>
      </p:sp>
      <p:sp>
        <p:nvSpPr>
          <p:cNvPr id="807" name="Google Shape;807;p39"/>
          <p:cNvSpPr/>
          <p:nvPr/>
        </p:nvSpPr>
        <p:spPr>
          <a:xfrm>
            <a:off x="1635726" y="3031829"/>
            <a:ext cx="590550" cy="514350"/>
          </a:xfrm>
          <a:custGeom>
            <a:avLst/>
            <a:gdLst/>
            <a:ahLst/>
            <a:cxnLst/>
            <a:rect l="l" t="t" r="r" b="b"/>
            <a:pathLst>
              <a:path w="590550" h="514350" extrusionOk="0">
                <a:moveTo>
                  <a:pt x="251224" y="514339"/>
                </a:moveTo>
                <a:lnTo>
                  <a:pt x="209287" y="477621"/>
                </a:lnTo>
                <a:lnTo>
                  <a:pt x="164270" y="446975"/>
                </a:lnTo>
                <a:lnTo>
                  <a:pt x="120249" y="421919"/>
                </a:lnTo>
                <a:lnTo>
                  <a:pt x="78391" y="401165"/>
                </a:lnTo>
                <a:lnTo>
                  <a:pt x="42675" y="385407"/>
                </a:lnTo>
                <a:lnTo>
                  <a:pt x="12599" y="373571"/>
                </a:lnTo>
                <a:lnTo>
                  <a:pt x="11130" y="372540"/>
                </a:lnTo>
                <a:lnTo>
                  <a:pt x="9829" y="367186"/>
                </a:lnTo>
                <a:lnTo>
                  <a:pt x="9309" y="363725"/>
                </a:lnTo>
                <a:lnTo>
                  <a:pt x="1574" y="324299"/>
                </a:lnTo>
                <a:lnTo>
                  <a:pt x="952" y="321416"/>
                </a:lnTo>
                <a:lnTo>
                  <a:pt x="0" y="316027"/>
                </a:lnTo>
                <a:lnTo>
                  <a:pt x="1445" y="314308"/>
                </a:lnTo>
                <a:lnTo>
                  <a:pt x="33988" y="261078"/>
                </a:lnTo>
                <a:lnTo>
                  <a:pt x="34403" y="260280"/>
                </a:lnTo>
                <a:lnTo>
                  <a:pt x="36877" y="258528"/>
                </a:lnTo>
                <a:lnTo>
                  <a:pt x="39463" y="258540"/>
                </a:lnTo>
                <a:lnTo>
                  <a:pt x="52220" y="256582"/>
                </a:lnTo>
                <a:lnTo>
                  <a:pt x="54386" y="255986"/>
                </a:lnTo>
                <a:lnTo>
                  <a:pt x="60645" y="257572"/>
                </a:lnTo>
                <a:lnTo>
                  <a:pt x="65157" y="259702"/>
                </a:lnTo>
                <a:lnTo>
                  <a:pt x="70909" y="261868"/>
                </a:lnTo>
                <a:lnTo>
                  <a:pt x="71890" y="262710"/>
                </a:lnTo>
                <a:lnTo>
                  <a:pt x="216035" y="375078"/>
                </a:lnTo>
                <a:lnTo>
                  <a:pt x="218088" y="369667"/>
                </a:lnTo>
                <a:lnTo>
                  <a:pt x="220192" y="364272"/>
                </a:lnTo>
                <a:lnTo>
                  <a:pt x="240157" y="317862"/>
                </a:lnTo>
                <a:lnTo>
                  <a:pt x="260271" y="277737"/>
                </a:lnTo>
                <a:lnTo>
                  <a:pt x="280168" y="243028"/>
                </a:lnTo>
                <a:lnTo>
                  <a:pt x="302058" y="209345"/>
                </a:lnTo>
                <a:lnTo>
                  <a:pt x="334362" y="166414"/>
                </a:lnTo>
                <a:lnTo>
                  <a:pt x="367322" y="129078"/>
                </a:lnTo>
                <a:lnTo>
                  <a:pt x="400235" y="97132"/>
                </a:lnTo>
                <a:lnTo>
                  <a:pt x="432396" y="70258"/>
                </a:lnTo>
                <a:lnTo>
                  <a:pt x="471752" y="42387"/>
                </a:lnTo>
                <a:lnTo>
                  <a:pt x="505239" y="22651"/>
                </a:lnTo>
                <a:lnTo>
                  <a:pt x="543213" y="4723"/>
                </a:lnTo>
                <a:lnTo>
                  <a:pt x="554686" y="573"/>
                </a:lnTo>
                <a:lnTo>
                  <a:pt x="555080" y="379"/>
                </a:lnTo>
                <a:lnTo>
                  <a:pt x="555518" y="248"/>
                </a:lnTo>
                <a:lnTo>
                  <a:pt x="555994" y="195"/>
                </a:lnTo>
                <a:lnTo>
                  <a:pt x="557028" y="0"/>
                </a:lnTo>
                <a:lnTo>
                  <a:pt x="557926" y="171"/>
                </a:lnTo>
                <a:lnTo>
                  <a:pt x="558645" y="579"/>
                </a:lnTo>
                <a:lnTo>
                  <a:pt x="586647" y="7827"/>
                </a:lnTo>
                <a:lnTo>
                  <a:pt x="588725" y="8364"/>
                </a:lnTo>
                <a:lnTo>
                  <a:pt x="590380" y="10621"/>
                </a:lnTo>
                <a:lnTo>
                  <a:pt x="580574" y="35928"/>
                </a:lnTo>
                <a:lnTo>
                  <a:pt x="580243" y="36979"/>
                </a:lnTo>
                <a:lnTo>
                  <a:pt x="578434" y="40860"/>
                </a:lnTo>
                <a:lnTo>
                  <a:pt x="574150" y="42240"/>
                </a:lnTo>
                <a:lnTo>
                  <a:pt x="571298" y="43792"/>
                </a:lnTo>
                <a:lnTo>
                  <a:pt x="535202" y="65803"/>
                </a:lnTo>
                <a:lnTo>
                  <a:pt x="501946" y="90690"/>
                </a:lnTo>
                <a:lnTo>
                  <a:pt x="471150" y="118122"/>
                </a:lnTo>
                <a:lnTo>
                  <a:pt x="442748" y="147528"/>
                </a:lnTo>
                <a:lnTo>
                  <a:pt x="416572" y="178627"/>
                </a:lnTo>
                <a:lnTo>
                  <a:pt x="392861" y="210539"/>
                </a:lnTo>
                <a:lnTo>
                  <a:pt x="370983" y="243534"/>
                </a:lnTo>
                <a:lnTo>
                  <a:pt x="342444" y="292560"/>
                </a:lnTo>
                <a:lnTo>
                  <a:pt x="318518" y="340007"/>
                </a:lnTo>
                <a:lnTo>
                  <a:pt x="298717" y="384905"/>
                </a:lnTo>
                <a:lnTo>
                  <a:pt x="282590" y="426397"/>
                </a:lnTo>
                <a:lnTo>
                  <a:pt x="267594" y="470569"/>
                </a:lnTo>
                <a:lnTo>
                  <a:pt x="255557" y="513322"/>
                </a:lnTo>
                <a:lnTo>
                  <a:pt x="251224" y="514339"/>
                </a:lnTo>
                <a:close/>
              </a:path>
            </a:pathLst>
          </a:custGeom>
          <a:solidFill>
            <a:srgbClr val="F2B9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8" name="Google Shape;808;p39"/>
          <p:cNvSpPr/>
          <p:nvPr/>
        </p:nvSpPr>
        <p:spPr>
          <a:xfrm>
            <a:off x="9276888" y="3031829"/>
            <a:ext cx="590550" cy="514350"/>
          </a:xfrm>
          <a:custGeom>
            <a:avLst/>
            <a:gdLst/>
            <a:ahLst/>
            <a:cxnLst/>
            <a:rect l="l" t="t" r="r" b="b"/>
            <a:pathLst>
              <a:path w="590550" h="514350" extrusionOk="0">
                <a:moveTo>
                  <a:pt x="251224" y="514339"/>
                </a:moveTo>
                <a:lnTo>
                  <a:pt x="209287" y="477621"/>
                </a:lnTo>
                <a:lnTo>
                  <a:pt x="164270" y="446975"/>
                </a:lnTo>
                <a:lnTo>
                  <a:pt x="120249" y="421919"/>
                </a:lnTo>
                <a:lnTo>
                  <a:pt x="78391" y="401165"/>
                </a:lnTo>
                <a:lnTo>
                  <a:pt x="42675" y="385407"/>
                </a:lnTo>
                <a:lnTo>
                  <a:pt x="12599" y="373571"/>
                </a:lnTo>
                <a:lnTo>
                  <a:pt x="11130" y="372540"/>
                </a:lnTo>
                <a:lnTo>
                  <a:pt x="9829" y="367186"/>
                </a:lnTo>
                <a:lnTo>
                  <a:pt x="9309" y="363725"/>
                </a:lnTo>
                <a:lnTo>
                  <a:pt x="1574" y="324299"/>
                </a:lnTo>
                <a:lnTo>
                  <a:pt x="952" y="321416"/>
                </a:lnTo>
                <a:lnTo>
                  <a:pt x="0" y="316027"/>
                </a:lnTo>
                <a:lnTo>
                  <a:pt x="1445" y="314308"/>
                </a:lnTo>
                <a:lnTo>
                  <a:pt x="33988" y="261078"/>
                </a:lnTo>
                <a:lnTo>
                  <a:pt x="34403" y="260280"/>
                </a:lnTo>
                <a:lnTo>
                  <a:pt x="36877" y="258528"/>
                </a:lnTo>
                <a:lnTo>
                  <a:pt x="39463" y="258540"/>
                </a:lnTo>
                <a:lnTo>
                  <a:pt x="52220" y="256582"/>
                </a:lnTo>
                <a:lnTo>
                  <a:pt x="54386" y="255986"/>
                </a:lnTo>
                <a:lnTo>
                  <a:pt x="60645" y="257572"/>
                </a:lnTo>
                <a:lnTo>
                  <a:pt x="65157" y="259702"/>
                </a:lnTo>
                <a:lnTo>
                  <a:pt x="70909" y="261868"/>
                </a:lnTo>
                <a:lnTo>
                  <a:pt x="71890" y="262710"/>
                </a:lnTo>
                <a:lnTo>
                  <a:pt x="216035" y="375078"/>
                </a:lnTo>
                <a:lnTo>
                  <a:pt x="218088" y="369667"/>
                </a:lnTo>
                <a:lnTo>
                  <a:pt x="220192" y="364272"/>
                </a:lnTo>
                <a:lnTo>
                  <a:pt x="240157" y="317862"/>
                </a:lnTo>
                <a:lnTo>
                  <a:pt x="260271" y="277737"/>
                </a:lnTo>
                <a:lnTo>
                  <a:pt x="280168" y="243028"/>
                </a:lnTo>
                <a:lnTo>
                  <a:pt x="302058" y="209345"/>
                </a:lnTo>
                <a:lnTo>
                  <a:pt x="334362" y="166414"/>
                </a:lnTo>
                <a:lnTo>
                  <a:pt x="367322" y="129078"/>
                </a:lnTo>
                <a:lnTo>
                  <a:pt x="400235" y="97132"/>
                </a:lnTo>
                <a:lnTo>
                  <a:pt x="432396" y="70258"/>
                </a:lnTo>
                <a:lnTo>
                  <a:pt x="471752" y="42387"/>
                </a:lnTo>
                <a:lnTo>
                  <a:pt x="505239" y="22651"/>
                </a:lnTo>
                <a:lnTo>
                  <a:pt x="543213" y="4723"/>
                </a:lnTo>
                <a:lnTo>
                  <a:pt x="554686" y="573"/>
                </a:lnTo>
                <a:lnTo>
                  <a:pt x="555080" y="379"/>
                </a:lnTo>
                <a:lnTo>
                  <a:pt x="555518" y="248"/>
                </a:lnTo>
                <a:lnTo>
                  <a:pt x="555994" y="195"/>
                </a:lnTo>
                <a:lnTo>
                  <a:pt x="557028" y="0"/>
                </a:lnTo>
                <a:lnTo>
                  <a:pt x="557926" y="171"/>
                </a:lnTo>
                <a:lnTo>
                  <a:pt x="558645" y="579"/>
                </a:lnTo>
                <a:lnTo>
                  <a:pt x="586647" y="7827"/>
                </a:lnTo>
                <a:lnTo>
                  <a:pt x="588725" y="8364"/>
                </a:lnTo>
                <a:lnTo>
                  <a:pt x="590380" y="10621"/>
                </a:lnTo>
                <a:lnTo>
                  <a:pt x="580574" y="35928"/>
                </a:lnTo>
                <a:lnTo>
                  <a:pt x="580243" y="36979"/>
                </a:lnTo>
                <a:lnTo>
                  <a:pt x="578434" y="40860"/>
                </a:lnTo>
                <a:lnTo>
                  <a:pt x="574150" y="42240"/>
                </a:lnTo>
                <a:lnTo>
                  <a:pt x="571298" y="43792"/>
                </a:lnTo>
                <a:lnTo>
                  <a:pt x="535202" y="65803"/>
                </a:lnTo>
                <a:lnTo>
                  <a:pt x="501946" y="90690"/>
                </a:lnTo>
                <a:lnTo>
                  <a:pt x="471150" y="118122"/>
                </a:lnTo>
                <a:lnTo>
                  <a:pt x="442748" y="147528"/>
                </a:lnTo>
                <a:lnTo>
                  <a:pt x="416572" y="178627"/>
                </a:lnTo>
                <a:lnTo>
                  <a:pt x="392861" y="210539"/>
                </a:lnTo>
                <a:lnTo>
                  <a:pt x="370983" y="243534"/>
                </a:lnTo>
                <a:lnTo>
                  <a:pt x="342444" y="292560"/>
                </a:lnTo>
                <a:lnTo>
                  <a:pt x="318518" y="340007"/>
                </a:lnTo>
                <a:lnTo>
                  <a:pt x="298717" y="384905"/>
                </a:lnTo>
                <a:lnTo>
                  <a:pt x="282590" y="426397"/>
                </a:lnTo>
                <a:lnTo>
                  <a:pt x="267594" y="470569"/>
                </a:lnTo>
                <a:lnTo>
                  <a:pt x="255557" y="513322"/>
                </a:lnTo>
                <a:lnTo>
                  <a:pt x="251224" y="514339"/>
                </a:lnTo>
                <a:close/>
              </a:path>
            </a:pathLst>
          </a:custGeom>
          <a:solidFill>
            <a:srgbClr val="F2B9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9" name="Google Shape;809;p39"/>
          <p:cNvSpPr/>
          <p:nvPr/>
        </p:nvSpPr>
        <p:spPr>
          <a:xfrm>
            <a:off x="9276888" y="6425839"/>
            <a:ext cx="590550" cy="514350"/>
          </a:xfrm>
          <a:custGeom>
            <a:avLst/>
            <a:gdLst/>
            <a:ahLst/>
            <a:cxnLst/>
            <a:rect l="l" t="t" r="r" b="b"/>
            <a:pathLst>
              <a:path w="590550" h="514350" extrusionOk="0">
                <a:moveTo>
                  <a:pt x="251224" y="514339"/>
                </a:moveTo>
                <a:lnTo>
                  <a:pt x="209287" y="477621"/>
                </a:lnTo>
                <a:lnTo>
                  <a:pt x="164270" y="446975"/>
                </a:lnTo>
                <a:lnTo>
                  <a:pt x="120249" y="421919"/>
                </a:lnTo>
                <a:lnTo>
                  <a:pt x="78391" y="401165"/>
                </a:lnTo>
                <a:lnTo>
                  <a:pt x="42675" y="385407"/>
                </a:lnTo>
                <a:lnTo>
                  <a:pt x="12599" y="373571"/>
                </a:lnTo>
                <a:lnTo>
                  <a:pt x="11130" y="372540"/>
                </a:lnTo>
                <a:lnTo>
                  <a:pt x="9829" y="367186"/>
                </a:lnTo>
                <a:lnTo>
                  <a:pt x="9309" y="363725"/>
                </a:lnTo>
                <a:lnTo>
                  <a:pt x="1574" y="324299"/>
                </a:lnTo>
                <a:lnTo>
                  <a:pt x="952" y="321416"/>
                </a:lnTo>
                <a:lnTo>
                  <a:pt x="0" y="316027"/>
                </a:lnTo>
                <a:lnTo>
                  <a:pt x="1445" y="314308"/>
                </a:lnTo>
                <a:lnTo>
                  <a:pt x="33988" y="261078"/>
                </a:lnTo>
                <a:lnTo>
                  <a:pt x="34403" y="260280"/>
                </a:lnTo>
                <a:lnTo>
                  <a:pt x="36877" y="258528"/>
                </a:lnTo>
                <a:lnTo>
                  <a:pt x="39463" y="258540"/>
                </a:lnTo>
                <a:lnTo>
                  <a:pt x="52220" y="256582"/>
                </a:lnTo>
                <a:lnTo>
                  <a:pt x="54386" y="255986"/>
                </a:lnTo>
                <a:lnTo>
                  <a:pt x="60645" y="257572"/>
                </a:lnTo>
                <a:lnTo>
                  <a:pt x="65157" y="259702"/>
                </a:lnTo>
                <a:lnTo>
                  <a:pt x="70909" y="261868"/>
                </a:lnTo>
                <a:lnTo>
                  <a:pt x="71890" y="262710"/>
                </a:lnTo>
                <a:lnTo>
                  <a:pt x="216035" y="375078"/>
                </a:lnTo>
                <a:lnTo>
                  <a:pt x="218088" y="369667"/>
                </a:lnTo>
                <a:lnTo>
                  <a:pt x="220192" y="364272"/>
                </a:lnTo>
                <a:lnTo>
                  <a:pt x="240157" y="317862"/>
                </a:lnTo>
                <a:lnTo>
                  <a:pt x="260271" y="277737"/>
                </a:lnTo>
                <a:lnTo>
                  <a:pt x="280168" y="243028"/>
                </a:lnTo>
                <a:lnTo>
                  <a:pt x="302058" y="209345"/>
                </a:lnTo>
                <a:lnTo>
                  <a:pt x="334362" y="166414"/>
                </a:lnTo>
                <a:lnTo>
                  <a:pt x="367322" y="129078"/>
                </a:lnTo>
                <a:lnTo>
                  <a:pt x="400235" y="97132"/>
                </a:lnTo>
                <a:lnTo>
                  <a:pt x="432396" y="70258"/>
                </a:lnTo>
                <a:lnTo>
                  <a:pt x="471752" y="42387"/>
                </a:lnTo>
                <a:lnTo>
                  <a:pt x="505239" y="22651"/>
                </a:lnTo>
                <a:lnTo>
                  <a:pt x="543213" y="4723"/>
                </a:lnTo>
                <a:lnTo>
                  <a:pt x="554686" y="573"/>
                </a:lnTo>
                <a:lnTo>
                  <a:pt x="555080" y="379"/>
                </a:lnTo>
                <a:lnTo>
                  <a:pt x="555518" y="248"/>
                </a:lnTo>
                <a:lnTo>
                  <a:pt x="555994" y="195"/>
                </a:lnTo>
                <a:lnTo>
                  <a:pt x="557028" y="0"/>
                </a:lnTo>
                <a:lnTo>
                  <a:pt x="557926" y="171"/>
                </a:lnTo>
                <a:lnTo>
                  <a:pt x="558645" y="579"/>
                </a:lnTo>
                <a:lnTo>
                  <a:pt x="586647" y="7827"/>
                </a:lnTo>
                <a:lnTo>
                  <a:pt x="588725" y="8364"/>
                </a:lnTo>
                <a:lnTo>
                  <a:pt x="590380" y="10621"/>
                </a:lnTo>
                <a:lnTo>
                  <a:pt x="580574" y="35928"/>
                </a:lnTo>
                <a:lnTo>
                  <a:pt x="580243" y="36979"/>
                </a:lnTo>
                <a:lnTo>
                  <a:pt x="578434" y="40860"/>
                </a:lnTo>
                <a:lnTo>
                  <a:pt x="574150" y="42240"/>
                </a:lnTo>
                <a:lnTo>
                  <a:pt x="571298" y="43792"/>
                </a:lnTo>
                <a:lnTo>
                  <a:pt x="535202" y="65803"/>
                </a:lnTo>
                <a:lnTo>
                  <a:pt x="501946" y="90690"/>
                </a:lnTo>
                <a:lnTo>
                  <a:pt x="471150" y="118122"/>
                </a:lnTo>
                <a:lnTo>
                  <a:pt x="442748" y="147528"/>
                </a:lnTo>
                <a:lnTo>
                  <a:pt x="416572" y="178627"/>
                </a:lnTo>
                <a:lnTo>
                  <a:pt x="392861" y="210539"/>
                </a:lnTo>
                <a:lnTo>
                  <a:pt x="370983" y="243534"/>
                </a:lnTo>
                <a:lnTo>
                  <a:pt x="342444" y="292560"/>
                </a:lnTo>
                <a:lnTo>
                  <a:pt x="318518" y="340007"/>
                </a:lnTo>
                <a:lnTo>
                  <a:pt x="298717" y="384905"/>
                </a:lnTo>
                <a:lnTo>
                  <a:pt x="282590" y="426397"/>
                </a:lnTo>
                <a:lnTo>
                  <a:pt x="267594" y="470569"/>
                </a:lnTo>
                <a:lnTo>
                  <a:pt x="255557" y="513322"/>
                </a:lnTo>
                <a:lnTo>
                  <a:pt x="251224" y="514339"/>
                </a:lnTo>
                <a:close/>
              </a:path>
            </a:pathLst>
          </a:custGeom>
          <a:solidFill>
            <a:srgbClr val="F2B9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813"/>
        <p:cNvGrpSpPr/>
        <p:nvPr/>
      </p:nvGrpSpPr>
      <p:grpSpPr>
        <a:xfrm>
          <a:off x="0" y="0"/>
          <a:ext cx="0" cy="0"/>
          <a:chOff x="0" y="0"/>
          <a:chExt cx="0" cy="0"/>
        </a:xfrm>
      </p:grpSpPr>
      <p:sp>
        <p:nvSpPr>
          <p:cNvPr id="814" name="Google Shape;814;p40"/>
          <p:cNvSpPr/>
          <p:nvPr/>
        </p:nvSpPr>
        <p:spPr>
          <a:xfrm>
            <a:off x="10386398" y="2287465"/>
            <a:ext cx="6757670" cy="6743700"/>
          </a:xfrm>
          <a:custGeom>
            <a:avLst/>
            <a:gdLst/>
            <a:ahLst/>
            <a:cxnLst/>
            <a:rect l="l" t="t" r="r" b="b"/>
            <a:pathLst>
              <a:path w="6757669" h="6743700" extrusionOk="0">
                <a:moveTo>
                  <a:pt x="3712389" y="12699"/>
                </a:moveTo>
                <a:lnTo>
                  <a:pt x="3044997" y="12699"/>
                </a:lnTo>
                <a:lnTo>
                  <a:pt x="3092137" y="0"/>
                </a:lnTo>
                <a:lnTo>
                  <a:pt x="3665249" y="0"/>
                </a:lnTo>
                <a:lnTo>
                  <a:pt x="3712389" y="12699"/>
                </a:lnTo>
                <a:close/>
              </a:path>
              <a:path w="6757669" h="6743700" extrusionOk="0">
                <a:moveTo>
                  <a:pt x="3806099" y="25399"/>
                </a:moveTo>
                <a:lnTo>
                  <a:pt x="2951287" y="25399"/>
                </a:lnTo>
                <a:lnTo>
                  <a:pt x="2998045" y="12699"/>
                </a:lnTo>
                <a:lnTo>
                  <a:pt x="3759341" y="12699"/>
                </a:lnTo>
                <a:lnTo>
                  <a:pt x="3806099" y="25399"/>
                </a:lnTo>
                <a:close/>
              </a:path>
              <a:path w="6757669" h="6743700" extrusionOk="0">
                <a:moveTo>
                  <a:pt x="3899019" y="38099"/>
                </a:moveTo>
                <a:lnTo>
                  <a:pt x="2858368" y="38099"/>
                </a:lnTo>
                <a:lnTo>
                  <a:pt x="2904726" y="25399"/>
                </a:lnTo>
                <a:lnTo>
                  <a:pt x="3852660" y="25399"/>
                </a:lnTo>
                <a:lnTo>
                  <a:pt x="3899019" y="38099"/>
                </a:lnTo>
                <a:close/>
              </a:path>
              <a:path w="6757669" h="6743700" extrusionOk="0">
                <a:moveTo>
                  <a:pt x="3991112" y="50799"/>
                </a:moveTo>
                <a:lnTo>
                  <a:pt x="2766275" y="50799"/>
                </a:lnTo>
                <a:lnTo>
                  <a:pt x="2812216" y="38099"/>
                </a:lnTo>
                <a:lnTo>
                  <a:pt x="3945171" y="38099"/>
                </a:lnTo>
                <a:lnTo>
                  <a:pt x="3991112" y="50799"/>
                </a:lnTo>
                <a:close/>
              </a:path>
              <a:path w="6757669" h="6743700" extrusionOk="0">
                <a:moveTo>
                  <a:pt x="4082343" y="6680199"/>
                </a:moveTo>
                <a:lnTo>
                  <a:pt x="2675043" y="6680199"/>
                </a:lnTo>
                <a:lnTo>
                  <a:pt x="2190272" y="6540499"/>
                </a:lnTo>
                <a:lnTo>
                  <a:pt x="2147753" y="6515099"/>
                </a:lnTo>
                <a:lnTo>
                  <a:pt x="2063553" y="6489699"/>
                </a:lnTo>
                <a:lnTo>
                  <a:pt x="2021881" y="6464299"/>
                </a:lnTo>
                <a:lnTo>
                  <a:pt x="1980501" y="6451599"/>
                </a:lnTo>
                <a:lnTo>
                  <a:pt x="1939416" y="6426199"/>
                </a:lnTo>
                <a:lnTo>
                  <a:pt x="1898631" y="6413499"/>
                </a:lnTo>
                <a:lnTo>
                  <a:pt x="1817980" y="6362699"/>
                </a:lnTo>
                <a:lnTo>
                  <a:pt x="1778122" y="6349999"/>
                </a:lnTo>
                <a:lnTo>
                  <a:pt x="1699365" y="6299199"/>
                </a:lnTo>
                <a:lnTo>
                  <a:pt x="1660475" y="6286499"/>
                </a:lnTo>
                <a:lnTo>
                  <a:pt x="1545810" y="6210299"/>
                </a:lnTo>
                <a:lnTo>
                  <a:pt x="1434247" y="6134099"/>
                </a:lnTo>
                <a:lnTo>
                  <a:pt x="1361655" y="6083299"/>
                </a:lnTo>
                <a:lnTo>
                  <a:pt x="1290531" y="6032499"/>
                </a:lnTo>
                <a:lnTo>
                  <a:pt x="1255531" y="5994399"/>
                </a:lnTo>
                <a:lnTo>
                  <a:pt x="1186676" y="5943599"/>
                </a:lnTo>
                <a:lnTo>
                  <a:pt x="1152830" y="5918199"/>
                </a:lnTo>
                <a:lnTo>
                  <a:pt x="1119378" y="5880099"/>
                </a:lnTo>
                <a:lnTo>
                  <a:pt x="1086324" y="5854699"/>
                </a:lnTo>
                <a:lnTo>
                  <a:pt x="1053673" y="5816599"/>
                </a:lnTo>
                <a:lnTo>
                  <a:pt x="1021429" y="5791199"/>
                </a:lnTo>
                <a:lnTo>
                  <a:pt x="989596" y="5765799"/>
                </a:lnTo>
                <a:lnTo>
                  <a:pt x="958179" y="5727699"/>
                </a:lnTo>
                <a:lnTo>
                  <a:pt x="927183" y="5702299"/>
                </a:lnTo>
                <a:lnTo>
                  <a:pt x="896612" y="5664199"/>
                </a:lnTo>
                <a:lnTo>
                  <a:pt x="866470" y="5626099"/>
                </a:lnTo>
                <a:lnTo>
                  <a:pt x="836762" y="5600699"/>
                </a:lnTo>
                <a:lnTo>
                  <a:pt x="807493" y="5562599"/>
                </a:lnTo>
                <a:lnTo>
                  <a:pt x="778666" y="5524499"/>
                </a:lnTo>
                <a:lnTo>
                  <a:pt x="750286" y="5499099"/>
                </a:lnTo>
                <a:lnTo>
                  <a:pt x="722358" y="5460999"/>
                </a:lnTo>
                <a:lnTo>
                  <a:pt x="694886" y="5422899"/>
                </a:lnTo>
                <a:lnTo>
                  <a:pt x="667875" y="5384799"/>
                </a:lnTo>
                <a:lnTo>
                  <a:pt x="641329" y="5346699"/>
                </a:lnTo>
                <a:lnTo>
                  <a:pt x="615252" y="5321299"/>
                </a:lnTo>
                <a:lnTo>
                  <a:pt x="589650" y="5283199"/>
                </a:lnTo>
                <a:lnTo>
                  <a:pt x="564525" y="5245099"/>
                </a:lnTo>
                <a:lnTo>
                  <a:pt x="539884" y="5206999"/>
                </a:lnTo>
                <a:lnTo>
                  <a:pt x="515730" y="5168899"/>
                </a:lnTo>
                <a:lnTo>
                  <a:pt x="492067" y="5130799"/>
                </a:lnTo>
                <a:lnTo>
                  <a:pt x="468901" y="5092699"/>
                </a:lnTo>
                <a:lnTo>
                  <a:pt x="446236" y="5054599"/>
                </a:lnTo>
                <a:lnTo>
                  <a:pt x="424076" y="5016499"/>
                </a:lnTo>
                <a:lnTo>
                  <a:pt x="402425" y="4965699"/>
                </a:lnTo>
                <a:lnTo>
                  <a:pt x="381288" y="4927599"/>
                </a:lnTo>
                <a:lnTo>
                  <a:pt x="360670" y="4889499"/>
                </a:lnTo>
                <a:lnTo>
                  <a:pt x="340575" y="4851399"/>
                </a:lnTo>
                <a:lnTo>
                  <a:pt x="321008" y="4813299"/>
                </a:lnTo>
                <a:lnTo>
                  <a:pt x="301972" y="4775199"/>
                </a:lnTo>
                <a:lnTo>
                  <a:pt x="283473" y="4724399"/>
                </a:lnTo>
                <a:lnTo>
                  <a:pt x="265514" y="4686299"/>
                </a:lnTo>
                <a:lnTo>
                  <a:pt x="248101" y="4648199"/>
                </a:lnTo>
                <a:lnTo>
                  <a:pt x="231237" y="4597399"/>
                </a:lnTo>
                <a:lnTo>
                  <a:pt x="214928" y="4559299"/>
                </a:lnTo>
                <a:lnTo>
                  <a:pt x="199177" y="4521199"/>
                </a:lnTo>
                <a:lnTo>
                  <a:pt x="183989" y="4470399"/>
                </a:lnTo>
                <a:lnTo>
                  <a:pt x="169369" y="4432299"/>
                </a:lnTo>
                <a:lnTo>
                  <a:pt x="155321" y="4381499"/>
                </a:lnTo>
                <a:lnTo>
                  <a:pt x="141849" y="4343399"/>
                </a:lnTo>
                <a:lnTo>
                  <a:pt x="128959" y="4305299"/>
                </a:lnTo>
                <a:lnTo>
                  <a:pt x="116653" y="4254499"/>
                </a:lnTo>
                <a:lnTo>
                  <a:pt x="104938" y="4216399"/>
                </a:lnTo>
                <a:lnTo>
                  <a:pt x="93816" y="4165599"/>
                </a:lnTo>
                <a:lnTo>
                  <a:pt x="83294" y="4114799"/>
                </a:lnTo>
                <a:lnTo>
                  <a:pt x="73375" y="4076699"/>
                </a:lnTo>
                <a:lnTo>
                  <a:pt x="64063" y="4025899"/>
                </a:lnTo>
                <a:lnTo>
                  <a:pt x="55363" y="3987799"/>
                </a:lnTo>
                <a:lnTo>
                  <a:pt x="47280" y="3936999"/>
                </a:lnTo>
                <a:lnTo>
                  <a:pt x="39818" y="3886199"/>
                </a:lnTo>
                <a:lnTo>
                  <a:pt x="32982" y="3848099"/>
                </a:lnTo>
                <a:lnTo>
                  <a:pt x="26776" y="3797299"/>
                </a:lnTo>
                <a:lnTo>
                  <a:pt x="21203" y="3746499"/>
                </a:lnTo>
                <a:lnTo>
                  <a:pt x="16270" y="3708399"/>
                </a:lnTo>
                <a:lnTo>
                  <a:pt x="11980" y="3657599"/>
                </a:lnTo>
                <a:lnTo>
                  <a:pt x="8338" y="3606799"/>
                </a:lnTo>
                <a:lnTo>
                  <a:pt x="5348" y="3568699"/>
                </a:lnTo>
                <a:lnTo>
                  <a:pt x="3015" y="3517899"/>
                </a:lnTo>
                <a:lnTo>
                  <a:pt x="1343" y="3467099"/>
                </a:lnTo>
                <a:lnTo>
                  <a:pt x="336" y="3416299"/>
                </a:lnTo>
                <a:lnTo>
                  <a:pt x="0" y="3378199"/>
                </a:lnTo>
                <a:lnTo>
                  <a:pt x="0" y="3365499"/>
                </a:lnTo>
                <a:lnTo>
                  <a:pt x="336" y="3327399"/>
                </a:lnTo>
                <a:lnTo>
                  <a:pt x="1343" y="3276599"/>
                </a:lnTo>
                <a:lnTo>
                  <a:pt x="3015" y="3225799"/>
                </a:lnTo>
                <a:lnTo>
                  <a:pt x="5348" y="3174999"/>
                </a:lnTo>
                <a:lnTo>
                  <a:pt x="8338" y="3136899"/>
                </a:lnTo>
                <a:lnTo>
                  <a:pt x="11980" y="3086099"/>
                </a:lnTo>
                <a:lnTo>
                  <a:pt x="16270" y="3035299"/>
                </a:lnTo>
                <a:lnTo>
                  <a:pt x="21203" y="2984499"/>
                </a:lnTo>
                <a:lnTo>
                  <a:pt x="26776" y="2946399"/>
                </a:lnTo>
                <a:lnTo>
                  <a:pt x="32982" y="2895599"/>
                </a:lnTo>
                <a:lnTo>
                  <a:pt x="39818" y="2844799"/>
                </a:lnTo>
                <a:lnTo>
                  <a:pt x="47280" y="2806699"/>
                </a:lnTo>
                <a:lnTo>
                  <a:pt x="55363" y="2755899"/>
                </a:lnTo>
                <a:lnTo>
                  <a:pt x="64063" y="2717799"/>
                </a:lnTo>
                <a:lnTo>
                  <a:pt x="73375" y="2666999"/>
                </a:lnTo>
                <a:lnTo>
                  <a:pt x="83294" y="2616199"/>
                </a:lnTo>
                <a:lnTo>
                  <a:pt x="93816" y="2578099"/>
                </a:lnTo>
                <a:lnTo>
                  <a:pt x="104938" y="2527299"/>
                </a:lnTo>
                <a:lnTo>
                  <a:pt x="116653" y="2489199"/>
                </a:lnTo>
                <a:lnTo>
                  <a:pt x="128959" y="2438399"/>
                </a:lnTo>
                <a:lnTo>
                  <a:pt x="141849" y="2400299"/>
                </a:lnTo>
                <a:lnTo>
                  <a:pt x="155321" y="2349499"/>
                </a:lnTo>
                <a:lnTo>
                  <a:pt x="169369" y="2311399"/>
                </a:lnTo>
                <a:lnTo>
                  <a:pt x="183989" y="2273299"/>
                </a:lnTo>
                <a:lnTo>
                  <a:pt x="199177" y="2222499"/>
                </a:lnTo>
                <a:lnTo>
                  <a:pt x="214928" y="2184399"/>
                </a:lnTo>
                <a:lnTo>
                  <a:pt x="231237" y="2146299"/>
                </a:lnTo>
                <a:lnTo>
                  <a:pt x="248101" y="2095499"/>
                </a:lnTo>
                <a:lnTo>
                  <a:pt x="265514" y="2057399"/>
                </a:lnTo>
                <a:lnTo>
                  <a:pt x="283473" y="2019299"/>
                </a:lnTo>
                <a:lnTo>
                  <a:pt x="301972" y="1968499"/>
                </a:lnTo>
                <a:lnTo>
                  <a:pt x="321008" y="1930399"/>
                </a:lnTo>
                <a:lnTo>
                  <a:pt x="340575" y="1892299"/>
                </a:lnTo>
                <a:lnTo>
                  <a:pt x="360670" y="1854199"/>
                </a:lnTo>
                <a:lnTo>
                  <a:pt x="381288" y="1816099"/>
                </a:lnTo>
                <a:lnTo>
                  <a:pt x="402425" y="1765299"/>
                </a:lnTo>
                <a:lnTo>
                  <a:pt x="424076" y="1727199"/>
                </a:lnTo>
                <a:lnTo>
                  <a:pt x="446236" y="1689099"/>
                </a:lnTo>
                <a:lnTo>
                  <a:pt x="468901" y="1650999"/>
                </a:lnTo>
                <a:lnTo>
                  <a:pt x="492067" y="1612899"/>
                </a:lnTo>
                <a:lnTo>
                  <a:pt x="515730" y="1574799"/>
                </a:lnTo>
                <a:lnTo>
                  <a:pt x="539884" y="1536699"/>
                </a:lnTo>
                <a:lnTo>
                  <a:pt x="564525" y="1498599"/>
                </a:lnTo>
                <a:lnTo>
                  <a:pt x="589650" y="1460499"/>
                </a:lnTo>
                <a:lnTo>
                  <a:pt x="615252" y="1422399"/>
                </a:lnTo>
                <a:lnTo>
                  <a:pt x="641329" y="1384299"/>
                </a:lnTo>
                <a:lnTo>
                  <a:pt x="667875" y="1358899"/>
                </a:lnTo>
                <a:lnTo>
                  <a:pt x="694886" y="1320799"/>
                </a:lnTo>
                <a:lnTo>
                  <a:pt x="722358" y="1282699"/>
                </a:lnTo>
                <a:lnTo>
                  <a:pt x="750286" y="1244599"/>
                </a:lnTo>
                <a:lnTo>
                  <a:pt x="778666" y="1219199"/>
                </a:lnTo>
                <a:lnTo>
                  <a:pt x="807493" y="1181099"/>
                </a:lnTo>
                <a:lnTo>
                  <a:pt x="836762" y="1142999"/>
                </a:lnTo>
                <a:lnTo>
                  <a:pt x="866470" y="1117599"/>
                </a:lnTo>
                <a:lnTo>
                  <a:pt x="896612" y="1079499"/>
                </a:lnTo>
                <a:lnTo>
                  <a:pt x="927183" y="1041399"/>
                </a:lnTo>
                <a:lnTo>
                  <a:pt x="958179" y="1015999"/>
                </a:lnTo>
                <a:lnTo>
                  <a:pt x="989596" y="977899"/>
                </a:lnTo>
                <a:lnTo>
                  <a:pt x="1021429" y="952499"/>
                </a:lnTo>
                <a:lnTo>
                  <a:pt x="1053673" y="914399"/>
                </a:lnTo>
                <a:lnTo>
                  <a:pt x="1119378" y="863599"/>
                </a:lnTo>
                <a:lnTo>
                  <a:pt x="1152830" y="825499"/>
                </a:lnTo>
                <a:lnTo>
                  <a:pt x="1220911" y="774699"/>
                </a:lnTo>
                <a:lnTo>
                  <a:pt x="1255531" y="736599"/>
                </a:lnTo>
                <a:lnTo>
                  <a:pt x="1325908" y="685799"/>
                </a:lnTo>
                <a:lnTo>
                  <a:pt x="1397770" y="634999"/>
                </a:lnTo>
                <a:lnTo>
                  <a:pt x="1508272" y="558799"/>
                </a:lnTo>
                <a:lnTo>
                  <a:pt x="1621916" y="482599"/>
                </a:lnTo>
                <a:lnTo>
                  <a:pt x="1660475" y="457199"/>
                </a:lnTo>
                <a:lnTo>
                  <a:pt x="1699365" y="444499"/>
                </a:lnTo>
                <a:lnTo>
                  <a:pt x="1817980" y="368299"/>
                </a:lnTo>
                <a:lnTo>
                  <a:pt x="1858151" y="355599"/>
                </a:lnTo>
                <a:lnTo>
                  <a:pt x="1898631" y="330199"/>
                </a:lnTo>
                <a:lnTo>
                  <a:pt x="1939416" y="317499"/>
                </a:lnTo>
                <a:lnTo>
                  <a:pt x="1980501" y="292099"/>
                </a:lnTo>
                <a:lnTo>
                  <a:pt x="2021881" y="279399"/>
                </a:lnTo>
                <a:lnTo>
                  <a:pt x="2063553" y="253999"/>
                </a:lnTo>
                <a:lnTo>
                  <a:pt x="2147753" y="228599"/>
                </a:lnTo>
                <a:lnTo>
                  <a:pt x="2190272" y="203199"/>
                </a:lnTo>
                <a:lnTo>
                  <a:pt x="2720549" y="50799"/>
                </a:lnTo>
                <a:lnTo>
                  <a:pt x="4036838" y="50799"/>
                </a:lnTo>
                <a:lnTo>
                  <a:pt x="4567116" y="203199"/>
                </a:lnTo>
                <a:lnTo>
                  <a:pt x="4609634" y="228599"/>
                </a:lnTo>
                <a:lnTo>
                  <a:pt x="4693834" y="253999"/>
                </a:lnTo>
                <a:lnTo>
                  <a:pt x="4735506" y="279399"/>
                </a:lnTo>
                <a:lnTo>
                  <a:pt x="4776887" y="292099"/>
                </a:lnTo>
                <a:lnTo>
                  <a:pt x="4817972" y="317499"/>
                </a:lnTo>
                <a:lnTo>
                  <a:pt x="4858756" y="330199"/>
                </a:lnTo>
                <a:lnTo>
                  <a:pt x="4899237" y="355599"/>
                </a:lnTo>
                <a:lnTo>
                  <a:pt x="4939408" y="368299"/>
                </a:lnTo>
                <a:lnTo>
                  <a:pt x="5058022" y="444499"/>
                </a:lnTo>
                <a:lnTo>
                  <a:pt x="5096913" y="457199"/>
                </a:lnTo>
                <a:lnTo>
                  <a:pt x="5135472" y="482599"/>
                </a:lnTo>
                <a:lnTo>
                  <a:pt x="5249116" y="558799"/>
                </a:lnTo>
                <a:lnTo>
                  <a:pt x="5359617" y="634999"/>
                </a:lnTo>
                <a:lnTo>
                  <a:pt x="5431480" y="685799"/>
                </a:lnTo>
                <a:lnTo>
                  <a:pt x="5501857" y="736599"/>
                </a:lnTo>
                <a:lnTo>
                  <a:pt x="5536477" y="774699"/>
                </a:lnTo>
                <a:lnTo>
                  <a:pt x="5604558" y="825499"/>
                </a:lnTo>
                <a:lnTo>
                  <a:pt x="5638010" y="863599"/>
                </a:lnTo>
                <a:lnTo>
                  <a:pt x="5703715" y="914399"/>
                </a:lnTo>
                <a:lnTo>
                  <a:pt x="5735959" y="952499"/>
                </a:lnTo>
                <a:lnTo>
                  <a:pt x="5767792" y="977899"/>
                </a:lnTo>
                <a:lnTo>
                  <a:pt x="5799209" y="1015999"/>
                </a:lnTo>
                <a:lnTo>
                  <a:pt x="5830205" y="1041399"/>
                </a:lnTo>
                <a:lnTo>
                  <a:pt x="5860776" y="1079499"/>
                </a:lnTo>
                <a:lnTo>
                  <a:pt x="5890918" y="1117599"/>
                </a:lnTo>
                <a:lnTo>
                  <a:pt x="5920626" y="1142999"/>
                </a:lnTo>
                <a:lnTo>
                  <a:pt x="5949895" y="1181099"/>
                </a:lnTo>
                <a:lnTo>
                  <a:pt x="5978722" y="1219199"/>
                </a:lnTo>
                <a:lnTo>
                  <a:pt x="6007102" y="1244599"/>
                </a:lnTo>
                <a:lnTo>
                  <a:pt x="6035030" y="1282699"/>
                </a:lnTo>
                <a:lnTo>
                  <a:pt x="6062502" y="1320799"/>
                </a:lnTo>
                <a:lnTo>
                  <a:pt x="6089513" y="1358899"/>
                </a:lnTo>
                <a:lnTo>
                  <a:pt x="6116059" y="1384299"/>
                </a:lnTo>
                <a:lnTo>
                  <a:pt x="6142136" y="1422399"/>
                </a:lnTo>
                <a:lnTo>
                  <a:pt x="6167739" y="1460499"/>
                </a:lnTo>
                <a:lnTo>
                  <a:pt x="6192863" y="1498599"/>
                </a:lnTo>
                <a:lnTo>
                  <a:pt x="6217504" y="1536699"/>
                </a:lnTo>
                <a:lnTo>
                  <a:pt x="6241659" y="1574799"/>
                </a:lnTo>
                <a:lnTo>
                  <a:pt x="6265321" y="1612899"/>
                </a:lnTo>
                <a:lnTo>
                  <a:pt x="6288487" y="1650999"/>
                </a:lnTo>
                <a:lnTo>
                  <a:pt x="6311152" y="1689099"/>
                </a:lnTo>
                <a:lnTo>
                  <a:pt x="6333313" y="1727199"/>
                </a:lnTo>
                <a:lnTo>
                  <a:pt x="6354963" y="1765299"/>
                </a:lnTo>
                <a:lnTo>
                  <a:pt x="6376100" y="1816099"/>
                </a:lnTo>
                <a:lnTo>
                  <a:pt x="6396718" y="1854199"/>
                </a:lnTo>
                <a:lnTo>
                  <a:pt x="6416813" y="1892299"/>
                </a:lnTo>
                <a:lnTo>
                  <a:pt x="6436381" y="1930399"/>
                </a:lnTo>
                <a:lnTo>
                  <a:pt x="6455416" y="1968499"/>
                </a:lnTo>
                <a:lnTo>
                  <a:pt x="6473916" y="2019299"/>
                </a:lnTo>
                <a:lnTo>
                  <a:pt x="6491874" y="2057399"/>
                </a:lnTo>
                <a:lnTo>
                  <a:pt x="6509288" y="2095499"/>
                </a:lnTo>
                <a:lnTo>
                  <a:pt x="6526151" y="2146299"/>
                </a:lnTo>
                <a:lnTo>
                  <a:pt x="6542461" y="2184399"/>
                </a:lnTo>
                <a:lnTo>
                  <a:pt x="6558211" y="2222499"/>
                </a:lnTo>
                <a:lnTo>
                  <a:pt x="6573399" y="2273299"/>
                </a:lnTo>
                <a:lnTo>
                  <a:pt x="6588019" y="2311399"/>
                </a:lnTo>
                <a:lnTo>
                  <a:pt x="6602067" y="2349499"/>
                </a:lnTo>
                <a:lnTo>
                  <a:pt x="6615539" y="2400299"/>
                </a:lnTo>
                <a:lnTo>
                  <a:pt x="6628430" y="2438399"/>
                </a:lnTo>
                <a:lnTo>
                  <a:pt x="6640735" y="2489199"/>
                </a:lnTo>
                <a:lnTo>
                  <a:pt x="6652451" y="2527299"/>
                </a:lnTo>
                <a:lnTo>
                  <a:pt x="6663572" y="2578099"/>
                </a:lnTo>
                <a:lnTo>
                  <a:pt x="6674094" y="2616199"/>
                </a:lnTo>
                <a:lnTo>
                  <a:pt x="6684014" y="2666999"/>
                </a:lnTo>
                <a:lnTo>
                  <a:pt x="6693325" y="2717799"/>
                </a:lnTo>
                <a:lnTo>
                  <a:pt x="6702025" y="2755899"/>
                </a:lnTo>
                <a:lnTo>
                  <a:pt x="6710108" y="2806699"/>
                </a:lnTo>
                <a:lnTo>
                  <a:pt x="6717570" y="2844799"/>
                </a:lnTo>
                <a:lnTo>
                  <a:pt x="6724406" y="2895599"/>
                </a:lnTo>
                <a:lnTo>
                  <a:pt x="6730613" y="2946399"/>
                </a:lnTo>
                <a:lnTo>
                  <a:pt x="6736185" y="2984499"/>
                </a:lnTo>
                <a:lnTo>
                  <a:pt x="6741118" y="3035299"/>
                </a:lnTo>
                <a:lnTo>
                  <a:pt x="6745408" y="3086099"/>
                </a:lnTo>
                <a:lnTo>
                  <a:pt x="6749050" y="3136899"/>
                </a:lnTo>
                <a:lnTo>
                  <a:pt x="6752040" y="3174999"/>
                </a:lnTo>
                <a:lnTo>
                  <a:pt x="6754374" y="3225799"/>
                </a:lnTo>
                <a:lnTo>
                  <a:pt x="6756046" y="3276599"/>
                </a:lnTo>
                <a:lnTo>
                  <a:pt x="6757052" y="3327399"/>
                </a:lnTo>
                <a:lnTo>
                  <a:pt x="6757388" y="3365499"/>
                </a:lnTo>
                <a:lnTo>
                  <a:pt x="6757052" y="3416299"/>
                </a:lnTo>
                <a:lnTo>
                  <a:pt x="6756046" y="3467099"/>
                </a:lnTo>
                <a:lnTo>
                  <a:pt x="6754374" y="3517899"/>
                </a:lnTo>
                <a:lnTo>
                  <a:pt x="6752040" y="3568699"/>
                </a:lnTo>
                <a:lnTo>
                  <a:pt x="6749050" y="3606799"/>
                </a:lnTo>
                <a:lnTo>
                  <a:pt x="6745408" y="3657599"/>
                </a:lnTo>
                <a:lnTo>
                  <a:pt x="6741118" y="3708399"/>
                </a:lnTo>
                <a:lnTo>
                  <a:pt x="6736185" y="3746499"/>
                </a:lnTo>
                <a:lnTo>
                  <a:pt x="6730613" y="3797299"/>
                </a:lnTo>
                <a:lnTo>
                  <a:pt x="6724406" y="3848099"/>
                </a:lnTo>
                <a:lnTo>
                  <a:pt x="6717570" y="3886199"/>
                </a:lnTo>
                <a:lnTo>
                  <a:pt x="6710108" y="3936999"/>
                </a:lnTo>
                <a:lnTo>
                  <a:pt x="6702025" y="3987799"/>
                </a:lnTo>
                <a:lnTo>
                  <a:pt x="6693325" y="4025899"/>
                </a:lnTo>
                <a:lnTo>
                  <a:pt x="6684014" y="4076699"/>
                </a:lnTo>
                <a:lnTo>
                  <a:pt x="6674094" y="4114799"/>
                </a:lnTo>
                <a:lnTo>
                  <a:pt x="6663572" y="4165599"/>
                </a:lnTo>
                <a:lnTo>
                  <a:pt x="6652451" y="4216399"/>
                </a:lnTo>
                <a:lnTo>
                  <a:pt x="6640735" y="4254499"/>
                </a:lnTo>
                <a:lnTo>
                  <a:pt x="6628430" y="4305299"/>
                </a:lnTo>
                <a:lnTo>
                  <a:pt x="6615539" y="4343399"/>
                </a:lnTo>
                <a:lnTo>
                  <a:pt x="6602067" y="4381499"/>
                </a:lnTo>
                <a:lnTo>
                  <a:pt x="6588019" y="4432299"/>
                </a:lnTo>
                <a:lnTo>
                  <a:pt x="6573399" y="4470399"/>
                </a:lnTo>
                <a:lnTo>
                  <a:pt x="6558211" y="4521199"/>
                </a:lnTo>
                <a:lnTo>
                  <a:pt x="6542461" y="4559299"/>
                </a:lnTo>
                <a:lnTo>
                  <a:pt x="6526151" y="4597399"/>
                </a:lnTo>
                <a:lnTo>
                  <a:pt x="6509288" y="4648199"/>
                </a:lnTo>
                <a:lnTo>
                  <a:pt x="6491874" y="4686299"/>
                </a:lnTo>
                <a:lnTo>
                  <a:pt x="6473916" y="4724399"/>
                </a:lnTo>
                <a:lnTo>
                  <a:pt x="6455416" y="4775199"/>
                </a:lnTo>
                <a:lnTo>
                  <a:pt x="6436381" y="4813299"/>
                </a:lnTo>
                <a:lnTo>
                  <a:pt x="6416813" y="4851399"/>
                </a:lnTo>
                <a:lnTo>
                  <a:pt x="6396718" y="4889499"/>
                </a:lnTo>
                <a:lnTo>
                  <a:pt x="6376100" y="4927599"/>
                </a:lnTo>
                <a:lnTo>
                  <a:pt x="6354963" y="4965699"/>
                </a:lnTo>
                <a:lnTo>
                  <a:pt x="6333313" y="5016499"/>
                </a:lnTo>
                <a:lnTo>
                  <a:pt x="6311152" y="5054599"/>
                </a:lnTo>
                <a:lnTo>
                  <a:pt x="6288487" y="5092699"/>
                </a:lnTo>
                <a:lnTo>
                  <a:pt x="6265321" y="5130799"/>
                </a:lnTo>
                <a:lnTo>
                  <a:pt x="6241659" y="5168899"/>
                </a:lnTo>
                <a:lnTo>
                  <a:pt x="6217504" y="5206999"/>
                </a:lnTo>
                <a:lnTo>
                  <a:pt x="6192863" y="5245099"/>
                </a:lnTo>
                <a:lnTo>
                  <a:pt x="6167739" y="5283199"/>
                </a:lnTo>
                <a:lnTo>
                  <a:pt x="6142136" y="5321299"/>
                </a:lnTo>
                <a:lnTo>
                  <a:pt x="6116059" y="5346699"/>
                </a:lnTo>
                <a:lnTo>
                  <a:pt x="6089513" y="5384799"/>
                </a:lnTo>
                <a:lnTo>
                  <a:pt x="6062502" y="5422899"/>
                </a:lnTo>
                <a:lnTo>
                  <a:pt x="6035030" y="5460999"/>
                </a:lnTo>
                <a:lnTo>
                  <a:pt x="6007102" y="5499099"/>
                </a:lnTo>
                <a:lnTo>
                  <a:pt x="5978722" y="5524499"/>
                </a:lnTo>
                <a:lnTo>
                  <a:pt x="5949895" y="5562599"/>
                </a:lnTo>
                <a:lnTo>
                  <a:pt x="5920626" y="5600699"/>
                </a:lnTo>
                <a:lnTo>
                  <a:pt x="5890918" y="5626099"/>
                </a:lnTo>
                <a:lnTo>
                  <a:pt x="5860776" y="5664199"/>
                </a:lnTo>
                <a:lnTo>
                  <a:pt x="5830205" y="5702299"/>
                </a:lnTo>
                <a:lnTo>
                  <a:pt x="5799209" y="5727699"/>
                </a:lnTo>
                <a:lnTo>
                  <a:pt x="5767792" y="5765799"/>
                </a:lnTo>
                <a:lnTo>
                  <a:pt x="5735959" y="5791199"/>
                </a:lnTo>
                <a:lnTo>
                  <a:pt x="5703715" y="5816599"/>
                </a:lnTo>
                <a:lnTo>
                  <a:pt x="5671064" y="5854699"/>
                </a:lnTo>
                <a:lnTo>
                  <a:pt x="5638010" y="5880099"/>
                </a:lnTo>
                <a:lnTo>
                  <a:pt x="5604558" y="5918199"/>
                </a:lnTo>
                <a:lnTo>
                  <a:pt x="5570712" y="5943599"/>
                </a:lnTo>
                <a:lnTo>
                  <a:pt x="5501857" y="5994399"/>
                </a:lnTo>
                <a:lnTo>
                  <a:pt x="5466856" y="6032499"/>
                </a:lnTo>
                <a:lnTo>
                  <a:pt x="5395732" y="6083299"/>
                </a:lnTo>
                <a:lnTo>
                  <a:pt x="5323140" y="6134099"/>
                </a:lnTo>
                <a:lnTo>
                  <a:pt x="5211578" y="6210299"/>
                </a:lnTo>
                <a:lnTo>
                  <a:pt x="5096913" y="6286499"/>
                </a:lnTo>
                <a:lnTo>
                  <a:pt x="5058022" y="6299199"/>
                </a:lnTo>
                <a:lnTo>
                  <a:pt x="4979265" y="6349999"/>
                </a:lnTo>
                <a:lnTo>
                  <a:pt x="4939408" y="6362699"/>
                </a:lnTo>
                <a:lnTo>
                  <a:pt x="4858756" y="6413499"/>
                </a:lnTo>
                <a:lnTo>
                  <a:pt x="4817972" y="6426199"/>
                </a:lnTo>
                <a:lnTo>
                  <a:pt x="4776887" y="6451599"/>
                </a:lnTo>
                <a:lnTo>
                  <a:pt x="4735506" y="6464299"/>
                </a:lnTo>
                <a:lnTo>
                  <a:pt x="4693834" y="6489699"/>
                </a:lnTo>
                <a:lnTo>
                  <a:pt x="4609634" y="6515099"/>
                </a:lnTo>
                <a:lnTo>
                  <a:pt x="4567116" y="6540499"/>
                </a:lnTo>
                <a:lnTo>
                  <a:pt x="4082343" y="6680199"/>
                </a:lnTo>
                <a:close/>
              </a:path>
              <a:path w="6757669" h="6743700" extrusionOk="0">
                <a:moveTo>
                  <a:pt x="3945171" y="6705599"/>
                </a:moveTo>
                <a:lnTo>
                  <a:pt x="2812216" y="6705599"/>
                </a:lnTo>
                <a:lnTo>
                  <a:pt x="2720549" y="6680199"/>
                </a:lnTo>
                <a:lnTo>
                  <a:pt x="4036838" y="6680199"/>
                </a:lnTo>
                <a:lnTo>
                  <a:pt x="3945171" y="6705599"/>
                </a:lnTo>
                <a:close/>
              </a:path>
              <a:path w="6757669" h="6743700" extrusionOk="0">
                <a:moveTo>
                  <a:pt x="3852660" y="6718299"/>
                </a:moveTo>
                <a:lnTo>
                  <a:pt x="2904726" y="6718299"/>
                </a:lnTo>
                <a:lnTo>
                  <a:pt x="2858368" y="6705599"/>
                </a:lnTo>
                <a:lnTo>
                  <a:pt x="3899019" y="6705599"/>
                </a:lnTo>
                <a:lnTo>
                  <a:pt x="3852660" y="6718299"/>
                </a:lnTo>
                <a:close/>
              </a:path>
              <a:path w="6757669" h="6743700" extrusionOk="0">
                <a:moveTo>
                  <a:pt x="3759341" y="6730999"/>
                </a:moveTo>
                <a:lnTo>
                  <a:pt x="2998045" y="6730999"/>
                </a:lnTo>
                <a:lnTo>
                  <a:pt x="2951287" y="6718299"/>
                </a:lnTo>
                <a:lnTo>
                  <a:pt x="3806099" y="6718299"/>
                </a:lnTo>
                <a:lnTo>
                  <a:pt x="3759341" y="6730999"/>
                </a:lnTo>
                <a:close/>
              </a:path>
              <a:path w="6757669" h="6743700" extrusionOk="0">
                <a:moveTo>
                  <a:pt x="3665251" y="6743699"/>
                </a:moveTo>
                <a:lnTo>
                  <a:pt x="3092135" y="6743699"/>
                </a:lnTo>
                <a:lnTo>
                  <a:pt x="3044997" y="6730999"/>
                </a:lnTo>
                <a:lnTo>
                  <a:pt x="3712389" y="6730999"/>
                </a:lnTo>
                <a:lnTo>
                  <a:pt x="3665251" y="674369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5" name="Google Shape;815;p40"/>
          <p:cNvSpPr txBox="1"/>
          <p:nvPr/>
        </p:nvSpPr>
        <p:spPr>
          <a:xfrm>
            <a:off x="1172022" y="2444938"/>
            <a:ext cx="8382000" cy="6261571"/>
          </a:xfrm>
          <a:prstGeom prst="rect">
            <a:avLst/>
          </a:prstGeom>
          <a:noFill/>
          <a:ln>
            <a:noFill/>
          </a:ln>
        </p:spPr>
        <p:txBody>
          <a:bodyPr spcFirstLastPara="1" wrap="square" lIns="0" tIns="12050" rIns="0" bIns="0" anchor="t" anchorCtr="0">
            <a:spAutoFit/>
          </a:bodyPr>
          <a:lstStyle/>
          <a:p>
            <a:pPr marL="12700" marR="4763770" lvl="0" indent="0" algn="l" rtl="0">
              <a:lnSpc>
                <a:spcPct val="116700"/>
              </a:lnSpc>
              <a:spcBef>
                <a:spcPts val="0"/>
              </a:spcBef>
              <a:spcAft>
                <a:spcPts val="0"/>
              </a:spcAft>
              <a:buClr>
                <a:srgbClr val="000000"/>
              </a:buClr>
              <a:buSzPts val="2700"/>
              <a:buFont typeface="Arial"/>
              <a:buNone/>
            </a:pPr>
            <a:r>
              <a:rPr lang="en-US" sz="2700" b="1" i="0" u="none" strike="noStrike" cap="none" dirty="0">
                <a:solidFill>
                  <a:srgbClr val="333333"/>
                </a:solidFill>
                <a:latin typeface="Arial"/>
                <a:ea typeface="Arial"/>
                <a:cs typeface="Arial"/>
                <a:sym typeface="Arial"/>
              </a:rPr>
              <a:t>Target Date Funds </a:t>
            </a:r>
            <a:endParaRPr sz="1400" b="0" i="0" u="none" strike="noStrike" cap="none" dirty="0">
              <a:solidFill>
                <a:srgbClr val="000000"/>
              </a:solidFill>
              <a:latin typeface="Arial"/>
              <a:ea typeface="Arial"/>
              <a:cs typeface="Arial"/>
              <a:sym typeface="Arial"/>
            </a:endParaRPr>
          </a:p>
          <a:p>
            <a:pPr marL="469900" marR="4763770" lvl="0" indent="-457200" algn="l" rtl="0">
              <a:lnSpc>
                <a:spcPct val="116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6 Model Portfolios</a:t>
            </a:r>
            <a:endParaRPr sz="1400" b="0" i="0" u="none" strike="noStrike" cap="none" dirty="0">
              <a:solidFill>
                <a:srgbClr val="000000"/>
              </a:solidFill>
              <a:latin typeface="Arial"/>
              <a:ea typeface="Arial"/>
              <a:cs typeface="Arial"/>
              <a:sym typeface="Arial"/>
            </a:endParaRPr>
          </a:p>
          <a:p>
            <a:pPr marL="469900" marR="4763770" lvl="0" indent="-457200" algn="l" rtl="0">
              <a:lnSpc>
                <a:spcPct val="116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Preservation</a:t>
            </a:r>
            <a:endParaRPr sz="1400" b="0" i="0" u="none" strike="noStrike" cap="none" dirty="0">
              <a:solidFill>
                <a:srgbClr val="000000"/>
              </a:solidFill>
              <a:latin typeface="Arial"/>
              <a:ea typeface="Arial"/>
              <a:cs typeface="Arial"/>
              <a:sym typeface="Arial"/>
            </a:endParaRPr>
          </a:p>
          <a:p>
            <a:pPr marL="469900" marR="4763770" lvl="0" indent="-457200" algn="l" rtl="0">
              <a:lnSpc>
                <a:spcPct val="116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Conservative</a:t>
            </a:r>
            <a:endParaRPr sz="2700" b="0" i="0" u="none" strike="noStrike" cap="none" dirty="0">
              <a:solidFill>
                <a:srgbClr val="000000"/>
              </a:solidFill>
              <a:latin typeface="Arial"/>
              <a:ea typeface="Arial"/>
              <a:cs typeface="Arial"/>
              <a:sym typeface="Arial"/>
            </a:endParaRPr>
          </a:p>
          <a:p>
            <a:pPr marL="469900" marR="4763770" lvl="0" indent="-457200" algn="l" rtl="0">
              <a:lnSpc>
                <a:spcPct val="116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Moderately Conservative</a:t>
            </a:r>
            <a:endParaRPr sz="1400" b="0" i="0" u="none" strike="noStrike" cap="none" dirty="0">
              <a:solidFill>
                <a:srgbClr val="000000"/>
              </a:solidFill>
              <a:latin typeface="Arial"/>
              <a:ea typeface="Arial"/>
              <a:cs typeface="Arial"/>
              <a:sym typeface="Arial"/>
            </a:endParaRPr>
          </a:p>
          <a:p>
            <a:pPr marL="469900" marR="4763770" lvl="0" indent="-457200" algn="l" rtl="0">
              <a:lnSpc>
                <a:spcPct val="116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Signature Portfolio</a:t>
            </a:r>
            <a:endParaRPr sz="1400" b="0" i="0" u="none" strike="noStrike" cap="none" dirty="0">
              <a:solidFill>
                <a:srgbClr val="000000"/>
              </a:solidFill>
              <a:latin typeface="Arial"/>
              <a:ea typeface="Arial"/>
              <a:cs typeface="Arial"/>
              <a:sym typeface="Arial"/>
            </a:endParaRPr>
          </a:p>
          <a:p>
            <a:pPr marL="469900" marR="4763770" lvl="0" indent="-457200" algn="l" rtl="0">
              <a:lnSpc>
                <a:spcPct val="116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Growth</a:t>
            </a:r>
            <a:endParaRPr sz="2700" b="0" i="0" u="none" strike="noStrike" cap="none" dirty="0">
              <a:solidFill>
                <a:srgbClr val="000000"/>
              </a:solidFill>
              <a:latin typeface="Arial"/>
              <a:ea typeface="Arial"/>
              <a:cs typeface="Arial"/>
              <a:sym typeface="Arial"/>
            </a:endParaRPr>
          </a:p>
          <a:p>
            <a:pPr marL="469900" marR="4763770" lvl="0" indent="-457200" algn="l" rtl="0">
              <a:lnSpc>
                <a:spcPct val="116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Aggressive Growth</a:t>
            </a:r>
            <a:endParaRPr sz="2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Arial"/>
              <a:ea typeface="Arial"/>
              <a:cs typeface="Arial"/>
              <a:sym typeface="Arial"/>
            </a:endParaRPr>
          </a:p>
          <a:p>
            <a:pPr marL="659765" marR="5080" lvl="0" indent="-647700" algn="l" rtl="0">
              <a:lnSpc>
                <a:spcPct val="116700"/>
              </a:lnSpc>
              <a:spcBef>
                <a:spcPts val="0"/>
              </a:spcBef>
              <a:spcAft>
                <a:spcPts val="0"/>
              </a:spcAft>
              <a:buClr>
                <a:srgbClr val="000000"/>
              </a:buClr>
              <a:buSzPts val="2700"/>
              <a:buFont typeface="Arial"/>
              <a:buNone/>
            </a:pPr>
            <a:r>
              <a:rPr lang="en-US" sz="2700" b="0" i="0" u="none" strike="noStrike" cap="none" dirty="0">
                <a:solidFill>
                  <a:srgbClr val="333333"/>
                </a:solidFill>
                <a:latin typeface="Arial"/>
                <a:ea typeface="Arial"/>
                <a:cs typeface="Arial"/>
                <a:sym typeface="Arial"/>
              </a:rPr>
              <a:t>15+ Mutual Funds: Choose own allocation </a:t>
            </a:r>
            <a:endParaRPr sz="1400" b="0" i="0" u="none" strike="noStrike" cap="none" dirty="0">
              <a:solidFill>
                <a:srgbClr val="000000"/>
              </a:solidFill>
              <a:latin typeface="Arial"/>
              <a:ea typeface="Arial"/>
              <a:cs typeface="Arial"/>
              <a:sym typeface="Arial"/>
            </a:endParaRPr>
          </a:p>
          <a:p>
            <a:pPr marL="659765" marR="5080" lvl="0" indent="-647700" algn="l" rtl="0">
              <a:lnSpc>
                <a:spcPct val="116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High Quality, No-Load and Load-Waived </a:t>
            </a:r>
            <a:endParaRPr sz="1400" b="0" i="0" u="none" strike="noStrike" cap="none" dirty="0">
              <a:solidFill>
                <a:srgbClr val="000000"/>
              </a:solidFill>
              <a:latin typeface="Arial"/>
              <a:ea typeface="Arial"/>
              <a:cs typeface="Arial"/>
              <a:sym typeface="Arial"/>
            </a:endParaRPr>
          </a:p>
          <a:p>
            <a:pPr marL="659765" marR="5080" lvl="0" indent="-647700" algn="l" rtl="0">
              <a:lnSpc>
                <a:spcPct val="116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Low Cost Funds</a:t>
            </a:r>
            <a:endParaRPr sz="2700" b="0" i="0" u="none" strike="noStrike" cap="none" dirty="0">
              <a:solidFill>
                <a:srgbClr val="000000"/>
              </a:solidFill>
              <a:latin typeface="Arial"/>
              <a:ea typeface="Arial"/>
              <a:cs typeface="Arial"/>
              <a:sym typeface="Arial"/>
            </a:endParaRPr>
          </a:p>
        </p:txBody>
      </p:sp>
      <p:sp>
        <p:nvSpPr>
          <p:cNvPr id="816" name="Google Shape;816;p40"/>
          <p:cNvSpPr/>
          <p:nvPr/>
        </p:nvSpPr>
        <p:spPr>
          <a:xfrm>
            <a:off x="0" y="3"/>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17" name="Google Shape;817;p40"/>
          <p:cNvGrpSpPr/>
          <p:nvPr/>
        </p:nvGrpSpPr>
        <p:grpSpPr>
          <a:xfrm>
            <a:off x="10687639" y="2959144"/>
            <a:ext cx="6654800" cy="7327858"/>
            <a:chOff x="10687639" y="2959144"/>
            <a:chExt cx="6654800" cy="7327858"/>
          </a:xfrm>
        </p:grpSpPr>
        <p:sp>
          <p:nvSpPr>
            <p:cNvPr id="818" name="Google Shape;818;p40"/>
            <p:cNvSpPr/>
            <p:nvPr/>
          </p:nvSpPr>
          <p:spPr>
            <a:xfrm>
              <a:off x="11788610" y="3054831"/>
              <a:ext cx="3953510" cy="3086100"/>
            </a:xfrm>
            <a:custGeom>
              <a:avLst/>
              <a:gdLst/>
              <a:ahLst/>
              <a:cxnLst/>
              <a:rect l="l" t="t" r="r" b="b"/>
              <a:pathLst>
                <a:path w="3953509" h="3086100" extrusionOk="0">
                  <a:moveTo>
                    <a:pt x="3952964" y="485762"/>
                  </a:moveTo>
                  <a:lnTo>
                    <a:pt x="3950576" y="437756"/>
                  </a:lnTo>
                  <a:lnTo>
                    <a:pt x="3943540" y="390563"/>
                  </a:lnTo>
                  <a:lnTo>
                    <a:pt x="3931958" y="344487"/>
                  </a:lnTo>
                  <a:lnTo>
                    <a:pt x="3915981" y="299872"/>
                  </a:lnTo>
                  <a:lnTo>
                    <a:pt x="3895725" y="257022"/>
                  </a:lnTo>
                  <a:lnTo>
                    <a:pt x="3871341" y="216268"/>
                  </a:lnTo>
                  <a:lnTo>
                    <a:pt x="3842943" y="177914"/>
                  </a:lnTo>
                  <a:lnTo>
                    <a:pt x="3810673" y="142278"/>
                  </a:lnTo>
                  <a:lnTo>
                    <a:pt x="3775049" y="110007"/>
                  </a:lnTo>
                  <a:lnTo>
                    <a:pt x="3736695" y="81610"/>
                  </a:lnTo>
                  <a:lnTo>
                    <a:pt x="3695928" y="57226"/>
                  </a:lnTo>
                  <a:lnTo>
                    <a:pt x="3653078" y="36982"/>
                  </a:lnTo>
                  <a:lnTo>
                    <a:pt x="3608463" y="20993"/>
                  </a:lnTo>
                  <a:lnTo>
                    <a:pt x="3562400" y="9423"/>
                  </a:lnTo>
                  <a:lnTo>
                    <a:pt x="3515195" y="2374"/>
                  </a:lnTo>
                  <a:lnTo>
                    <a:pt x="3467189" y="0"/>
                  </a:lnTo>
                  <a:lnTo>
                    <a:pt x="2600325" y="0"/>
                  </a:lnTo>
                  <a:lnTo>
                    <a:pt x="1352626" y="0"/>
                  </a:lnTo>
                  <a:lnTo>
                    <a:pt x="485775" y="0"/>
                  </a:lnTo>
                  <a:lnTo>
                    <a:pt x="437756" y="2374"/>
                  </a:lnTo>
                  <a:lnTo>
                    <a:pt x="390563" y="9423"/>
                  </a:lnTo>
                  <a:lnTo>
                    <a:pt x="344487" y="20993"/>
                  </a:lnTo>
                  <a:lnTo>
                    <a:pt x="299872" y="36982"/>
                  </a:lnTo>
                  <a:lnTo>
                    <a:pt x="257022" y="57226"/>
                  </a:lnTo>
                  <a:lnTo>
                    <a:pt x="216268" y="81610"/>
                  </a:lnTo>
                  <a:lnTo>
                    <a:pt x="177901" y="110007"/>
                  </a:lnTo>
                  <a:lnTo>
                    <a:pt x="142278" y="142278"/>
                  </a:lnTo>
                  <a:lnTo>
                    <a:pt x="110007" y="177914"/>
                  </a:lnTo>
                  <a:lnTo>
                    <a:pt x="81610" y="216268"/>
                  </a:lnTo>
                  <a:lnTo>
                    <a:pt x="57226" y="257022"/>
                  </a:lnTo>
                  <a:lnTo>
                    <a:pt x="36969" y="299872"/>
                  </a:lnTo>
                  <a:lnTo>
                    <a:pt x="20993" y="344487"/>
                  </a:lnTo>
                  <a:lnTo>
                    <a:pt x="9410" y="390563"/>
                  </a:lnTo>
                  <a:lnTo>
                    <a:pt x="2374" y="437756"/>
                  </a:lnTo>
                  <a:lnTo>
                    <a:pt x="0" y="485775"/>
                  </a:lnTo>
                  <a:lnTo>
                    <a:pt x="0" y="2600325"/>
                  </a:lnTo>
                  <a:lnTo>
                    <a:pt x="2374" y="2648331"/>
                  </a:lnTo>
                  <a:lnTo>
                    <a:pt x="9410" y="2695537"/>
                  </a:lnTo>
                  <a:lnTo>
                    <a:pt x="20993" y="2741599"/>
                  </a:lnTo>
                  <a:lnTo>
                    <a:pt x="36969" y="2786227"/>
                  </a:lnTo>
                  <a:lnTo>
                    <a:pt x="57226" y="2829064"/>
                  </a:lnTo>
                  <a:lnTo>
                    <a:pt x="81610" y="2869831"/>
                  </a:lnTo>
                  <a:lnTo>
                    <a:pt x="110007" y="2908185"/>
                  </a:lnTo>
                  <a:lnTo>
                    <a:pt x="142278" y="2943822"/>
                  </a:lnTo>
                  <a:lnTo>
                    <a:pt x="177901" y="2976092"/>
                  </a:lnTo>
                  <a:lnTo>
                    <a:pt x="216268" y="3004477"/>
                  </a:lnTo>
                  <a:lnTo>
                    <a:pt x="257022" y="3028873"/>
                  </a:lnTo>
                  <a:lnTo>
                    <a:pt x="299872" y="3049117"/>
                  </a:lnTo>
                  <a:lnTo>
                    <a:pt x="344487" y="3065107"/>
                  </a:lnTo>
                  <a:lnTo>
                    <a:pt x="390563" y="3076676"/>
                  </a:lnTo>
                  <a:lnTo>
                    <a:pt x="437756" y="3083725"/>
                  </a:lnTo>
                  <a:lnTo>
                    <a:pt x="485762" y="3086100"/>
                  </a:lnTo>
                  <a:lnTo>
                    <a:pt x="2600325" y="3086100"/>
                  </a:lnTo>
                  <a:lnTo>
                    <a:pt x="2648331" y="3083725"/>
                  </a:lnTo>
                  <a:lnTo>
                    <a:pt x="2695537" y="3076676"/>
                  </a:lnTo>
                  <a:lnTo>
                    <a:pt x="2741599" y="3065107"/>
                  </a:lnTo>
                  <a:lnTo>
                    <a:pt x="2786215" y="3049117"/>
                  </a:lnTo>
                  <a:lnTo>
                    <a:pt x="2829064" y="3028873"/>
                  </a:lnTo>
                  <a:lnTo>
                    <a:pt x="2869831" y="3004477"/>
                  </a:lnTo>
                  <a:lnTo>
                    <a:pt x="2890558" y="2989135"/>
                  </a:lnTo>
                  <a:lnTo>
                    <a:pt x="3467189" y="2989135"/>
                  </a:lnTo>
                  <a:lnTo>
                    <a:pt x="3515195" y="2986760"/>
                  </a:lnTo>
                  <a:lnTo>
                    <a:pt x="3562400" y="2979712"/>
                  </a:lnTo>
                  <a:lnTo>
                    <a:pt x="3608463" y="2968142"/>
                  </a:lnTo>
                  <a:lnTo>
                    <a:pt x="3653078" y="2952165"/>
                  </a:lnTo>
                  <a:lnTo>
                    <a:pt x="3695928" y="2931909"/>
                  </a:lnTo>
                  <a:lnTo>
                    <a:pt x="3736695" y="2907525"/>
                  </a:lnTo>
                  <a:lnTo>
                    <a:pt x="3775049" y="2879128"/>
                  </a:lnTo>
                  <a:lnTo>
                    <a:pt x="3810673" y="2846857"/>
                  </a:lnTo>
                  <a:lnTo>
                    <a:pt x="3842943" y="2811221"/>
                  </a:lnTo>
                  <a:lnTo>
                    <a:pt x="3871341" y="2772867"/>
                  </a:lnTo>
                  <a:lnTo>
                    <a:pt x="3895725" y="2732113"/>
                  </a:lnTo>
                  <a:lnTo>
                    <a:pt x="3915981" y="2689263"/>
                  </a:lnTo>
                  <a:lnTo>
                    <a:pt x="3931958" y="2644648"/>
                  </a:lnTo>
                  <a:lnTo>
                    <a:pt x="3943540" y="2598572"/>
                  </a:lnTo>
                  <a:lnTo>
                    <a:pt x="3950576" y="2551379"/>
                  </a:lnTo>
                  <a:lnTo>
                    <a:pt x="3952964" y="2503373"/>
                  </a:lnTo>
                  <a:lnTo>
                    <a:pt x="3952964" y="48576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19" name="Google Shape;819;p40"/>
            <p:cNvPicPr preferRelativeResize="0"/>
            <p:nvPr/>
          </p:nvPicPr>
          <p:blipFill rotWithShape="1">
            <a:blip r:embed="rId3">
              <a:alphaModFix/>
            </a:blip>
            <a:srcRect/>
            <a:stretch/>
          </p:blipFill>
          <p:spPr>
            <a:xfrm>
              <a:off x="11788613" y="3456327"/>
              <a:ext cx="3952874" cy="6410324"/>
            </a:xfrm>
            <a:prstGeom prst="rect">
              <a:avLst/>
            </a:prstGeom>
            <a:noFill/>
            <a:ln>
              <a:noFill/>
            </a:ln>
          </p:spPr>
        </p:pic>
        <p:sp>
          <p:nvSpPr>
            <p:cNvPr id="820" name="Google Shape;820;p40"/>
            <p:cNvSpPr/>
            <p:nvPr/>
          </p:nvSpPr>
          <p:spPr>
            <a:xfrm>
              <a:off x="11743236" y="2959144"/>
              <a:ext cx="4048125" cy="7315200"/>
            </a:xfrm>
            <a:custGeom>
              <a:avLst/>
              <a:gdLst/>
              <a:ahLst/>
              <a:cxnLst/>
              <a:rect l="l" t="t" r="r" b="b"/>
              <a:pathLst>
                <a:path w="4048125" h="7315200" extrusionOk="0">
                  <a:moveTo>
                    <a:pt x="100949" y="7315199"/>
                  </a:moveTo>
                  <a:lnTo>
                    <a:pt x="28715" y="7315199"/>
                  </a:lnTo>
                  <a:lnTo>
                    <a:pt x="28715" y="3314699"/>
                  </a:lnTo>
                  <a:lnTo>
                    <a:pt x="16852" y="3314699"/>
                  </a:lnTo>
                  <a:lnTo>
                    <a:pt x="11955" y="3301999"/>
                  </a:lnTo>
                  <a:lnTo>
                    <a:pt x="7747" y="3301999"/>
                  </a:lnTo>
                  <a:lnTo>
                    <a:pt x="4366" y="3289299"/>
                  </a:lnTo>
                  <a:lnTo>
                    <a:pt x="1948" y="3289299"/>
                  </a:lnTo>
                  <a:lnTo>
                    <a:pt x="492" y="3276599"/>
                  </a:lnTo>
                  <a:lnTo>
                    <a:pt x="0" y="3276599"/>
                  </a:lnTo>
                  <a:lnTo>
                    <a:pt x="0" y="2882899"/>
                  </a:lnTo>
                  <a:lnTo>
                    <a:pt x="500" y="2882899"/>
                  </a:lnTo>
                  <a:lnTo>
                    <a:pt x="1960" y="2870199"/>
                  </a:lnTo>
                  <a:lnTo>
                    <a:pt x="4382" y="2870199"/>
                  </a:lnTo>
                  <a:lnTo>
                    <a:pt x="7764" y="2857499"/>
                  </a:lnTo>
                  <a:lnTo>
                    <a:pt x="11970" y="2857499"/>
                  </a:lnTo>
                  <a:lnTo>
                    <a:pt x="16864" y="2844799"/>
                  </a:lnTo>
                  <a:lnTo>
                    <a:pt x="28715" y="2844799"/>
                  </a:lnTo>
                  <a:lnTo>
                    <a:pt x="28715" y="2654299"/>
                  </a:lnTo>
                  <a:lnTo>
                    <a:pt x="22442" y="2641599"/>
                  </a:lnTo>
                  <a:lnTo>
                    <a:pt x="11962" y="2641599"/>
                  </a:lnTo>
                  <a:lnTo>
                    <a:pt x="7755" y="2628899"/>
                  </a:lnTo>
                  <a:lnTo>
                    <a:pt x="4373" y="2628899"/>
                  </a:lnTo>
                  <a:lnTo>
                    <a:pt x="1953" y="2616199"/>
                  </a:lnTo>
                  <a:lnTo>
                    <a:pt x="495" y="2603499"/>
                  </a:lnTo>
                  <a:lnTo>
                    <a:pt x="0" y="2603499"/>
                  </a:lnTo>
                  <a:lnTo>
                    <a:pt x="0" y="2222499"/>
                  </a:lnTo>
                  <a:lnTo>
                    <a:pt x="500" y="2209799"/>
                  </a:lnTo>
                  <a:lnTo>
                    <a:pt x="1960" y="2209799"/>
                  </a:lnTo>
                  <a:lnTo>
                    <a:pt x="4382" y="2197099"/>
                  </a:lnTo>
                  <a:lnTo>
                    <a:pt x="7764" y="2197099"/>
                  </a:lnTo>
                  <a:lnTo>
                    <a:pt x="11970" y="2184399"/>
                  </a:lnTo>
                  <a:lnTo>
                    <a:pt x="16864" y="2184399"/>
                  </a:lnTo>
                  <a:lnTo>
                    <a:pt x="22445" y="2171699"/>
                  </a:lnTo>
                  <a:lnTo>
                    <a:pt x="28715" y="2171699"/>
                  </a:lnTo>
                  <a:lnTo>
                    <a:pt x="28715" y="1752599"/>
                  </a:lnTo>
                  <a:lnTo>
                    <a:pt x="22439" y="1752599"/>
                  </a:lnTo>
                  <a:lnTo>
                    <a:pt x="16852" y="1739899"/>
                  </a:lnTo>
                  <a:lnTo>
                    <a:pt x="11955" y="1739899"/>
                  </a:lnTo>
                  <a:lnTo>
                    <a:pt x="7747" y="1727199"/>
                  </a:lnTo>
                  <a:lnTo>
                    <a:pt x="4366" y="1727199"/>
                  </a:lnTo>
                  <a:lnTo>
                    <a:pt x="1948" y="1714499"/>
                  </a:lnTo>
                  <a:lnTo>
                    <a:pt x="492" y="1714499"/>
                  </a:lnTo>
                  <a:lnTo>
                    <a:pt x="0" y="1701799"/>
                  </a:lnTo>
                  <a:lnTo>
                    <a:pt x="0" y="1562099"/>
                  </a:lnTo>
                  <a:lnTo>
                    <a:pt x="492" y="1549399"/>
                  </a:lnTo>
                  <a:lnTo>
                    <a:pt x="1948" y="1536699"/>
                  </a:lnTo>
                  <a:lnTo>
                    <a:pt x="4366" y="1536699"/>
                  </a:lnTo>
                  <a:lnTo>
                    <a:pt x="7747" y="1523999"/>
                  </a:lnTo>
                  <a:lnTo>
                    <a:pt x="11955" y="1523999"/>
                  </a:lnTo>
                  <a:lnTo>
                    <a:pt x="16852" y="1511299"/>
                  </a:lnTo>
                  <a:lnTo>
                    <a:pt x="28715" y="1511299"/>
                  </a:lnTo>
                  <a:lnTo>
                    <a:pt x="28715" y="609599"/>
                  </a:lnTo>
                  <a:lnTo>
                    <a:pt x="30568" y="558799"/>
                  </a:lnTo>
                  <a:lnTo>
                    <a:pt x="36034" y="507999"/>
                  </a:lnTo>
                  <a:lnTo>
                    <a:pt x="44975" y="469899"/>
                  </a:lnTo>
                  <a:lnTo>
                    <a:pt x="57250" y="419099"/>
                  </a:lnTo>
                  <a:lnTo>
                    <a:pt x="72723" y="380999"/>
                  </a:lnTo>
                  <a:lnTo>
                    <a:pt x="91253" y="342899"/>
                  </a:lnTo>
                  <a:lnTo>
                    <a:pt x="112702" y="292099"/>
                  </a:lnTo>
                  <a:lnTo>
                    <a:pt x="136930" y="253999"/>
                  </a:lnTo>
                  <a:lnTo>
                    <a:pt x="163799" y="228599"/>
                  </a:lnTo>
                  <a:lnTo>
                    <a:pt x="193170" y="190499"/>
                  </a:lnTo>
                  <a:lnTo>
                    <a:pt x="224905" y="152399"/>
                  </a:lnTo>
                  <a:lnTo>
                    <a:pt x="258863" y="126999"/>
                  </a:lnTo>
                  <a:lnTo>
                    <a:pt x="294906" y="101599"/>
                  </a:lnTo>
                  <a:lnTo>
                    <a:pt x="332896" y="76199"/>
                  </a:lnTo>
                  <a:lnTo>
                    <a:pt x="372693" y="50799"/>
                  </a:lnTo>
                  <a:lnTo>
                    <a:pt x="414159" y="38099"/>
                  </a:lnTo>
                  <a:lnTo>
                    <a:pt x="457154" y="25399"/>
                  </a:lnTo>
                  <a:lnTo>
                    <a:pt x="547177" y="0"/>
                  </a:lnTo>
                  <a:lnTo>
                    <a:pt x="1107135" y="0"/>
                  </a:lnTo>
                  <a:lnTo>
                    <a:pt x="1107135" y="50799"/>
                  </a:lnTo>
                  <a:lnTo>
                    <a:pt x="615144" y="50799"/>
                  </a:lnTo>
                  <a:lnTo>
                    <a:pt x="601915" y="63499"/>
                  </a:lnTo>
                  <a:lnTo>
                    <a:pt x="523305" y="63499"/>
                  </a:lnTo>
                  <a:lnTo>
                    <a:pt x="510414" y="76199"/>
                  </a:lnTo>
                  <a:lnTo>
                    <a:pt x="484870" y="76199"/>
                  </a:lnTo>
                  <a:lnTo>
                    <a:pt x="472233" y="88899"/>
                  </a:lnTo>
                  <a:lnTo>
                    <a:pt x="447287" y="88899"/>
                  </a:lnTo>
                  <a:lnTo>
                    <a:pt x="434979" y="101599"/>
                  </a:lnTo>
                  <a:lnTo>
                    <a:pt x="422796" y="101599"/>
                  </a:lnTo>
                  <a:lnTo>
                    <a:pt x="410751" y="114299"/>
                  </a:lnTo>
                  <a:lnTo>
                    <a:pt x="387079" y="114299"/>
                  </a:lnTo>
                  <a:lnTo>
                    <a:pt x="375465" y="126999"/>
                  </a:lnTo>
                  <a:lnTo>
                    <a:pt x="364019" y="126999"/>
                  </a:lnTo>
                  <a:lnTo>
                    <a:pt x="352739" y="139699"/>
                  </a:lnTo>
                  <a:lnTo>
                    <a:pt x="341627" y="152399"/>
                  </a:lnTo>
                  <a:lnTo>
                    <a:pt x="330695" y="152399"/>
                  </a:lnTo>
                  <a:lnTo>
                    <a:pt x="319956" y="165099"/>
                  </a:lnTo>
                  <a:lnTo>
                    <a:pt x="309410" y="165099"/>
                  </a:lnTo>
                  <a:lnTo>
                    <a:pt x="299058" y="177799"/>
                  </a:lnTo>
                  <a:lnTo>
                    <a:pt x="288912" y="190499"/>
                  </a:lnTo>
                  <a:lnTo>
                    <a:pt x="278983" y="190499"/>
                  </a:lnTo>
                  <a:lnTo>
                    <a:pt x="269272" y="203199"/>
                  </a:lnTo>
                  <a:lnTo>
                    <a:pt x="259780" y="215899"/>
                  </a:lnTo>
                  <a:lnTo>
                    <a:pt x="250516" y="228599"/>
                  </a:lnTo>
                  <a:lnTo>
                    <a:pt x="241492" y="228599"/>
                  </a:lnTo>
                  <a:lnTo>
                    <a:pt x="232709" y="241299"/>
                  </a:lnTo>
                  <a:lnTo>
                    <a:pt x="224166" y="253999"/>
                  </a:lnTo>
                  <a:lnTo>
                    <a:pt x="215874" y="266699"/>
                  </a:lnTo>
                  <a:lnTo>
                    <a:pt x="207842" y="279399"/>
                  </a:lnTo>
                  <a:lnTo>
                    <a:pt x="200070" y="279399"/>
                  </a:lnTo>
                  <a:lnTo>
                    <a:pt x="178353" y="317499"/>
                  </a:lnTo>
                  <a:lnTo>
                    <a:pt x="159138" y="355599"/>
                  </a:lnTo>
                  <a:lnTo>
                    <a:pt x="142530" y="393699"/>
                  </a:lnTo>
                  <a:lnTo>
                    <a:pt x="128614" y="431799"/>
                  </a:lnTo>
                  <a:lnTo>
                    <a:pt x="117464" y="469899"/>
                  </a:lnTo>
                  <a:lnTo>
                    <a:pt x="109142" y="507999"/>
                  </a:lnTo>
                  <a:lnTo>
                    <a:pt x="103695" y="546099"/>
                  </a:lnTo>
                  <a:lnTo>
                    <a:pt x="101149" y="584199"/>
                  </a:lnTo>
                  <a:lnTo>
                    <a:pt x="100949" y="596899"/>
                  </a:lnTo>
                  <a:lnTo>
                    <a:pt x="100949" y="7315199"/>
                  </a:lnTo>
                  <a:close/>
                </a:path>
                <a:path w="4048125" h="7315200" extrusionOk="0">
                  <a:moveTo>
                    <a:pt x="2320650" y="253999"/>
                  </a:moveTo>
                  <a:lnTo>
                    <a:pt x="1107364" y="253999"/>
                  </a:lnTo>
                  <a:lnTo>
                    <a:pt x="1107135" y="241299"/>
                  </a:lnTo>
                  <a:lnTo>
                    <a:pt x="1107135" y="0"/>
                  </a:lnTo>
                  <a:lnTo>
                    <a:pt x="2940862" y="0"/>
                  </a:lnTo>
                  <a:lnTo>
                    <a:pt x="2940862" y="165099"/>
                  </a:lnTo>
                  <a:lnTo>
                    <a:pt x="2323678" y="165099"/>
                  </a:lnTo>
                  <a:lnTo>
                    <a:pt x="2313279" y="177799"/>
                  </a:lnTo>
                  <a:lnTo>
                    <a:pt x="1661295" y="177799"/>
                  </a:lnTo>
                  <a:lnTo>
                    <a:pt x="1653745" y="190499"/>
                  </a:lnTo>
                  <a:lnTo>
                    <a:pt x="1642408" y="190499"/>
                  </a:lnTo>
                  <a:lnTo>
                    <a:pt x="1639281" y="203199"/>
                  </a:lnTo>
                  <a:lnTo>
                    <a:pt x="1638499" y="203199"/>
                  </a:lnTo>
                  <a:lnTo>
                    <a:pt x="1638499" y="215899"/>
                  </a:lnTo>
                  <a:lnTo>
                    <a:pt x="1639281" y="215899"/>
                  </a:lnTo>
                  <a:lnTo>
                    <a:pt x="1642408" y="228599"/>
                  </a:lnTo>
                  <a:lnTo>
                    <a:pt x="1644634" y="228599"/>
                  </a:lnTo>
                  <a:lnTo>
                    <a:pt x="1650413" y="241299"/>
                  </a:lnTo>
                  <a:lnTo>
                    <a:pt x="2315453" y="241299"/>
                  </a:lnTo>
                  <a:lnTo>
                    <a:pt x="2320650" y="253999"/>
                  </a:lnTo>
                  <a:close/>
                </a:path>
                <a:path w="4048125" h="7315200" extrusionOk="0">
                  <a:moveTo>
                    <a:pt x="4019028" y="7315199"/>
                  </a:moveTo>
                  <a:lnTo>
                    <a:pt x="3947239" y="7315199"/>
                  </a:lnTo>
                  <a:lnTo>
                    <a:pt x="3947239" y="596899"/>
                  </a:lnTo>
                  <a:lnTo>
                    <a:pt x="3947039" y="584199"/>
                  </a:lnTo>
                  <a:lnTo>
                    <a:pt x="3944493" y="546099"/>
                  </a:lnTo>
                  <a:lnTo>
                    <a:pt x="3939046" y="507999"/>
                  </a:lnTo>
                  <a:lnTo>
                    <a:pt x="3930725" y="469899"/>
                  </a:lnTo>
                  <a:lnTo>
                    <a:pt x="3919575" y="431799"/>
                  </a:lnTo>
                  <a:lnTo>
                    <a:pt x="3905659" y="393699"/>
                  </a:lnTo>
                  <a:lnTo>
                    <a:pt x="3889050" y="355599"/>
                  </a:lnTo>
                  <a:lnTo>
                    <a:pt x="3869835" y="317499"/>
                  </a:lnTo>
                  <a:lnTo>
                    <a:pt x="3848117" y="279399"/>
                  </a:lnTo>
                  <a:lnTo>
                    <a:pt x="3840346" y="279399"/>
                  </a:lnTo>
                  <a:lnTo>
                    <a:pt x="3832314" y="266699"/>
                  </a:lnTo>
                  <a:lnTo>
                    <a:pt x="3824021" y="253999"/>
                  </a:lnTo>
                  <a:lnTo>
                    <a:pt x="3815479" y="241299"/>
                  </a:lnTo>
                  <a:lnTo>
                    <a:pt x="3806696" y="228599"/>
                  </a:lnTo>
                  <a:lnTo>
                    <a:pt x="3797672" y="228599"/>
                  </a:lnTo>
                  <a:lnTo>
                    <a:pt x="3788408" y="215899"/>
                  </a:lnTo>
                  <a:lnTo>
                    <a:pt x="3778915" y="203199"/>
                  </a:lnTo>
                  <a:lnTo>
                    <a:pt x="3769205" y="190499"/>
                  </a:lnTo>
                  <a:lnTo>
                    <a:pt x="3759276" y="190499"/>
                  </a:lnTo>
                  <a:lnTo>
                    <a:pt x="3749130" y="177799"/>
                  </a:lnTo>
                  <a:lnTo>
                    <a:pt x="3738777" y="165099"/>
                  </a:lnTo>
                  <a:lnTo>
                    <a:pt x="3728232" y="165099"/>
                  </a:lnTo>
                  <a:lnTo>
                    <a:pt x="3717493" y="152399"/>
                  </a:lnTo>
                  <a:lnTo>
                    <a:pt x="3706561" y="152399"/>
                  </a:lnTo>
                  <a:lnTo>
                    <a:pt x="3695449" y="139699"/>
                  </a:lnTo>
                  <a:lnTo>
                    <a:pt x="3684169" y="126999"/>
                  </a:lnTo>
                  <a:lnTo>
                    <a:pt x="3672723" y="126999"/>
                  </a:lnTo>
                  <a:lnTo>
                    <a:pt x="3661109" y="114299"/>
                  </a:lnTo>
                  <a:lnTo>
                    <a:pt x="3637437" y="114299"/>
                  </a:lnTo>
                  <a:lnTo>
                    <a:pt x="3625393" y="101599"/>
                  </a:lnTo>
                  <a:lnTo>
                    <a:pt x="3613209" y="101599"/>
                  </a:lnTo>
                  <a:lnTo>
                    <a:pt x="3600901" y="88899"/>
                  </a:lnTo>
                  <a:lnTo>
                    <a:pt x="3575956" y="88899"/>
                  </a:lnTo>
                  <a:lnTo>
                    <a:pt x="3563318" y="76199"/>
                  </a:lnTo>
                  <a:lnTo>
                    <a:pt x="3537774" y="76199"/>
                  </a:lnTo>
                  <a:lnTo>
                    <a:pt x="3524884" y="63499"/>
                  </a:lnTo>
                  <a:lnTo>
                    <a:pt x="3446273" y="63499"/>
                  </a:lnTo>
                  <a:lnTo>
                    <a:pt x="3433045" y="50799"/>
                  </a:lnTo>
                  <a:lnTo>
                    <a:pt x="2940862" y="50799"/>
                  </a:lnTo>
                  <a:lnTo>
                    <a:pt x="2940862" y="0"/>
                  </a:lnTo>
                  <a:lnTo>
                    <a:pt x="3500551" y="0"/>
                  </a:lnTo>
                  <a:lnTo>
                    <a:pt x="3590565" y="25399"/>
                  </a:lnTo>
                  <a:lnTo>
                    <a:pt x="3633558" y="38099"/>
                  </a:lnTo>
                  <a:lnTo>
                    <a:pt x="3675022" y="50799"/>
                  </a:lnTo>
                  <a:lnTo>
                    <a:pt x="3714819" y="76199"/>
                  </a:lnTo>
                  <a:lnTo>
                    <a:pt x="3752809" y="101599"/>
                  </a:lnTo>
                  <a:lnTo>
                    <a:pt x="3788854" y="126999"/>
                  </a:lnTo>
                  <a:lnTo>
                    <a:pt x="3822814" y="152399"/>
                  </a:lnTo>
                  <a:lnTo>
                    <a:pt x="3854550" y="190499"/>
                  </a:lnTo>
                  <a:lnTo>
                    <a:pt x="3883924" y="228599"/>
                  </a:lnTo>
                  <a:lnTo>
                    <a:pt x="3910796" y="253999"/>
                  </a:lnTo>
                  <a:lnTo>
                    <a:pt x="3935028" y="292099"/>
                  </a:lnTo>
                  <a:lnTo>
                    <a:pt x="3956479" y="342899"/>
                  </a:lnTo>
                  <a:lnTo>
                    <a:pt x="3975012" y="380999"/>
                  </a:lnTo>
                  <a:lnTo>
                    <a:pt x="3990487" y="419099"/>
                  </a:lnTo>
                  <a:lnTo>
                    <a:pt x="4002765" y="469899"/>
                  </a:lnTo>
                  <a:lnTo>
                    <a:pt x="4011707" y="507999"/>
                  </a:lnTo>
                  <a:lnTo>
                    <a:pt x="4017175" y="558799"/>
                  </a:lnTo>
                  <a:lnTo>
                    <a:pt x="4019028" y="609599"/>
                  </a:lnTo>
                  <a:lnTo>
                    <a:pt x="4019028" y="2108199"/>
                  </a:lnTo>
                  <a:lnTo>
                    <a:pt x="4025334" y="2120899"/>
                  </a:lnTo>
                  <a:lnTo>
                    <a:pt x="4035882" y="2120899"/>
                  </a:lnTo>
                  <a:lnTo>
                    <a:pt x="4040123" y="2133599"/>
                  </a:lnTo>
                  <a:lnTo>
                    <a:pt x="4043538" y="2133599"/>
                  </a:lnTo>
                  <a:lnTo>
                    <a:pt x="4045989" y="2146299"/>
                  </a:lnTo>
                  <a:lnTo>
                    <a:pt x="4047475" y="2158999"/>
                  </a:lnTo>
                  <a:lnTo>
                    <a:pt x="4047998" y="2158999"/>
                  </a:lnTo>
                  <a:lnTo>
                    <a:pt x="4047998" y="2908299"/>
                  </a:lnTo>
                  <a:lnTo>
                    <a:pt x="4047490" y="2920999"/>
                  </a:lnTo>
                  <a:lnTo>
                    <a:pt x="4046014" y="2933699"/>
                  </a:lnTo>
                  <a:lnTo>
                    <a:pt x="4043569" y="2933699"/>
                  </a:lnTo>
                  <a:lnTo>
                    <a:pt x="4040155" y="2946399"/>
                  </a:lnTo>
                  <a:lnTo>
                    <a:pt x="4035911" y="2946399"/>
                  </a:lnTo>
                  <a:lnTo>
                    <a:pt x="4030975" y="2959099"/>
                  </a:lnTo>
                  <a:lnTo>
                    <a:pt x="4019028" y="2959099"/>
                  </a:lnTo>
                  <a:lnTo>
                    <a:pt x="4019028" y="7315199"/>
                  </a:lnTo>
                  <a:close/>
                </a:path>
                <a:path w="4048125" h="7315200" extrusionOk="0">
                  <a:moveTo>
                    <a:pt x="2940631" y="253999"/>
                  </a:moveTo>
                  <a:lnTo>
                    <a:pt x="2393230" y="253999"/>
                  </a:lnTo>
                  <a:lnTo>
                    <a:pt x="2398420" y="241299"/>
                  </a:lnTo>
                  <a:lnTo>
                    <a:pt x="2406651" y="241299"/>
                  </a:lnTo>
                  <a:lnTo>
                    <a:pt x="2409575" y="228599"/>
                  </a:lnTo>
                  <a:lnTo>
                    <a:pt x="2410706" y="228599"/>
                  </a:lnTo>
                  <a:lnTo>
                    <a:pt x="2412305" y="215899"/>
                  </a:lnTo>
                  <a:lnTo>
                    <a:pt x="2412865" y="215899"/>
                  </a:lnTo>
                  <a:lnTo>
                    <a:pt x="2412448" y="203199"/>
                  </a:lnTo>
                  <a:lnTo>
                    <a:pt x="2410729" y="203199"/>
                  </a:lnTo>
                  <a:lnTo>
                    <a:pt x="2404686" y="190499"/>
                  </a:lnTo>
                  <a:lnTo>
                    <a:pt x="2400576" y="177799"/>
                  </a:lnTo>
                  <a:lnTo>
                    <a:pt x="2390177" y="165099"/>
                  </a:lnTo>
                  <a:lnTo>
                    <a:pt x="2940862" y="165099"/>
                  </a:lnTo>
                  <a:lnTo>
                    <a:pt x="2940862" y="241299"/>
                  </a:lnTo>
                  <a:lnTo>
                    <a:pt x="2940631" y="253999"/>
                  </a:lnTo>
                  <a:close/>
                </a:path>
                <a:path w="4048125" h="7315200" extrusionOk="0">
                  <a:moveTo>
                    <a:pt x="2303125" y="203199"/>
                  </a:moveTo>
                  <a:lnTo>
                    <a:pt x="2188013" y="203199"/>
                  </a:lnTo>
                  <a:lnTo>
                    <a:pt x="2184886" y="190499"/>
                  </a:lnTo>
                  <a:lnTo>
                    <a:pt x="2173549" y="190499"/>
                  </a:lnTo>
                  <a:lnTo>
                    <a:pt x="2165999" y="177799"/>
                  </a:lnTo>
                  <a:lnTo>
                    <a:pt x="2313279" y="177799"/>
                  </a:lnTo>
                  <a:lnTo>
                    <a:pt x="2309168" y="190499"/>
                  </a:lnTo>
                  <a:lnTo>
                    <a:pt x="2303125" y="203199"/>
                  </a:lnTo>
                  <a:close/>
                </a:path>
                <a:path w="4048125" h="7315200" extrusionOk="0">
                  <a:moveTo>
                    <a:pt x="2300989" y="215899"/>
                  </a:moveTo>
                  <a:lnTo>
                    <a:pt x="2188795" y="215899"/>
                  </a:lnTo>
                  <a:lnTo>
                    <a:pt x="2188795" y="203199"/>
                  </a:lnTo>
                  <a:lnTo>
                    <a:pt x="2301406" y="203199"/>
                  </a:lnTo>
                  <a:lnTo>
                    <a:pt x="2300989" y="215899"/>
                  </a:lnTo>
                  <a:close/>
                </a:path>
                <a:path w="4048125" h="7315200" extrusionOk="0">
                  <a:moveTo>
                    <a:pt x="2303151" y="228599"/>
                  </a:moveTo>
                  <a:lnTo>
                    <a:pt x="2184886" y="228599"/>
                  </a:lnTo>
                  <a:lnTo>
                    <a:pt x="2188013" y="215899"/>
                  </a:lnTo>
                  <a:lnTo>
                    <a:pt x="2301550" y="215899"/>
                  </a:lnTo>
                  <a:lnTo>
                    <a:pt x="2303151" y="228599"/>
                  </a:lnTo>
                  <a:close/>
                </a:path>
                <a:path w="4048125" h="7315200" extrusionOk="0">
                  <a:moveTo>
                    <a:pt x="2307210" y="241299"/>
                  </a:moveTo>
                  <a:lnTo>
                    <a:pt x="2176881" y="241299"/>
                  </a:lnTo>
                  <a:lnTo>
                    <a:pt x="2182659" y="228599"/>
                  </a:lnTo>
                  <a:lnTo>
                    <a:pt x="2304283" y="228599"/>
                  </a:lnTo>
                  <a:lnTo>
                    <a:pt x="2307210" y="241299"/>
                  </a:lnTo>
                  <a:close/>
                </a:path>
                <a:path w="4048125" h="7315200" extrusionOk="0">
                  <a:moveTo>
                    <a:pt x="2937454" y="279399"/>
                  </a:moveTo>
                  <a:lnTo>
                    <a:pt x="1110531" y="279399"/>
                  </a:lnTo>
                  <a:lnTo>
                    <a:pt x="1109062" y="266699"/>
                  </a:lnTo>
                  <a:lnTo>
                    <a:pt x="1108006" y="253999"/>
                  </a:lnTo>
                  <a:lnTo>
                    <a:pt x="2332695" y="253999"/>
                  </a:lnTo>
                  <a:lnTo>
                    <a:pt x="2339370" y="266699"/>
                  </a:lnTo>
                  <a:lnTo>
                    <a:pt x="2938927" y="266699"/>
                  </a:lnTo>
                  <a:lnTo>
                    <a:pt x="2937454" y="279399"/>
                  </a:lnTo>
                  <a:close/>
                </a:path>
                <a:path w="4048125" h="7315200" extrusionOk="0">
                  <a:moveTo>
                    <a:pt x="2938927" y="266699"/>
                  </a:moveTo>
                  <a:lnTo>
                    <a:pt x="2374531" y="266699"/>
                  </a:lnTo>
                  <a:lnTo>
                    <a:pt x="2381200" y="253999"/>
                  </a:lnTo>
                  <a:lnTo>
                    <a:pt x="2939985" y="253999"/>
                  </a:lnTo>
                  <a:lnTo>
                    <a:pt x="2938927" y="266699"/>
                  </a:lnTo>
                  <a:close/>
                </a:path>
                <a:path w="4048125" h="7315200" extrusionOk="0">
                  <a:moveTo>
                    <a:pt x="2930629" y="304799"/>
                  </a:moveTo>
                  <a:lnTo>
                    <a:pt x="1117348" y="304799"/>
                  </a:lnTo>
                  <a:lnTo>
                    <a:pt x="1114678" y="292099"/>
                  </a:lnTo>
                  <a:lnTo>
                    <a:pt x="1112406" y="279399"/>
                  </a:lnTo>
                  <a:lnTo>
                    <a:pt x="2935577" y="279399"/>
                  </a:lnTo>
                  <a:lnTo>
                    <a:pt x="2933301" y="292099"/>
                  </a:lnTo>
                  <a:lnTo>
                    <a:pt x="2930629" y="304799"/>
                  </a:lnTo>
                  <a:close/>
                </a:path>
                <a:path w="4048125" h="7315200" extrusionOk="0">
                  <a:moveTo>
                    <a:pt x="2924107" y="317499"/>
                  </a:moveTo>
                  <a:lnTo>
                    <a:pt x="1123865" y="317499"/>
                  </a:lnTo>
                  <a:lnTo>
                    <a:pt x="1120416" y="304799"/>
                  </a:lnTo>
                  <a:lnTo>
                    <a:pt x="2927559" y="304799"/>
                  </a:lnTo>
                  <a:lnTo>
                    <a:pt x="2924107" y="317499"/>
                  </a:lnTo>
                  <a:close/>
                </a:path>
                <a:path w="4048125" h="7315200" extrusionOk="0">
                  <a:moveTo>
                    <a:pt x="2916104" y="330199"/>
                  </a:moveTo>
                  <a:lnTo>
                    <a:pt x="1131864" y="330199"/>
                  </a:lnTo>
                  <a:lnTo>
                    <a:pt x="1127681" y="317499"/>
                  </a:lnTo>
                  <a:lnTo>
                    <a:pt x="2920288" y="317499"/>
                  </a:lnTo>
                  <a:lnTo>
                    <a:pt x="2916104" y="330199"/>
                  </a:lnTo>
                  <a:close/>
                </a:path>
                <a:path w="4048125" h="7315200" extrusionOk="0">
                  <a:moveTo>
                    <a:pt x="2901441" y="355599"/>
                  </a:moveTo>
                  <a:lnTo>
                    <a:pt x="1146519" y="355599"/>
                  </a:lnTo>
                  <a:lnTo>
                    <a:pt x="1141305" y="342899"/>
                  </a:lnTo>
                  <a:lnTo>
                    <a:pt x="1136412" y="330199"/>
                  </a:lnTo>
                  <a:lnTo>
                    <a:pt x="2911552" y="330199"/>
                  </a:lnTo>
                  <a:lnTo>
                    <a:pt x="2906657" y="342899"/>
                  </a:lnTo>
                  <a:lnTo>
                    <a:pt x="2901441" y="355599"/>
                  </a:lnTo>
                  <a:close/>
                </a:path>
                <a:path w="4048125" h="7315200" extrusionOk="0">
                  <a:moveTo>
                    <a:pt x="2890046" y="368299"/>
                  </a:moveTo>
                  <a:lnTo>
                    <a:pt x="1157910" y="368299"/>
                  </a:lnTo>
                  <a:lnTo>
                    <a:pt x="1152054" y="355599"/>
                  </a:lnTo>
                  <a:lnTo>
                    <a:pt x="2895904" y="355599"/>
                  </a:lnTo>
                  <a:lnTo>
                    <a:pt x="2890046" y="368299"/>
                  </a:lnTo>
                  <a:close/>
                </a:path>
                <a:path w="4048125" h="7315200" extrusionOk="0">
                  <a:moveTo>
                    <a:pt x="2870802" y="380999"/>
                  </a:moveTo>
                  <a:lnTo>
                    <a:pt x="1177149" y="380999"/>
                  </a:lnTo>
                  <a:lnTo>
                    <a:pt x="1170472" y="368299"/>
                  </a:lnTo>
                  <a:lnTo>
                    <a:pt x="2877480" y="368299"/>
                  </a:lnTo>
                  <a:lnTo>
                    <a:pt x="2870802" y="380999"/>
                  </a:lnTo>
                  <a:close/>
                </a:path>
                <a:path w="4048125" h="7315200" extrusionOk="0">
                  <a:moveTo>
                    <a:pt x="2856687" y="393699"/>
                  </a:moveTo>
                  <a:lnTo>
                    <a:pt x="1191260" y="393699"/>
                  </a:lnTo>
                  <a:lnTo>
                    <a:pt x="1184090" y="380999"/>
                  </a:lnTo>
                  <a:lnTo>
                    <a:pt x="2863860" y="380999"/>
                  </a:lnTo>
                  <a:lnTo>
                    <a:pt x="2856687" y="393699"/>
                  </a:lnTo>
                  <a:close/>
                </a:path>
                <a:path w="4048125" h="7315200" extrusionOk="0">
                  <a:moveTo>
                    <a:pt x="2833993" y="406399"/>
                  </a:moveTo>
                  <a:lnTo>
                    <a:pt x="1213951" y="406399"/>
                  </a:lnTo>
                  <a:lnTo>
                    <a:pt x="1206191" y="393699"/>
                  </a:lnTo>
                  <a:lnTo>
                    <a:pt x="2841754" y="393699"/>
                  </a:lnTo>
                  <a:lnTo>
                    <a:pt x="2833993" y="406399"/>
                  </a:lnTo>
                  <a:close/>
                </a:path>
                <a:path w="4048125" h="7315200" extrusionOk="0">
                  <a:moveTo>
                    <a:pt x="2776361" y="419099"/>
                  </a:moveTo>
                  <a:lnTo>
                    <a:pt x="1271574" y="419099"/>
                  </a:lnTo>
                  <a:lnTo>
                    <a:pt x="1263125" y="406399"/>
                  </a:lnTo>
                  <a:lnTo>
                    <a:pt x="2784811" y="406399"/>
                  </a:lnTo>
                  <a:lnTo>
                    <a:pt x="2776361" y="419099"/>
                  </a:lnTo>
                  <a:close/>
                </a:path>
              </a:pathLst>
            </a:custGeom>
            <a:solidFill>
              <a:srgbClr val="1C1C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21" name="Google Shape;821;p40"/>
            <p:cNvSpPr/>
            <p:nvPr/>
          </p:nvSpPr>
          <p:spPr>
            <a:xfrm>
              <a:off x="10687639" y="9258302"/>
              <a:ext cx="6654800" cy="1028700"/>
            </a:xfrm>
            <a:custGeom>
              <a:avLst/>
              <a:gdLst/>
              <a:ahLst/>
              <a:cxnLst/>
              <a:rect l="l" t="t" r="r" b="b"/>
              <a:pathLst>
                <a:path w="6654800" h="1028700" extrusionOk="0">
                  <a:moveTo>
                    <a:pt x="0" y="0"/>
                  </a:moveTo>
                  <a:lnTo>
                    <a:pt x="6654402" y="0"/>
                  </a:lnTo>
                  <a:lnTo>
                    <a:pt x="6654402" y="1028696"/>
                  </a:lnTo>
                  <a:lnTo>
                    <a:pt x="0" y="1028696"/>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22" name="Google Shape;822;p40"/>
          <p:cNvSpPr txBox="1">
            <a:spLocks noGrp="1"/>
          </p:cNvSpPr>
          <p:nvPr>
            <p:ph type="title"/>
          </p:nvPr>
        </p:nvSpPr>
        <p:spPr>
          <a:xfrm>
            <a:off x="1172022" y="956238"/>
            <a:ext cx="15943954" cy="1134745"/>
          </a:xfrm>
          <a:prstGeom prst="rect">
            <a:avLst/>
          </a:prstGeom>
          <a:noFill/>
          <a:ln>
            <a:noFill/>
          </a:ln>
        </p:spPr>
        <p:txBody>
          <a:bodyPr spcFirstLastPara="1" wrap="square" lIns="0" tIns="135225" rIns="0" bIns="0" anchor="t" anchorCtr="0">
            <a:spAutoFit/>
          </a:bodyPr>
          <a:lstStyle/>
          <a:p>
            <a:pPr marL="12700" lvl="0" indent="0" algn="l" rtl="0">
              <a:lnSpc>
                <a:spcPct val="100000"/>
              </a:lnSpc>
              <a:spcBef>
                <a:spcPts val="0"/>
              </a:spcBef>
              <a:spcAft>
                <a:spcPts val="0"/>
              </a:spcAft>
              <a:buSzPts val="1400"/>
              <a:buNone/>
            </a:pPr>
            <a:r>
              <a:rPr lang="en-US" sz="5900"/>
              <a:t>RAMS 457(b) Plan Investments</a:t>
            </a:r>
            <a:endParaRPr sz="5900"/>
          </a:p>
        </p:txBody>
      </p:sp>
      <p:sp>
        <p:nvSpPr>
          <p:cNvPr id="823" name="Google Shape;823;p40"/>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827"/>
        <p:cNvGrpSpPr/>
        <p:nvPr/>
      </p:nvGrpSpPr>
      <p:grpSpPr>
        <a:xfrm>
          <a:off x="0" y="0"/>
          <a:ext cx="0" cy="0"/>
          <a:chOff x="0" y="0"/>
          <a:chExt cx="0" cy="0"/>
        </a:xfrm>
      </p:grpSpPr>
      <p:pic>
        <p:nvPicPr>
          <p:cNvPr id="828" name="Google Shape;828;p41"/>
          <p:cNvPicPr preferRelativeResize="0"/>
          <p:nvPr/>
        </p:nvPicPr>
        <p:blipFill rotWithShape="1">
          <a:blip r:embed="rId3">
            <a:alphaModFix/>
          </a:blip>
          <a:srcRect/>
          <a:stretch/>
        </p:blipFill>
        <p:spPr>
          <a:xfrm>
            <a:off x="2696299" y="3796595"/>
            <a:ext cx="13141979" cy="6101589"/>
          </a:xfrm>
          <a:prstGeom prst="rect">
            <a:avLst/>
          </a:prstGeom>
          <a:noFill/>
          <a:ln>
            <a:noFill/>
          </a:ln>
        </p:spPr>
      </p:pic>
      <p:sp>
        <p:nvSpPr>
          <p:cNvPr id="829" name="Google Shape;829;p41"/>
          <p:cNvSpPr txBox="1"/>
          <p:nvPr/>
        </p:nvSpPr>
        <p:spPr>
          <a:xfrm>
            <a:off x="1172022" y="975617"/>
            <a:ext cx="7219315" cy="9398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333333"/>
                </a:solidFill>
                <a:latin typeface="Arial"/>
                <a:ea typeface="Arial"/>
                <a:cs typeface="Arial"/>
                <a:sym typeface="Arial"/>
              </a:rPr>
              <a:t>Target Date Funds</a:t>
            </a:r>
            <a:endParaRPr sz="6000" b="1" i="0" u="none" strike="noStrike" cap="none">
              <a:solidFill>
                <a:srgbClr val="000000"/>
              </a:solidFill>
              <a:latin typeface="Arial"/>
              <a:ea typeface="Arial"/>
              <a:cs typeface="Arial"/>
              <a:sym typeface="Arial"/>
            </a:endParaRPr>
          </a:p>
        </p:txBody>
      </p:sp>
      <p:sp>
        <p:nvSpPr>
          <p:cNvPr id="830" name="Google Shape;830;p41"/>
          <p:cNvSpPr txBox="1"/>
          <p:nvPr/>
        </p:nvSpPr>
        <p:spPr>
          <a:xfrm>
            <a:off x="1304591" y="2221956"/>
            <a:ext cx="9055735" cy="914353"/>
          </a:xfrm>
          <a:prstGeom prst="rect">
            <a:avLst/>
          </a:prstGeom>
          <a:noFill/>
          <a:ln>
            <a:noFill/>
          </a:ln>
        </p:spPr>
        <p:txBody>
          <a:bodyPr spcFirstLastPara="1" wrap="square" lIns="0" tIns="82550" rIns="0" bIns="0" anchor="t" anchorCtr="0">
            <a:spAutoFit/>
          </a:bodyPr>
          <a:lstStyle/>
          <a:p>
            <a:pPr marL="12700" marR="5080" lvl="0" indent="0" algn="l" rtl="0">
              <a:lnSpc>
                <a:spcPct val="100370"/>
              </a:lnSpc>
              <a:spcBef>
                <a:spcPts val="0"/>
              </a:spcBef>
              <a:spcAft>
                <a:spcPts val="0"/>
              </a:spcAft>
              <a:buClr>
                <a:srgbClr val="000000"/>
              </a:buClr>
              <a:buSzPts val="2700"/>
              <a:buFont typeface="Arial"/>
              <a:buNone/>
            </a:pPr>
            <a:r>
              <a:rPr lang="en-US" sz="2700" b="1" i="0" u="none" strike="noStrike" cap="none">
                <a:solidFill>
                  <a:srgbClr val="0578D5"/>
                </a:solidFill>
                <a:latin typeface="Arial"/>
                <a:ea typeface="Arial"/>
                <a:cs typeface="Arial"/>
                <a:sym typeface="Arial"/>
              </a:rPr>
              <a:t>TIAA-CREFF Lifecycle Funds glidepath: Allocations become more conservative over time</a:t>
            </a:r>
            <a:endParaRPr sz="2700" b="1" i="0" u="none" strike="noStrike" cap="none">
              <a:solidFill>
                <a:srgbClr val="000000"/>
              </a:solidFill>
              <a:latin typeface="Arial"/>
              <a:ea typeface="Arial"/>
              <a:cs typeface="Arial"/>
              <a:sym typeface="Arial"/>
            </a:endParaRPr>
          </a:p>
        </p:txBody>
      </p:sp>
      <p:sp>
        <p:nvSpPr>
          <p:cNvPr id="831" name="Google Shape;831;p41"/>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32" name="Google Shape;832;p41"/>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294f72d618_2_74"/>
          <p:cNvSpPr txBox="1">
            <a:spLocks noGrp="1"/>
          </p:cNvSpPr>
          <p:nvPr>
            <p:ph type="sldNum" idx="12"/>
          </p:nvPr>
        </p:nvSpPr>
        <p:spPr>
          <a:xfrm>
            <a:off x="1096514" y="9663240"/>
            <a:ext cx="385800" cy="277200"/>
          </a:xfrm>
          <a:prstGeom prst="rect">
            <a:avLst/>
          </a:prstGeom>
          <a:noFill/>
          <a:ln>
            <a:noFill/>
          </a:ln>
        </p:spPr>
        <p:txBody>
          <a:bodyPr spcFirstLastPara="1" wrap="square" lIns="0" tIns="0" rIns="0" bIns="0" anchor="t" anchorCtr="0">
            <a:spAutoFit/>
          </a:bodyPr>
          <a:lstStyle/>
          <a:p>
            <a:pPr marL="63500" lvl="0" indent="0" algn="l" rtl="0">
              <a:lnSpc>
                <a:spcPct val="118750"/>
              </a:lnSpc>
              <a:spcBef>
                <a:spcPts val="0"/>
              </a:spcBef>
              <a:spcAft>
                <a:spcPts val="0"/>
              </a:spcAft>
              <a:buSzPts val="1800"/>
              <a:buNone/>
            </a:pPr>
            <a:fld id="{00000000-1234-1234-1234-123412341234}" type="slidenum">
              <a:rPr lang="en-US"/>
              <a:t>4</a:t>
            </a:fld>
            <a:endParaRPr/>
          </a:p>
        </p:txBody>
      </p:sp>
      <p:sp>
        <p:nvSpPr>
          <p:cNvPr id="229" name="Google Shape;229;g2294f72d618_2_74"/>
          <p:cNvSpPr txBox="1">
            <a:spLocks noGrp="1"/>
          </p:cNvSpPr>
          <p:nvPr>
            <p:ph type="ftr" idx="11"/>
          </p:nvPr>
        </p:nvSpPr>
        <p:spPr>
          <a:xfrm>
            <a:off x="1867114" y="9704790"/>
            <a:ext cx="2367000" cy="189600"/>
          </a:xfrm>
          <a:prstGeom prst="rect">
            <a:avLst/>
          </a:prstGeom>
          <a:noFill/>
          <a:ln>
            <a:noFill/>
          </a:ln>
        </p:spPr>
        <p:txBody>
          <a:bodyPr spcFirstLastPara="1" wrap="square" lIns="0" tIns="4775" rIns="0" bIns="0" anchor="t" anchorCtr="0">
            <a:spAutoFit/>
          </a:bodyPr>
          <a:lstStyle/>
          <a:p>
            <a:pPr marL="25400" lvl="0" indent="0" algn="l" rtl="0">
              <a:lnSpc>
                <a:spcPct val="100000"/>
              </a:lnSpc>
              <a:spcBef>
                <a:spcPts val="0"/>
              </a:spcBef>
              <a:spcAft>
                <a:spcPts val="0"/>
              </a:spcAft>
              <a:buSzPts val="2100"/>
              <a:buNone/>
            </a:pPr>
            <a:r>
              <a:rPr lang="en-US"/>
              <a:t>© 2023 HUB International Limited.</a:t>
            </a:r>
            <a:endParaRPr/>
          </a:p>
        </p:txBody>
      </p:sp>
      <p:pic>
        <p:nvPicPr>
          <p:cNvPr id="230" name="Google Shape;230;g2294f72d618_2_74"/>
          <p:cNvPicPr preferRelativeResize="0"/>
          <p:nvPr/>
        </p:nvPicPr>
        <p:blipFill rotWithShape="1">
          <a:blip r:embed="rId3">
            <a:alphaModFix/>
          </a:blip>
          <a:srcRect/>
          <a:stretch/>
        </p:blipFill>
        <p:spPr>
          <a:xfrm>
            <a:off x="14412061" y="594369"/>
            <a:ext cx="3543218" cy="947489"/>
          </a:xfrm>
          <a:prstGeom prst="rect">
            <a:avLst/>
          </a:prstGeom>
          <a:noFill/>
          <a:ln>
            <a:noFill/>
          </a:ln>
        </p:spPr>
      </p:pic>
      <p:sp>
        <p:nvSpPr>
          <p:cNvPr id="231" name="Google Shape;231;g2294f72d618_2_74"/>
          <p:cNvSpPr/>
          <p:nvPr/>
        </p:nvSpPr>
        <p:spPr>
          <a:xfrm>
            <a:off x="14962022" y="1926909"/>
            <a:ext cx="2431731" cy="7333317"/>
          </a:xfrm>
          <a:custGeom>
            <a:avLst/>
            <a:gdLst/>
            <a:ahLst/>
            <a:cxnLst/>
            <a:rect l="l" t="t" r="r" b="b"/>
            <a:pathLst>
              <a:path w="1621154" h="4554855" extrusionOk="0">
                <a:moveTo>
                  <a:pt x="1556451" y="0"/>
                </a:moveTo>
                <a:lnTo>
                  <a:pt x="64142" y="0"/>
                </a:lnTo>
                <a:lnTo>
                  <a:pt x="39175" y="5040"/>
                </a:lnTo>
                <a:lnTo>
                  <a:pt x="18786" y="18786"/>
                </a:lnTo>
                <a:lnTo>
                  <a:pt x="5040" y="39175"/>
                </a:lnTo>
                <a:lnTo>
                  <a:pt x="0" y="64143"/>
                </a:lnTo>
                <a:lnTo>
                  <a:pt x="0" y="4490366"/>
                </a:lnTo>
                <a:lnTo>
                  <a:pt x="5040" y="4515334"/>
                </a:lnTo>
                <a:lnTo>
                  <a:pt x="18786" y="4535723"/>
                </a:lnTo>
                <a:lnTo>
                  <a:pt x="39175" y="4549469"/>
                </a:lnTo>
                <a:lnTo>
                  <a:pt x="64142" y="4554510"/>
                </a:lnTo>
                <a:lnTo>
                  <a:pt x="1556451" y="4554510"/>
                </a:lnTo>
                <a:lnTo>
                  <a:pt x="1581419" y="4549469"/>
                </a:lnTo>
                <a:lnTo>
                  <a:pt x="1601807" y="4535723"/>
                </a:lnTo>
                <a:lnTo>
                  <a:pt x="1615554" y="4515334"/>
                </a:lnTo>
                <a:lnTo>
                  <a:pt x="1620594" y="4490366"/>
                </a:lnTo>
                <a:lnTo>
                  <a:pt x="1620594" y="64143"/>
                </a:lnTo>
                <a:lnTo>
                  <a:pt x="1615554" y="39175"/>
                </a:lnTo>
                <a:lnTo>
                  <a:pt x="1601807" y="18786"/>
                </a:lnTo>
                <a:lnTo>
                  <a:pt x="1581419" y="5040"/>
                </a:lnTo>
                <a:lnTo>
                  <a:pt x="1556451" y="0"/>
                </a:lnTo>
                <a:close/>
              </a:path>
            </a:pathLst>
          </a:custGeom>
          <a:solidFill>
            <a:srgbClr val="26374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232" name="Google Shape;232;g2294f72d618_2_74"/>
          <p:cNvSpPr txBox="1">
            <a:spLocks noGrp="1"/>
          </p:cNvSpPr>
          <p:nvPr>
            <p:ph type="title"/>
          </p:nvPr>
        </p:nvSpPr>
        <p:spPr>
          <a:xfrm>
            <a:off x="956312" y="622553"/>
            <a:ext cx="13178700" cy="804300"/>
          </a:xfrm>
          <a:prstGeom prst="rect">
            <a:avLst/>
          </a:prstGeom>
          <a:noFill/>
          <a:ln>
            <a:noFill/>
          </a:ln>
        </p:spPr>
        <p:txBody>
          <a:bodyPr spcFirstLastPara="1" wrap="square" lIns="0" tIns="19050" rIns="0" bIns="0" anchor="t" anchorCtr="0">
            <a:spAutoFit/>
          </a:bodyPr>
          <a:lstStyle/>
          <a:p>
            <a:pPr marL="12700" lvl="0" indent="0" algn="l" rtl="0">
              <a:lnSpc>
                <a:spcPct val="100000"/>
              </a:lnSpc>
              <a:spcBef>
                <a:spcPts val="0"/>
              </a:spcBef>
              <a:spcAft>
                <a:spcPts val="0"/>
              </a:spcAft>
              <a:buSzPts val="2100"/>
              <a:buNone/>
            </a:pPr>
            <a:r>
              <a:rPr lang="en-US"/>
              <a:t>Retirement &amp; Private Wealth Services</a:t>
            </a:r>
            <a:endParaRPr/>
          </a:p>
        </p:txBody>
      </p:sp>
      <p:sp>
        <p:nvSpPr>
          <p:cNvPr id="233" name="Google Shape;233;g2294f72d618_2_74"/>
          <p:cNvSpPr txBox="1"/>
          <p:nvPr/>
        </p:nvSpPr>
        <p:spPr>
          <a:xfrm>
            <a:off x="1101545" y="1765416"/>
            <a:ext cx="7048500" cy="1734000"/>
          </a:xfrm>
          <a:prstGeom prst="rect">
            <a:avLst/>
          </a:prstGeom>
          <a:noFill/>
          <a:ln>
            <a:noFill/>
          </a:ln>
        </p:spPr>
        <p:txBody>
          <a:bodyPr spcFirstLastPara="1" wrap="square" lIns="0" tIns="197150" rIns="0" bIns="0" anchor="t" anchorCtr="0">
            <a:spAutoFit/>
          </a:bodyPr>
          <a:lstStyle/>
          <a:p>
            <a:pPr marL="2540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253746"/>
                </a:solidFill>
                <a:latin typeface="Arial"/>
                <a:ea typeface="Arial"/>
                <a:cs typeface="Arial"/>
                <a:sym typeface="Arial"/>
              </a:rPr>
              <a:t>We help you get ready for tomorrow</a:t>
            </a:r>
            <a:endParaRPr sz="2400" b="0" i="0" u="none" strike="noStrike" cap="none">
              <a:solidFill>
                <a:srgbClr val="000000"/>
              </a:solidFill>
              <a:latin typeface="Arial"/>
              <a:ea typeface="Arial"/>
              <a:cs typeface="Arial"/>
              <a:sym typeface="Arial"/>
            </a:endParaRPr>
          </a:p>
          <a:p>
            <a:pPr marL="25400" marR="12700" lvl="0" indent="0" algn="just" rtl="0">
              <a:lnSpc>
                <a:spcPct val="99100"/>
              </a:lnSpc>
              <a:spcBef>
                <a:spcPts val="1000"/>
              </a:spcBef>
              <a:spcAft>
                <a:spcPts val="0"/>
              </a:spcAft>
              <a:buClr>
                <a:srgbClr val="000000"/>
              </a:buClr>
              <a:buSzPts val="1700"/>
              <a:buFont typeface="Arial"/>
              <a:buNone/>
            </a:pPr>
            <a:r>
              <a:rPr lang="en-US" sz="1700" b="0" i="0" u="none" strike="noStrike" cap="none">
                <a:solidFill>
                  <a:srgbClr val="333232"/>
                </a:solidFill>
                <a:latin typeface="Arial"/>
                <a:ea typeface="Arial"/>
                <a:cs typeface="Arial"/>
                <a:sym typeface="Arial"/>
              </a:rPr>
              <a:t>When you work with us, you’re at the center of a vast network of retirement, wealth management, and financial wellness specialists ready to bring clarity to a changing world with tailored solutions and unrelenting advocacy.</a:t>
            </a:r>
            <a:endParaRPr sz="1700" b="0" i="0" u="none" strike="noStrike" cap="none">
              <a:solidFill>
                <a:srgbClr val="000000"/>
              </a:solidFill>
              <a:latin typeface="Arial"/>
              <a:ea typeface="Arial"/>
              <a:cs typeface="Arial"/>
              <a:sym typeface="Arial"/>
            </a:endParaRPr>
          </a:p>
        </p:txBody>
      </p:sp>
      <p:sp>
        <p:nvSpPr>
          <p:cNvPr id="234" name="Google Shape;234;g2294f72d618_2_74"/>
          <p:cNvSpPr txBox="1"/>
          <p:nvPr/>
        </p:nvSpPr>
        <p:spPr>
          <a:xfrm>
            <a:off x="1852760" y="9417557"/>
            <a:ext cx="15111300" cy="1050300"/>
          </a:xfrm>
          <a:prstGeom prst="rect">
            <a:avLst/>
          </a:prstGeom>
          <a:noFill/>
          <a:ln>
            <a:noFill/>
          </a:ln>
        </p:spPr>
        <p:txBody>
          <a:bodyPr spcFirstLastPara="1" wrap="square" lIns="0" tIns="2190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800">
                <a:solidFill>
                  <a:srgbClr val="10233D"/>
                </a:solidFill>
              </a:rPr>
              <a:t>*HUB International Limited (“HUB”) owned RIAs provide investment advisory and management services to its respective clients, under the general trade name of HUB Retirement and Private Wealth. All current HUB RIAs maintain a combined total of $172,292,249,664 in aggregated regulatory assets under management (“Aggregated AUM”), based on the reported AUM for each respective individual HUB RIA effective as of December 31, 2023. The AUM for each individual HUB RIA may be found in the respective Form ADV for each respective HUB RIA. This Aggregated AUM for all HUB RIAs are broken out as follows: $109,326,671,524 in nondiscretionary institutional AUM; which AUM primarily represents qualified retirement plan assets (both ERISA and non-ERISA plans), non-qualified plan assets, and other types of institutional assets. $33,455,679,298 in discretionary institutional AUM; which AUM primarily represents qualified retirement plan assets (both ERISA and non-ERISA plans), non-qualified plan assets, and other types of institutional assets. $29,509,868,842 in Private Wealth Client AUM; which is a combination of both discretionary and non-discretionary AUM.</a:t>
            </a:r>
            <a:endParaRPr sz="800">
              <a:solidFill>
                <a:srgbClr val="10233D"/>
              </a:solidFill>
            </a:endParaRPr>
          </a:p>
          <a:p>
            <a:pPr marL="0" marR="0" lvl="0" indent="0" algn="l" rtl="0">
              <a:lnSpc>
                <a:spcPct val="100000"/>
              </a:lnSpc>
              <a:spcBef>
                <a:spcPts val="0"/>
              </a:spcBef>
              <a:spcAft>
                <a:spcPts val="0"/>
              </a:spcAft>
              <a:buClr>
                <a:srgbClr val="000000"/>
              </a:buClr>
              <a:buSzPts val="900"/>
              <a:buFont typeface="Arial"/>
              <a:buNone/>
            </a:pPr>
            <a:endParaRPr sz="900">
              <a:solidFill>
                <a:srgbClr val="0F233D"/>
              </a:solidFill>
            </a:endParaRPr>
          </a:p>
          <a:p>
            <a:pPr marL="0" marR="0" lvl="0" indent="0" algn="l" rtl="0">
              <a:lnSpc>
                <a:spcPct val="100000"/>
              </a:lnSpc>
              <a:spcBef>
                <a:spcPts val="0"/>
              </a:spcBef>
              <a:spcAft>
                <a:spcPts val="0"/>
              </a:spcAft>
              <a:buClr>
                <a:srgbClr val="000000"/>
              </a:buClr>
              <a:buSzPts val="1200"/>
              <a:buFont typeface="Arial"/>
              <a:buNone/>
            </a:pPr>
            <a:br>
              <a:rPr lang="en-US" sz="1200" b="0" i="0" u="none" strike="noStrike" cap="none">
                <a:solidFill>
                  <a:srgbClr val="000000"/>
                </a:solidFill>
                <a:latin typeface="Arial"/>
                <a:ea typeface="Arial"/>
                <a:cs typeface="Arial"/>
                <a:sym typeface="Arial"/>
              </a:rPr>
            </a:br>
            <a:endParaRPr sz="900" b="0" i="0" u="none" strike="noStrike" cap="none">
              <a:solidFill>
                <a:srgbClr val="000000"/>
              </a:solidFill>
              <a:latin typeface="Arial"/>
              <a:ea typeface="Arial"/>
              <a:cs typeface="Arial"/>
              <a:sym typeface="Arial"/>
            </a:endParaRPr>
          </a:p>
        </p:txBody>
      </p:sp>
      <p:grpSp>
        <p:nvGrpSpPr>
          <p:cNvPr id="235" name="Google Shape;235;g2294f72d618_2_74"/>
          <p:cNvGrpSpPr/>
          <p:nvPr/>
        </p:nvGrpSpPr>
        <p:grpSpPr>
          <a:xfrm>
            <a:off x="1088882" y="4278908"/>
            <a:ext cx="6602905" cy="4333135"/>
            <a:chOff x="725921" y="2852605"/>
            <a:chExt cx="4401937" cy="2888756"/>
          </a:xfrm>
        </p:grpSpPr>
        <p:pic>
          <p:nvPicPr>
            <p:cNvPr id="236" name="Google Shape;236;g2294f72d618_2_74"/>
            <p:cNvPicPr preferRelativeResize="0"/>
            <p:nvPr/>
          </p:nvPicPr>
          <p:blipFill rotWithShape="1">
            <a:blip r:embed="rId4">
              <a:alphaModFix/>
            </a:blip>
            <a:srcRect/>
            <a:stretch/>
          </p:blipFill>
          <p:spPr>
            <a:xfrm>
              <a:off x="725921" y="2852605"/>
              <a:ext cx="4401937" cy="2888756"/>
            </a:xfrm>
            <a:prstGeom prst="rect">
              <a:avLst/>
            </a:prstGeom>
            <a:noFill/>
            <a:ln>
              <a:noFill/>
            </a:ln>
          </p:spPr>
        </p:pic>
        <p:pic>
          <p:nvPicPr>
            <p:cNvPr id="237" name="Google Shape;237;g2294f72d618_2_74"/>
            <p:cNvPicPr preferRelativeResize="0"/>
            <p:nvPr/>
          </p:nvPicPr>
          <p:blipFill rotWithShape="1">
            <a:blip r:embed="rId5">
              <a:alphaModFix/>
            </a:blip>
            <a:srcRect/>
            <a:stretch/>
          </p:blipFill>
          <p:spPr>
            <a:xfrm>
              <a:off x="2701593" y="5113723"/>
              <a:ext cx="128864" cy="198222"/>
            </a:xfrm>
            <a:prstGeom prst="rect">
              <a:avLst/>
            </a:prstGeom>
            <a:noFill/>
            <a:ln>
              <a:noFill/>
            </a:ln>
          </p:spPr>
        </p:pic>
      </p:grpSp>
      <p:sp>
        <p:nvSpPr>
          <p:cNvPr id="238" name="Google Shape;238;g2294f72d618_2_74"/>
          <p:cNvSpPr txBox="1"/>
          <p:nvPr/>
        </p:nvSpPr>
        <p:spPr>
          <a:xfrm>
            <a:off x="2793588" y="4055364"/>
            <a:ext cx="3299400" cy="542700"/>
          </a:xfrm>
          <a:prstGeom prst="rect">
            <a:avLst/>
          </a:prstGeom>
          <a:noFill/>
          <a:ln>
            <a:noFill/>
          </a:ln>
        </p:spPr>
        <p:txBody>
          <a:bodyPr spcFirstLastPara="1" wrap="square" lIns="0" tIns="19050" rIns="0" bIns="0" anchor="t" anchorCtr="0">
            <a:spAutoFit/>
          </a:bodyPr>
          <a:lstStyle/>
          <a:p>
            <a:pPr marL="2540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333232"/>
                </a:solidFill>
                <a:latin typeface="Arial"/>
                <a:ea typeface="Arial"/>
                <a:cs typeface="Arial"/>
                <a:sym typeface="Arial"/>
              </a:rPr>
              <a:t>National Reach | Local Leadership</a:t>
            </a:r>
            <a:endParaRPr sz="1700" b="0" i="0" u="none" strike="noStrike" cap="none">
              <a:solidFill>
                <a:srgbClr val="000000"/>
              </a:solidFill>
              <a:latin typeface="Arial"/>
              <a:ea typeface="Arial"/>
              <a:cs typeface="Arial"/>
              <a:sym typeface="Arial"/>
            </a:endParaRPr>
          </a:p>
        </p:txBody>
      </p:sp>
      <p:sp>
        <p:nvSpPr>
          <p:cNvPr id="239" name="Google Shape;239;g2294f72d618_2_74"/>
          <p:cNvSpPr txBox="1"/>
          <p:nvPr/>
        </p:nvSpPr>
        <p:spPr>
          <a:xfrm>
            <a:off x="11843561" y="7782495"/>
            <a:ext cx="2222100" cy="1144200"/>
          </a:xfrm>
          <a:prstGeom prst="rect">
            <a:avLst/>
          </a:prstGeom>
          <a:noFill/>
          <a:ln>
            <a:noFill/>
          </a:ln>
        </p:spPr>
        <p:txBody>
          <a:bodyPr spcFirstLastPara="1" wrap="square" lIns="0" tIns="38100" rIns="0" bIns="0" anchor="t" anchorCtr="0">
            <a:spAutoFit/>
          </a:bodyPr>
          <a:lstStyle/>
          <a:p>
            <a:pPr marL="254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53746"/>
                </a:solidFill>
                <a:latin typeface="Arial"/>
                <a:ea typeface="Arial"/>
                <a:cs typeface="Arial"/>
                <a:sym typeface="Arial"/>
              </a:rPr>
              <a:t>Retirement Plans</a:t>
            </a:r>
            <a:endParaRPr sz="1400" b="0" i="0" u="none" strike="noStrike" cap="none">
              <a:solidFill>
                <a:srgbClr val="000000"/>
              </a:solidFill>
              <a:latin typeface="Arial"/>
              <a:ea typeface="Arial"/>
              <a:cs typeface="Arial"/>
              <a:sym typeface="Arial"/>
            </a:endParaRPr>
          </a:p>
          <a:p>
            <a:pPr marL="25400" marR="0" lvl="0" indent="0" algn="l" rtl="0">
              <a:lnSpc>
                <a:spcPct val="100000"/>
              </a:lnSpc>
              <a:spcBef>
                <a:spcPts val="300"/>
              </a:spcBef>
              <a:spcAft>
                <a:spcPts val="0"/>
              </a:spcAft>
              <a:buClr>
                <a:srgbClr val="000000"/>
              </a:buClr>
              <a:buSzPts val="3000"/>
              <a:buFont typeface="Arial"/>
              <a:buNone/>
            </a:pPr>
            <a:r>
              <a:rPr lang="en-US" sz="3000" b="1">
                <a:solidFill>
                  <a:srgbClr val="0678D5"/>
                </a:solidFill>
              </a:rPr>
              <a:t>10</a:t>
            </a:r>
            <a:r>
              <a:rPr lang="en-US" sz="3000" b="1" i="0" u="none" strike="noStrike" cap="none">
                <a:solidFill>
                  <a:srgbClr val="0678D5"/>
                </a:solidFill>
                <a:latin typeface="Arial"/>
                <a:ea typeface="Arial"/>
                <a:cs typeface="Arial"/>
                <a:sym typeface="Arial"/>
              </a:rPr>
              <a:t>,</a:t>
            </a:r>
            <a:r>
              <a:rPr lang="en-US" sz="3000" b="1">
                <a:solidFill>
                  <a:srgbClr val="0678D5"/>
                </a:solidFill>
              </a:rPr>
              <a:t>0</a:t>
            </a:r>
            <a:r>
              <a:rPr lang="en-US" sz="3000" b="1" i="0" u="none" strike="noStrike" cap="none">
                <a:solidFill>
                  <a:srgbClr val="0678D5"/>
                </a:solidFill>
                <a:latin typeface="Arial"/>
                <a:ea typeface="Arial"/>
                <a:cs typeface="Arial"/>
                <a:sym typeface="Arial"/>
              </a:rPr>
              <a:t>00</a:t>
            </a:r>
            <a:endParaRPr sz="3000" b="0" i="0" u="none" strike="noStrike" cap="none">
              <a:solidFill>
                <a:srgbClr val="000000"/>
              </a:solidFill>
              <a:latin typeface="Arial"/>
              <a:ea typeface="Arial"/>
              <a:cs typeface="Arial"/>
              <a:sym typeface="Arial"/>
            </a:endParaRPr>
          </a:p>
          <a:p>
            <a:pPr marL="25400" marR="0" lvl="0" indent="0" algn="l" rtl="0">
              <a:lnSpc>
                <a:spcPct val="100000"/>
              </a:lnSpc>
              <a:spcBef>
                <a:spcPts val="400"/>
              </a:spcBef>
              <a:spcAft>
                <a:spcPts val="0"/>
              </a:spcAft>
              <a:buClr>
                <a:srgbClr val="000000"/>
              </a:buClr>
              <a:buSzPts val="1100"/>
              <a:buFont typeface="Arial"/>
              <a:buNone/>
            </a:pPr>
            <a:r>
              <a:rPr lang="en-US" sz="1100" b="0" i="0" u="none" strike="noStrike" cap="none">
                <a:solidFill>
                  <a:srgbClr val="253746"/>
                </a:solidFill>
                <a:latin typeface="Arial"/>
                <a:ea typeface="Arial"/>
                <a:cs typeface="Arial"/>
                <a:sym typeface="Arial"/>
              </a:rPr>
              <a:t>Retirement plans under advisement</a:t>
            </a:r>
            <a:endParaRPr sz="1100" b="0" i="0" u="none" strike="noStrike" cap="none">
              <a:solidFill>
                <a:srgbClr val="000000"/>
              </a:solidFill>
              <a:latin typeface="Arial"/>
              <a:ea typeface="Arial"/>
              <a:cs typeface="Arial"/>
              <a:sym typeface="Arial"/>
            </a:endParaRPr>
          </a:p>
        </p:txBody>
      </p:sp>
      <p:sp>
        <p:nvSpPr>
          <p:cNvPr id="240" name="Google Shape;240;g2294f72d618_2_74"/>
          <p:cNvSpPr txBox="1"/>
          <p:nvPr/>
        </p:nvSpPr>
        <p:spPr>
          <a:xfrm>
            <a:off x="8745645" y="7782495"/>
            <a:ext cx="2596500" cy="1144200"/>
          </a:xfrm>
          <a:prstGeom prst="rect">
            <a:avLst/>
          </a:prstGeom>
          <a:noFill/>
          <a:ln>
            <a:noFill/>
          </a:ln>
        </p:spPr>
        <p:txBody>
          <a:bodyPr spcFirstLastPara="1" wrap="square" lIns="0" tIns="38100" rIns="0" bIns="0" anchor="t" anchorCtr="0">
            <a:spAutoFit/>
          </a:bodyPr>
          <a:lstStyle/>
          <a:p>
            <a:pPr marL="254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53746"/>
                </a:solidFill>
                <a:latin typeface="Arial"/>
                <a:ea typeface="Arial"/>
                <a:cs typeface="Arial"/>
                <a:sym typeface="Arial"/>
              </a:rPr>
              <a:t>Advisory</a:t>
            </a:r>
            <a:endParaRPr sz="1400" b="0" i="0" u="none" strike="noStrike" cap="none">
              <a:solidFill>
                <a:srgbClr val="000000"/>
              </a:solidFill>
              <a:latin typeface="Arial"/>
              <a:ea typeface="Arial"/>
              <a:cs typeface="Arial"/>
              <a:sym typeface="Arial"/>
            </a:endParaRPr>
          </a:p>
          <a:p>
            <a:pPr marL="25400" marR="0" lvl="0" indent="0" algn="l" rtl="0">
              <a:lnSpc>
                <a:spcPct val="100000"/>
              </a:lnSpc>
              <a:spcBef>
                <a:spcPts val="300"/>
              </a:spcBef>
              <a:spcAft>
                <a:spcPts val="0"/>
              </a:spcAft>
              <a:buClr>
                <a:srgbClr val="000000"/>
              </a:buClr>
              <a:buSzPts val="3000"/>
              <a:buFont typeface="Arial"/>
              <a:buNone/>
            </a:pPr>
            <a:r>
              <a:rPr lang="en-US" sz="3000" b="1" i="0" u="none" strike="noStrike" cap="none">
                <a:solidFill>
                  <a:srgbClr val="0678D5"/>
                </a:solidFill>
                <a:latin typeface="Arial"/>
                <a:ea typeface="Arial"/>
                <a:cs typeface="Arial"/>
                <a:sym typeface="Arial"/>
              </a:rPr>
              <a:t>$1</a:t>
            </a:r>
            <a:r>
              <a:rPr lang="en-US" sz="3000" b="1">
                <a:solidFill>
                  <a:srgbClr val="0678D5"/>
                </a:solidFill>
              </a:rPr>
              <a:t>72</a:t>
            </a:r>
            <a:r>
              <a:rPr lang="en-US" sz="3000" b="1" i="0" u="none" strike="noStrike" cap="none">
                <a:solidFill>
                  <a:srgbClr val="0678D5"/>
                </a:solidFill>
                <a:latin typeface="Arial"/>
                <a:ea typeface="Arial"/>
                <a:cs typeface="Arial"/>
                <a:sym typeface="Arial"/>
              </a:rPr>
              <a:t>B+</a:t>
            </a:r>
            <a:endParaRPr sz="3000" b="0" i="0" u="none" strike="noStrike" cap="none">
              <a:solidFill>
                <a:srgbClr val="000000"/>
              </a:solidFill>
              <a:latin typeface="Arial"/>
              <a:ea typeface="Arial"/>
              <a:cs typeface="Arial"/>
              <a:sym typeface="Arial"/>
            </a:endParaRPr>
          </a:p>
          <a:p>
            <a:pPr marL="25400" marR="0" lvl="0" indent="0" algn="l" rtl="0">
              <a:lnSpc>
                <a:spcPct val="100000"/>
              </a:lnSpc>
              <a:spcBef>
                <a:spcPts val="400"/>
              </a:spcBef>
              <a:spcAft>
                <a:spcPts val="0"/>
              </a:spcAft>
              <a:buClr>
                <a:srgbClr val="000000"/>
              </a:buClr>
              <a:buSzPts val="1100"/>
              <a:buFont typeface="Arial"/>
              <a:buNone/>
            </a:pPr>
            <a:r>
              <a:rPr lang="en-US" sz="1100" b="0" i="0" u="none" strike="noStrike" cap="none">
                <a:solidFill>
                  <a:srgbClr val="253746"/>
                </a:solidFill>
                <a:latin typeface="Arial"/>
                <a:ea typeface="Arial"/>
                <a:cs typeface="Arial"/>
                <a:sym typeface="Arial"/>
              </a:rPr>
              <a:t>Retirement plan assets under advisement</a:t>
            </a:r>
            <a:endParaRPr sz="1100" b="0" i="0" u="none" strike="noStrike" cap="none">
              <a:solidFill>
                <a:srgbClr val="000000"/>
              </a:solidFill>
              <a:latin typeface="Arial"/>
              <a:ea typeface="Arial"/>
              <a:cs typeface="Arial"/>
              <a:sym typeface="Arial"/>
            </a:endParaRPr>
          </a:p>
        </p:txBody>
      </p:sp>
      <p:grpSp>
        <p:nvGrpSpPr>
          <p:cNvPr id="241" name="Google Shape;241;g2294f72d618_2_74"/>
          <p:cNvGrpSpPr/>
          <p:nvPr/>
        </p:nvGrpSpPr>
        <p:grpSpPr>
          <a:xfrm>
            <a:off x="8838248" y="2648700"/>
            <a:ext cx="4986030" cy="4671131"/>
            <a:chOff x="5892165" y="1765800"/>
            <a:chExt cx="3324020" cy="3114087"/>
          </a:xfrm>
        </p:grpSpPr>
        <p:sp>
          <p:nvSpPr>
            <p:cNvPr id="242" name="Google Shape;242;g2294f72d618_2_74"/>
            <p:cNvSpPr/>
            <p:nvPr/>
          </p:nvSpPr>
          <p:spPr>
            <a:xfrm>
              <a:off x="5892165" y="2996477"/>
              <a:ext cx="1883409" cy="1883410"/>
            </a:xfrm>
            <a:custGeom>
              <a:avLst/>
              <a:gdLst/>
              <a:ahLst/>
              <a:cxnLst/>
              <a:rect l="l" t="t" r="r" b="b"/>
              <a:pathLst>
                <a:path w="1883409" h="1883410" extrusionOk="0">
                  <a:moveTo>
                    <a:pt x="941652" y="0"/>
                  </a:moveTo>
                  <a:lnTo>
                    <a:pt x="893195" y="1225"/>
                  </a:lnTo>
                  <a:lnTo>
                    <a:pt x="845374" y="4861"/>
                  </a:lnTo>
                  <a:lnTo>
                    <a:pt x="798248" y="10849"/>
                  </a:lnTo>
                  <a:lnTo>
                    <a:pt x="751877" y="19131"/>
                  </a:lnTo>
                  <a:lnTo>
                    <a:pt x="706319" y="29645"/>
                  </a:lnTo>
                  <a:lnTo>
                    <a:pt x="661634" y="42334"/>
                  </a:lnTo>
                  <a:lnTo>
                    <a:pt x="617881" y="57139"/>
                  </a:lnTo>
                  <a:lnTo>
                    <a:pt x="575119" y="73999"/>
                  </a:lnTo>
                  <a:lnTo>
                    <a:pt x="533407" y="92857"/>
                  </a:lnTo>
                  <a:lnTo>
                    <a:pt x="492805" y="113652"/>
                  </a:lnTo>
                  <a:lnTo>
                    <a:pt x="453371" y="136326"/>
                  </a:lnTo>
                  <a:lnTo>
                    <a:pt x="415166" y="160819"/>
                  </a:lnTo>
                  <a:lnTo>
                    <a:pt x="378247" y="187073"/>
                  </a:lnTo>
                  <a:lnTo>
                    <a:pt x="342674" y="215028"/>
                  </a:lnTo>
                  <a:lnTo>
                    <a:pt x="308507" y="244624"/>
                  </a:lnTo>
                  <a:lnTo>
                    <a:pt x="275803" y="275804"/>
                  </a:lnTo>
                  <a:lnTo>
                    <a:pt x="244624" y="308507"/>
                  </a:lnTo>
                  <a:lnTo>
                    <a:pt x="215027" y="342674"/>
                  </a:lnTo>
                  <a:lnTo>
                    <a:pt x="187073" y="378247"/>
                  </a:lnTo>
                  <a:lnTo>
                    <a:pt x="160819" y="415166"/>
                  </a:lnTo>
                  <a:lnTo>
                    <a:pt x="136326" y="453372"/>
                  </a:lnTo>
                  <a:lnTo>
                    <a:pt x="113652" y="492805"/>
                  </a:lnTo>
                  <a:lnTo>
                    <a:pt x="92857" y="533408"/>
                  </a:lnTo>
                  <a:lnTo>
                    <a:pt x="73999" y="575119"/>
                  </a:lnTo>
                  <a:lnTo>
                    <a:pt x="57139" y="617881"/>
                  </a:lnTo>
                  <a:lnTo>
                    <a:pt x="42334" y="661635"/>
                  </a:lnTo>
                  <a:lnTo>
                    <a:pt x="29645" y="706320"/>
                  </a:lnTo>
                  <a:lnTo>
                    <a:pt x="19131" y="751878"/>
                  </a:lnTo>
                  <a:lnTo>
                    <a:pt x="10849" y="798249"/>
                  </a:lnTo>
                  <a:lnTo>
                    <a:pt x="4861" y="845375"/>
                  </a:lnTo>
                  <a:lnTo>
                    <a:pt x="1225" y="893196"/>
                  </a:lnTo>
                  <a:lnTo>
                    <a:pt x="0" y="941654"/>
                  </a:lnTo>
                  <a:lnTo>
                    <a:pt x="1225" y="990111"/>
                  </a:lnTo>
                  <a:lnTo>
                    <a:pt x="4861" y="1037932"/>
                  </a:lnTo>
                  <a:lnTo>
                    <a:pt x="10849" y="1085058"/>
                  </a:lnTo>
                  <a:lnTo>
                    <a:pt x="19131" y="1131430"/>
                  </a:lnTo>
                  <a:lnTo>
                    <a:pt x="29645" y="1176988"/>
                  </a:lnTo>
                  <a:lnTo>
                    <a:pt x="42334" y="1221673"/>
                  </a:lnTo>
                  <a:lnTo>
                    <a:pt x="57139" y="1265426"/>
                  </a:lnTo>
                  <a:lnTo>
                    <a:pt x="73999" y="1308188"/>
                  </a:lnTo>
                  <a:lnTo>
                    <a:pt x="92857" y="1349899"/>
                  </a:lnTo>
                  <a:lnTo>
                    <a:pt x="113652" y="1390502"/>
                  </a:lnTo>
                  <a:lnTo>
                    <a:pt x="136326" y="1429935"/>
                  </a:lnTo>
                  <a:lnTo>
                    <a:pt x="160819" y="1468141"/>
                  </a:lnTo>
                  <a:lnTo>
                    <a:pt x="187073" y="1505060"/>
                  </a:lnTo>
                  <a:lnTo>
                    <a:pt x="215027" y="1540633"/>
                  </a:lnTo>
                  <a:lnTo>
                    <a:pt x="244624" y="1574800"/>
                  </a:lnTo>
                  <a:lnTo>
                    <a:pt x="275803" y="1607503"/>
                  </a:lnTo>
                  <a:lnTo>
                    <a:pt x="308507" y="1638682"/>
                  </a:lnTo>
                  <a:lnTo>
                    <a:pt x="342674" y="1668279"/>
                  </a:lnTo>
                  <a:lnTo>
                    <a:pt x="378247" y="1696234"/>
                  </a:lnTo>
                  <a:lnTo>
                    <a:pt x="415166" y="1722487"/>
                  </a:lnTo>
                  <a:lnTo>
                    <a:pt x="453371" y="1746981"/>
                  </a:lnTo>
                  <a:lnTo>
                    <a:pt x="492805" y="1769654"/>
                  </a:lnTo>
                  <a:lnTo>
                    <a:pt x="533407" y="1790450"/>
                  </a:lnTo>
                  <a:lnTo>
                    <a:pt x="575119" y="1809307"/>
                  </a:lnTo>
                  <a:lnTo>
                    <a:pt x="617881" y="1826167"/>
                  </a:lnTo>
                  <a:lnTo>
                    <a:pt x="661634" y="1840972"/>
                  </a:lnTo>
                  <a:lnTo>
                    <a:pt x="706319" y="1853661"/>
                  </a:lnTo>
                  <a:lnTo>
                    <a:pt x="751877" y="1864176"/>
                  </a:lnTo>
                  <a:lnTo>
                    <a:pt x="798248" y="1872457"/>
                  </a:lnTo>
                  <a:lnTo>
                    <a:pt x="845374" y="1878445"/>
                  </a:lnTo>
                  <a:lnTo>
                    <a:pt x="893195" y="1882081"/>
                  </a:lnTo>
                  <a:lnTo>
                    <a:pt x="941652" y="1883307"/>
                  </a:lnTo>
                  <a:lnTo>
                    <a:pt x="990110" y="1882081"/>
                  </a:lnTo>
                  <a:lnTo>
                    <a:pt x="1037931" y="1878445"/>
                  </a:lnTo>
                  <a:lnTo>
                    <a:pt x="1085057" y="1872457"/>
                  </a:lnTo>
                  <a:lnTo>
                    <a:pt x="1131429" y="1864176"/>
                  </a:lnTo>
                  <a:lnTo>
                    <a:pt x="1176986" y="1853661"/>
                  </a:lnTo>
                  <a:lnTo>
                    <a:pt x="1221672" y="1840972"/>
                  </a:lnTo>
                  <a:lnTo>
                    <a:pt x="1265425" y="1826167"/>
                  </a:lnTo>
                  <a:lnTo>
                    <a:pt x="1308187" y="1809307"/>
                  </a:lnTo>
                  <a:lnTo>
                    <a:pt x="1349898" y="1790450"/>
                  </a:lnTo>
                  <a:lnTo>
                    <a:pt x="1390501" y="1769654"/>
                  </a:lnTo>
                  <a:lnTo>
                    <a:pt x="1429934" y="1746981"/>
                  </a:lnTo>
                  <a:lnTo>
                    <a:pt x="1468140" y="1722487"/>
                  </a:lnTo>
                  <a:lnTo>
                    <a:pt x="1505059" y="1696234"/>
                  </a:lnTo>
                  <a:lnTo>
                    <a:pt x="1540632" y="1668279"/>
                  </a:lnTo>
                  <a:lnTo>
                    <a:pt x="1574799" y="1638682"/>
                  </a:lnTo>
                  <a:lnTo>
                    <a:pt x="1607502" y="1607503"/>
                  </a:lnTo>
                  <a:lnTo>
                    <a:pt x="1638682" y="1574800"/>
                  </a:lnTo>
                  <a:lnTo>
                    <a:pt x="1668279" y="1540633"/>
                  </a:lnTo>
                  <a:lnTo>
                    <a:pt x="1696233" y="1505060"/>
                  </a:lnTo>
                  <a:lnTo>
                    <a:pt x="1722487" y="1468141"/>
                  </a:lnTo>
                  <a:lnTo>
                    <a:pt x="1746980" y="1429935"/>
                  </a:lnTo>
                  <a:lnTo>
                    <a:pt x="1769654" y="1390502"/>
                  </a:lnTo>
                  <a:lnTo>
                    <a:pt x="1790449" y="1349899"/>
                  </a:lnTo>
                  <a:lnTo>
                    <a:pt x="1809307" y="1308188"/>
                  </a:lnTo>
                  <a:lnTo>
                    <a:pt x="1826167" y="1265426"/>
                  </a:lnTo>
                  <a:lnTo>
                    <a:pt x="1840972" y="1221673"/>
                  </a:lnTo>
                  <a:lnTo>
                    <a:pt x="1853661" y="1176988"/>
                  </a:lnTo>
                  <a:lnTo>
                    <a:pt x="1864176" y="1131430"/>
                  </a:lnTo>
                  <a:lnTo>
                    <a:pt x="1872457" y="1085058"/>
                  </a:lnTo>
                  <a:lnTo>
                    <a:pt x="1878445" y="1037932"/>
                  </a:lnTo>
                  <a:lnTo>
                    <a:pt x="1882081" y="990111"/>
                  </a:lnTo>
                  <a:lnTo>
                    <a:pt x="1883307" y="941654"/>
                  </a:lnTo>
                  <a:lnTo>
                    <a:pt x="1882081" y="893196"/>
                  </a:lnTo>
                  <a:lnTo>
                    <a:pt x="1878445" y="845375"/>
                  </a:lnTo>
                  <a:lnTo>
                    <a:pt x="1872457" y="798249"/>
                  </a:lnTo>
                  <a:lnTo>
                    <a:pt x="1864176" y="751878"/>
                  </a:lnTo>
                  <a:lnTo>
                    <a:pt x="1853661" y="706320"/>
                  </a:lnTo>
                  <a:lnTo>
                    <a:pt x="1840972" y="661635"/>
                  </a:lnTo>
                  <a:lnTo>
                    <a:pt x="1826167" y="617881"/>
                  </a:lnTo>
                  <a:lnTo>
                    <a:pt x="1809307" y="575119"/>
                  </a:lnTo>
                  <a:lnTo>
                    <a:pt x="1790449" y="533408"/>
                  </a:lnTo>
                  <a:lnTo>
                    <a:pt x="1769654" y="492805"/>
                  </a:lnTo>
                  <a:lnTo>
                    <a:pt x="1746980" y="453372"/>
                  </a:lnTo>
                  <a:lnTo>
                    <a:pt x="1722487" y="415166"/>
                  </a:lnTo>
                  <a:lnTo>
                    <a:pt x="1696233" y="378247"/>
                  </a:lnTo>
                  <a:lnTo>
                    <a:pt x="1668279" y="342674"/>
                  </a:lnTo>
                  <a:lnTo>
                    <a:pt x="1638682" y="308507"/>
                  </a:lnTo>
                  <a:lnTo>
                    <a:pt x="1607502" y="275804"/>
                  </a:lnTo>
                  <a:lnTo>
                    <a:pt x="1574799" y="244624"/>
                  </a:lnTo>
                  <a:lnTo>
                    <a:pt x="1540632" y="215028"/>
                  </a:lnTo>
                  <a:lnTo>
                    <a:pt x="1505059" y="187073"/>
                  </a:lnTo>
                  <a:lnTo>
                    <a:pt x="1468140" y="160819"/>
                  </a:lnTo>
                  <a:lnTo>
                    <a:pt x="1429934" y="136326"/>
                  </a:lnTo>
                  <a:lnTo>
                    <a:pt x="1390501" y="113652"/>
                  </a:lnTo>
                  <a:lnTo>
                    <a:pt x="1349898" y="92857"/>
                  </a:lnTo>
                  <a:lnTo>
                    <a:pt x="1308187" y="73999"/>
                  </a:lnTo>
                  <a:lnTo>
                    <a:pt x="1265425" y="57139"/>
                  </a:lnTo>
                  <a:lnTo>
                    <a:pt x="1221672" y="42334"/>
                  </a:lnTo>
                  <a:lnTo>
                    <a:pt x="1176986" y="29645"/>
                  </a:lnTo>
                  <a:lnTo>
                    <a:pt x="1131429" y="19131"/>
                  </a:lnTo>
                  <a:lnTo>
                    <a:pt x="1085057" y="10849"/>
                  </a:lnTo>
                  <a:lnTo>
                    <a:pt x="1037931" y="4861"/>
                  </a:lnTo>
                  <a:lnTo>
                    <a:pt x="990110" y="1225"/>
                  </a:lnTo>
                  <a:lnTo>
                    <a:pt x="941652" y="0"/>
                  </a:lnTo>
                  <a:close/>
                </a:path>
              </a:pathLst>
            </a:custGeom>
            <a:solidFill>
              <a:srgbClr val="26374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243" name="Google Shape;243;g2294f72d618_2_74"/>
            <p:cNvSpPr/>
            <p:nvPr/>
          </p:nvSpPr>
          <p:spPr>
            <a:xfrm>
              <a:off x="5892165" y="2996477"/>
              <a:ext cx="1883409" cy="1883410"/>
            </a:xfrm>
            <a:custGeom>
              <a:avLst/>
              <a:gdLst/>
              <a:ahLst/>
              <a:cxnLst/>
              <a:rect l="l" t="t" r="r" b="b"/>
              <a:pathLst>
                <a:path w="1883409" h="1883410" extrusionOk="0">
                  <a:moveTo>
                    <a:pt x="0" y="941653"/>
                  </a:moveTo>
                  <a:lnTo>
                    <a:pt x="1225" y="893196"/>
                  </a:lnTo>
                  <a:lnTo>
                    <a:pt x="4861" y="845374"/>
                  </a:lnTo>
                  <a:lnTo>
                    <a:pt x="10849" y="798248"/>
                  </a:lnTo>
                  <a:lnTo>
                    <a:pt x="19131" y="751877"/>
                  </a:lnTo>
                  <a:lnTo>
                    <a:pt x="29645" y="706319"/>
                  </a:lnTo>
                  <a:lnTo>
                    <a:pt x="42334" y="661634"/>
                  </a:lnTo>
                  <a:lnTo>
                    <a:pt x="57139" y="617881"/>
                  </a:lnTo>
                  <a:lnTo>
                    <a:pt x="73999" y="575119"/>
                  </a:lnTo>
                  <a:lnTo>
                    <a:pt x="92857" y="533407"/>
                  </a:lnTo>
                  <a:lnTo>
                    <a:pt x="113652" y="492805"/>
                  </a:lnTo>
                  <a:lnTo>
                    <a:pt x="136326" y="453371"/>
                  </a:lnTo>
                  <a:lnTo>
                    <a:pt x="160819" y="415166"/>
                  </a:lnTo>
                  <a:lnTo>
                    <a:pt x="187073" y="378247"/>
                  </a:lnTo>
                  <a:lnTo>
                    <a:pt x="215027" y="342674"/>
                  </a:lnTo>
                  <a:lnTo>
                    <a:pt x="244624" y="308506"/>
                  </a:lnTo>
                  <a:lnTo>
                    <a:pt x="275803" y="275803"/>
                  </a:lnTo>
                  <a:lnTo>
                    <a:pt x="308506" y="244624"/>
                  </a:lnTo>
                  <a:lnTo>
                    <a:pt x="342674" y="215027"/>
                  </a:lnTo>
                  <a:lnTo>
                    <a:pt x="378247" y="187073"/>
                  </a:lnTo>
                  <a:lnTo>
                    <a:pt x="415166" y="160819"/>
                  </a:lnTo>
                  <a:lnTo>
                    <a:pt x="453371" y="136326"/>
                  </a:lnTo>
                  <a:lnTo>
                    <a:pt x="492805" y="113652"/>
                  </a:lnTo>
                  <a:lnTo>
                    <a:pt x="533407" y="92857"/>
                  </a:lnTo>
                  <a:lnTo>
                    <a:pt x="575119" y="73999"/>
                  </a:lnTo>
                  <a:lnTo>
                    <a:pt x="617881" y="57139"/>
                  </a:lnTo>
                  <a:lnTo>
                    <a:pt x="661634" y="42334"/>
                  </a:lnTo>
                  <a:lnTo>
                    <a:pt x="706319" y="29645"/>
                  </a:lnTo>
                  <a:lnTo>
                    <a:pt x="751877" y="19131"/>
                  </a:lnTo>
                  <a:lnTo>
                    <a:pt x="798248" y="10849"/>
                  </a:lnTo>
                  <a:lnTo>
                    <a:pt x="845374" y="4861"/>
                  </a:lnTo>
                  <a:lnTo>
                    <a:pt x="893196" y="1225"/>
                  </a:lnTo>
                  <a:lnTo>
                    <a:pt x="941653" y="0"/>
                  </a:lnTo>
                  <a:lnTo>
                    <a:pt x="990110" y="1225"/>
                  </a:lnTo>
                  <a:lnTo>
                    <a:pt x="1037932" y="4861"/>
                  </a:lnTo>
                  <a:lnTo>
                    <a:pt x="1085057" y="10849"/>
                  </a:lnTo>
                  <a:lnTo>
                    <a:pt x="1131429" y="19131"/>
                  </a:lnTo>
                  <a:lnTo>
                    <a:pt x="1176987" y="29645"/>
                  </a:lnTo>
                  <a:lnTo>
                    <a:pt x="1221672" y="42334"/>
                  </a:lnTo>
                  <a:lnTo>
                    <a:pt x="1265425" y="57139"/>
                  </a:lnTo>
                  <a:lnTo>
                    <a:pt x="1308187" y="73999"/>
                  </a:lnTo>
                  <a:lnTo>
                    <a:pt x="1349899" y="92857"/>
                  </a:lnTo>
                  <a:lnTo>
                    <a:pt x="1390501" y="113652"/>
                  </a:lnTo>
                  <a:lnTo>
                    <a:pt x="1429934" y="136326"/>
                  </a:lnTo>
                  <a:lnTo>
                    <a:pt x="1468140" y="160819"/>
                  </a:lnTo>
                  <a:lnTo>
                    <a:pt x="1505059" y="187073"/>
                  </a:lnTo>
                  <a:lnTo>
                    <a:pt x="1540632" y="215027"/>
                  </a:lnTo>
                  <a:lnTo>
                    <a:pt x="1574799" y="244624"/>
                  </a:lnTo>
                  <a:lnTo>
                    <a:pt x="1607502" y="275803"/>
                  </a:lnTo>
                  <a:lnTo>
                    <a:pt x="1638682" y="308506"/>
                  </a:lnTo>
                  <a:lnTo>
                    <a:pt x="1668279" y="342674"/>
                  </a:lnTo>
                  <a:lnTo>
                    <a:pt x="1696233" y="378247"/>
                  </a:lnTo>
                  <a:lnTo>
                    <a:pt x="1722487" y="415166"/>
                  </a:lnTo>
                  <a:lnTo>
                    <a:pt x="1746980" y="453371"/>
                  </a:lnTo>
                  <a:lnTo>
                    <a:pt x="1769654" y="492805"/>
                  </a:lnTo>
                  <a:lnTo>
                    <a:pt x="1790449" y="533407"/>
                  </a:lnTo>
                  <a:lnTo>
                    <a:pt x="1809307" y="575119"/>
                  </a:lnTo>
                  <a:lnTo>
                    <a:pt x="1826167" y="617881"/>
                  </a:lnTo>
                  <a:lnTo>
                    <a:pt x="1840972" y="661634"/>
                  </a:lnTo>
                  <a:lnTo>
                    <a:pt x="1853661" y="706319"/>
                  </a:lnTo>
                  <a:lnTo>
                    <a:pt x="1864175" y="751877"/>
                  </a:lnTo>
                  <a:lnTo>
                    <a:pt x="1872457" y="798248"/>
                  </a:lnTo>
                  <a:lnTo>
                    <a:pt x="1878445" y="845374"/>
                  </a:lnTo>
                  <a:lnTo>
                    <a:pt x="1882081" y="893196"/>
                  </a:lnTo>
                  <a:lnTo>
                    <a:pt x="1883307" y="941653"/>
                  </a:lnTo>
                  <a:lnTo>
                    <a:pt x="1882081" y="990110"/>
                  </a:lnTo>
                  <a:lnTo>
                    <a:pt x="1878445" y="1037932"/>
                  </a:lnTo>
                  <a:lnTo>
                    <a:pt x="1872457" y="1085057"/>
                  </a:lnTo>
                  <a:lnTo>
                    <a:pt x="1864175" y="1131429"/>
                  </a:lnTo>
                  <a:lnTo>
                    <a:pt x="1853661" y="1176987"/>
                  </a:lnTo>
                  <a:lnTo>
                    <a:pt x="1840972" y="1221672"/>
                  </a:lnTo>
                  <a:lnTo>
                    <a:pt x="1826167" y="1265425"/>
                  </a:lnTo>
                  <a:lnTo>
                    <a:pt x="1809307" y="1308187"/>
                  </a:lnTo>
                  <a:lnTo>
                    <a:pt x="1790449" y="1349899"/>
                  </a:lnTo>
                  <a:lnTo>
                    <a:pt x="1769654" y="1390501"/>
                  </a:lnTo>
                  <a:lnTo>
                    <a:pt x="1746980" y="1429934"/>
                  </a:lnTo>
                  <a:lnTo>
                    <a:pt x="1722487" y="1468140"/>
                  </a:lnTo>
                  <a:lnTo>
                    <a:pt x="1696233" y="1505059"/>
                  </a:lnTo>
                  <a:lnTo>
                    <a:pt x="1668279" y="1540632"/>
                  </a:lnTo>
                  <a:lnTo>
                    <a:pt x="1638682" y="1574799"/>
                  </a:lnTo>
                  <a:lnTo>
                    <a:pt x="1607502" y="1607502"/>
                  </a:lnTo>
                  <a:lnTo>
                    <a:pt x="1574799" y="1638682"/>
                  </a:lnTo>
                  <a:lnTo>
                    <a:pt x="1540632" y="1668279"/>
                  </a:lnTo>
                  <a:lnTo>
                    <a:pt x="1505059" y="1696233"/>
                  </a:lnTo>
                  <a:lnTo>
                    <a:pt x="1468140" y="1722487"/>
                  </a:lnTo>
                  <a:lnTo>
                    <a:pt x="1429934" y="1746980"/>
                  </a:lnTo>
                  <a:lnTo>
                    <a:pt x="1390501" y="1769654"/>
                  </a:lnTo>
                  <a:lnTo>
                    <a:pt x="1349899" y="1790449"/>
                  </a:lnTo>
                  <a:lnTo>
                    <a:pt x="1308187" y="1809307"/>
                  </a:lnTo>
                  <a:lnTo>
                    <a:pt x="1265425" y="1826167"/>
                  </a:lnTo>
                  <a:lnTo>
                    <a:pt x="1221672" y="1840972"/>
                  </a:lnTo>
                  <a:lnTo>
                    <a:pt x="1176987" y="1853661"/>
                  </a:lnTo>
                  <a:lnTo>
                    <a:pt x="1131429" y="1864175"/>
                  </a:lnTo>
                  <a:lnTo>
                    <a:pt x="1085057" y="1872457"/>
                  </a:lnTo>
                  <a:lnTo>
                    <a:pt x="1037932" y="1878445"/>
                  </a:lnTo>
                  <a:lnTo>
                    <a:pt x="990110" y="1882081"/>
                  </a:lnTo>
                  <a:lnTo>
                    <a:pt x="941653" y="1883307"/>
                  </a:lnTo>
                  <a:lnTo>
                    <a:pt x="893196" y="1882081"/>
                  </a:lnTo>
                  <a:lnTo>
                    <a:pt x="845374" y="1878445"/>
                  </a:lnTo>
                  <a:lnTo>
                    <a:pt x="798248" y="1872457"/>
                  </a:lnTo>
                  <a:lnTo>
                    <a:pt x="751877" y="1864175"/>
                  </a:lnTo>
                  <a:lnTo>
                    <a:pt x="706319" y="1853661"/>
                  </a:lnTo>
                  <a:lnTo>
                    <a:pt x="661634" y="1840972"/>
                  </a:lnTo>
                  <a:lnTo>
                    <a:pt x="617881" y="1826167"/>
                  </a:lnTo>
                  <a:lnTo>
                    <a:pt x="575119" y="1809307"/>
                  </a:lnTo>
                  <a:lnTo>
                    <a:pt x="533407" y="1790449"/>
                  </a:lnTo>
                  <a:lnTo>
                    <a:pt x="492805" y="1769654"/>
                  </a:lnTo>
                  <a:lnTo>
                    <a:pt x="453371" y="1746980"/>
                  </a:lnTo>
                  <a:lnTo>
                    <a:pt x="415166" y="1722487"/>
                  </a:lnTo>
                  <a:lnTo>
                    <a:pt x="378247" y="1696233"/>
                  </a:lnTo>
                  <a:lnTo>
                    <a:pt x="342674" y="1668279"/>
                  </a:lnTo>
                  <a:lnTo>
                    <a:pt x="308506" y="1638682"/>
                  </a:lnTo>
                  <a:lnTo>
                    <a:pt x="275803" y="1607502"/>
                  </a:lnTo>
                  <a:lnTo>
                    <a:pt x="244624" y="1574799"/>
                  </a:lnTo>
                  <a:lnTo>
                    <a:pt x="215027" y="1540632"/>
                  </a:lnTo>
                  <a:lnTo>
                    <a:pt x="187073" y="1505059"/>
                  </a:lnTo>
                  <a:lnTo>
                    <a:pt x="160819" y="1468140"/>
                  </a:lnTo>
                  <a:lnTo>
                    <a:pt x="136326" y="1429934"/>
                  </a:lnTo>
                  <a:lnTo>
                    <a:pt x="113652" y="1390501"/>
                  </a:lnTo>
                  <a:lnTo>
                    <a:pt x="92857" y="1349899"/>
                  </a:lnTo>
                  <a:lnTo>
                    <a:pt x="73999" y="1308187"/>
                  </a:lnTo>
                  <a:lnTo>
                    <a:pt x="57139" y="1265425"/>
                  </a:lnTo>
                  <a:lnTo>
                    <a:pt x="42334" y="1221672"/>
                  </a:lnTo>
                  <a:lnTo>
                    <a:pt x="29645" y="1176987"/>
                  </a:lnTo>
                  <a:lnTo>
                    <a:pt x="19131" y="1131429"/>
                  </a:lnTo>
                  <a:lnTo>
                    <a:pt x="10849" y="1085057"/>
                  </a:lnTo>
                  <a:lnTo>
                    <a:pt x="4861" y="1037932"/>
                  </a:lnTo>
                  <a:lnTo>
                    <a:pt x="1225" y="990110"/>
                  </a:lnTo>
                  <a:lnTo>
                    <a:pt x="0" y="941653"/>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244" name="Google Shape;244;g2294f72d618_2_74"/>
            <p:cNvSpPr/>
            <p:nvPr/>
          </p:nvSpPr>
          <p:spPr>
            <a:xfrm>
              <a:off x="7332776" y="2377906"/>
              <a:ext cx="1883409" cy="1883410"/>
            </a:xfrm>
            <a:custGeom>
              <a:avLst/>
              <a:gdLst/>
              <a:ahLst/>
              <a:cxnLst/>
              <a:rect l="l" t="t" r="r" b="b"/>
              <a:pathLst>
                <a:path w="1883409" h="1883410" extrusionOk="0">
                  <a:moveTo>
                    <a:pt x="941654" y="0"/>
                  </a:moveTo>
                  <a:lnTo>
                    <a:pt x="893196" y="1225"/>
                  </a:lnTo>
                  <a:lnTo>
                    <a:pt x="845375" y="4861"/>
                  </a:lnTo>
                  <a:lnTo>
                    <a:pt x="798249" y="10849"/>
                  </a:lnTo>
                  <a:lnTo>
                    <a:pt x="751878" y="19131"/>
                  </a:lnTo>
                  <a:lnTo>
                    <a:pt x="706320" y="29645"/>
                  </a:lnTo>
                  <a:lnTo>
                    <a:pt x="661635" y="42334"/>
                  </a:lnTo>
                  <a:lnTo>
                    <a:pt x="617881" y="57139"/>
                  </a:lnTo>
                  <a:lnTo>
                    <a:pt x="575119" y="73999"/>
                  </a:lnTo>
                  <a:lnTo>
                    <a:pt x="533408" y="92857"/>
                  </a:lnTo>
                  <a:lnTo>
                    <a:pt x="492805" y="113652"/>
                  </a:lnTo>
                  <a:lnTo>
                    <a:pt x="453372" y="136326"/>
                  </a:lnTo>
                  <a:lnTo>
                    <a:pt x="415166" y="160819"/>
                  </a:lnTo>
                  <a:lnTo>
                    <a:pt x="378247" y="187073"/>
                  </a:lnTo>
                  <a:lnTo>
                    <a:pt x="342674" y="215027"/>
                  </a:lnTo>
                  <a:lnTo>
                    <a:pt x="308507" y="244624"/>
                  </a:lnTo>
                  <a:lnTo>
                    <a:pt x="275804" y="275803"/>
                  </a:lnTo>
                  <a:lnTo>
                    <a:pt x="244624" y="308507"/>
                  </a:lnTo>
                  <a:lnTo>
                    <a:pt x="215028" y="342674"/>
                  </a:lnTo>
                  <a:lnTo>
                    <a:pt x="187073" y="378247"/>
                  </a:lnTo>
                  <a:lnTo>
                    <a:pt x="160819" y="415166"/>
                  </a:lnTo>
                  <a:lnTo>
                    <a:pt x="136326" y="453371"/>
                  </a:lnTo>
                  <a:lnTo>
                    <a:pt x="113652" y="492805"/>
                  </a:lnTo>
                  <a:lnTo>
                    <a:pt x="92857" y="533407"/>
                  </a:lnTo>
                  <a:lnTo>
                    <a:pt x="73999" y="575119"/>
                  </a:lnTo>
                  <a:lnTo>
                    <a:pt x="57139" y="617881"/>
                  </a:lnTo>
                  <a:lnTo>
                    <a:pt x="42334" y="661634"/>
                  </a:lnTo>
                  <a:lnTo>
                    <a:pt x="29645" y="706319"/>
                  </a:lnTo>
                  <a:lnTo>
                    <a:pt x="19131" y="751877"/>
                  </a:lnTo>
                  <a:lnTo>
                    <a:pt x="10849" y="798248"/>
                  </a:lnTo>
                  <a:lnTo>
                    <a:pt x="4861" y="845374"/>
                  </a:lnTo>
                  <a:lnTo>
                    <a:pt x="1225" y="893195"/>
                  </a:lnTo>
                  <a:lnTo>
                    <a:pt x="0" y="941652"/>
                  </a:lnTo>
                  <a:lnTo>
                    <a:pt x="1225" y="990110"/>
                  </a:lnTo>
                  <a:lnTo>
                    <a:pt x="4861" y="1037931"/>
                  </a:lnTo>
                  <a:lnTo>
                    <a:pt x="10849" y="1085057"/>
                  </a:lnTo>
                  <a:lnTo>
                    <a:pt x="19131" y="1131429"/>
                  </a:lnTo>
                  <a:lnTo>
                    <a:pt x="29645" y="1176986"/>
                  </a:lnTo>
                  <a:lnTo>
                    <a:pt x="42334" y="1221672"/>
                  </a:lnTo>
                  <a:lnTo>
                    <a:pt x="57139" y="1265425"/>
                  </a:lnTo>
                  <a:lnTo>
                    <a:pt x="73999" y="1308187"/>
                  </a:lnTo>
                  <a:lnTo>
                    <a:pt x="92857" y="1349898"/>
                  </a:lnTo>
                  <a:lnTo>
                    <a:pt x="113652" y="1390501"/>
                  </a:lnTo>
                  <a:lnTo>
                    <a:pt x="136326" y="1429934"/>
                  </a:lnTo>
                  <a:lnTo>
                    <a:pt x="160819" y="1468140"/>
                  </a:lnTo>
                  <a:lnTo>
                    <a:pt x="187073" y="1505059"/>
                  </a:lnTo>
                  <a:lnTo>
                    <a:pt x="215028" y="1540632"/>
                  </a:lnTo>
                  <a:lnTo>
                    <a:pt x="244624" y="1574799"/>
                  </a:lnTo>
                  <a:lnTo>
                    <a:pt x="275804" y="1607502"/>
                  </a:lnTo>
                  <a:lnTo>
                    <a:pt x="308507" y="1638682"/>
                  </a:lnTo>
                  <a:lnTo>
                    <a:pt x="342674" y="1668279"/>
                  </a:lnTo>
                  <a:lnTo>
                    <a:pt x="378247" y="1696233"/>
                  </a:lnTo>
                  <a:lnTo>
                    <a:pt x="415166" y="1722487"/>
                  </a:lnTo>
                  <a:lnTo>
                    <a:pt x="453372" y="1746980"/>
                  </a:lnTo>
                  <a:lnTo>
                    <a:pt x="492805" y="1769654"/>
                  </a:lnTo>
                  <a:lnTo>
                    <a:pt x="533408" y="1790449"/>
                  </a:lnTo>
                  <a:lnTo>
                    <a:pt x="575119" y="1809307"/>
                  </a:lnTo>
                  <a:lnTo>
                    <a:pt x="617881" y="1826167"/>
                  </a:lnTo>
                  <a:lnTo>
                    <a:pt x="661635" y="1840972"/>
                  </a:lnTo>
                  <a:lnTo>
                    <a:pt x="706320" y="1853661"/>
                  </a:lnTo>
                  <a:lnTo>
                    <a:pt x="751878" y="1864176"/>
                  </a:lnTo>
                  <a:lnTo>
                    <a:pt x="798249" y="1872457"/>
                  </a:lnTo>
                  <a:lnTo>
                    <a:pt x="845375" y="1878445"/>
                  </a:lnTo>
                  <a:lnTo>
                    <a:pt x="893196" y="1882081"/>
                  </a:lnTo>
                  <a:lnTo>
                    <a:pt x="941654" y="1883307"/>
                  </a:lnTo>
                  <a:lnTo>
                    <a:pt x="990111" y="1882081"/>
                  </a:lnTo>
                  <a:lnTo>
                    <a:pt x="1037932" y="1878445"/>
                  </a:lnTo>
                  <a:lnTo>
                    <a:pt x="1085058" y="1872457"/>
                  </a:lnTo>
                  <a:lnTo>
                    <a:pt x="1131429" y="1864176"/>
                  </a:lnTo>
                  <a:lnTo>
                    <a:pt x="1176987" y="1853661"/>
                  </a:lnTo>
                  <a:lnTo>
                    <a:pt x="1221672" y="1840972"/>
                  </a:lnTo>
                  <a:lnTo>
                    <a:pt x="1265425" y="1826167"/>
                  </a:lnTo>
                  <a:lnTo>
                    <a:pt x="1308187" y="1809307"/>
                  </a:lnTo>
                  <a:lnTo>
                    <a:pt x="1349899" y="1790449"/>
                  </a:lnTo>
                  <a:lnTo>
                    <a:pt x="1390501" y="1769654"/>
                  </a:lnTo>
                  <a:lnTo>
                    <a:pt x="1429935" y="1746980"/>
                  </a:lnTo>
                  <a:lnTo>
                    <a:pt x="1468141" y="1722487"/>
                  </a:lnTo>
                  <a:lnTo>
                    <a:pt x="1505059" y="1696233"/>
                  </a:lnTo>
                  <a:lnTo>
                    <a:pt x="1540632" y="1668279"/>
                  </a:lnTo>
                  <a:lnTo>
                    <a:pt x="1574800" y="1638682"/>
                  </a:lnTo>
                  <a:lnTo>
                    <a:pt x="1607503" y="1607502"/>
                  </a:lnTo>
                  <a:lnTo>
                    <a:pt x="1638682" y="1574799"/>
                  </a:lnTo>
                  <a:lnTo>
                    <a:pt x="1668279" y="1540632"/>
                  </a:lnTo>
                  <a:lnTo>
                    <a:pt x="1696233" y="1505059"/>
                  </a:lnTo>
                  <a:lnTo>
                    <a:pt x="1722487" y="1468140"/>
                  </a:lnTo>
                  <a:lnTo>
                    <a:pt x="1746980" y="1429934"/>
                  </a:lnTo>
                  <a:lnTo>
                    <a:pt x="1769654" y="1390501"/>
                  </a:lnTo>
                  <a:lnTo>
                    <a:pt x="1790449" y="1349898"/>
                  </a:lnTo>
                  <a:lnTo>
                    <a:pt x="1809307" y="1308187"/>
                  </a:lnTo>
                  <a:lnTo>
                    <a:pt x="1826167" y="1265425"/>
                  </a:lnTo>
                  <a:lnTo>
                    <a:pt x="1840972" y="1221672"/>
                  </a:lnTo>
                  <a:lnTo>
                    <a:pt x="1853661" y="1176986"/>
                  </a:lnTo>
                  <a:lnTo>
                    <a:pt x="1864176" y="1131429"/>
                  </a:lnTo>
                  <a:lnTo>
                    <a:pt x="1872457" y="1085057"/>
                  </a:lnTo>
                  <a:lnTo>
                    <a:pt x="1878445" y="1037931"/>
                  </a:lnTo>
                  <a:lnTo>
                    <a:pt x="1882081" y="990110"/>
                  </a:lnTo>
                  <a:lnTo>
                    <a:pt x="1883307" y="941652"/>
                  </a:lnTo>
                  <a:lnTo>
                    <a:pt x="1882081" y="893195"/>
                  </a:lnTo>
                  <a:lnTo>
                    <a:pt x="1878445" y="845374"/>
                  </a:lnTo>
                  <a:lnTo>
                    <a:pt x="1872457" y="798248"/>
                  </a:lnTo>
                  <a:lnTo>
                    <a:pt x="1864176" y="751877"/>
                  </a:lnTo>
                  <a:lnTo>
                    <a:pt x="1853661" y="706319"/>
                  </a:lnTo>
                  <a:lnTo>
                    <a:pt x="1840972" y="661634"/>
                  </a:lnTo>
                  <a:lnTo>
                    <a:pt x="1826167" y="617881"/>
                  </a:lnTo>
                  <a:lnTo>
                    <a:pt x="1809307" y="575119"/>
                  </a:lnTo>
                  <a:lnTo>
                    <a:pt x="1790449" y="533407"/>
                  </a:lnTo>
                  <a:lnTo>
                    <a:pt x="1769654" y="492805"/>
                  </a:lnTo>
                  <a:lnTo>
                    <a:pt x="1746980" y="453371"/>
                  </a:lnTo>
                  <a:lnTo>
                    <a:pt x="1722487" y="415166"/>
                  </a:lnTo>
                  <a:lnTo>
                    <a:pt x="1696233" y="378247"/>
                  </a:lnTo>
                  <a:lnTo>
                    <a:pt x="1668279" y="342674"/>
                  </a:lnTo>
                  <a:lnTo>
                    <a:pt x="1638682" y="308507"/>
                  </a:lnTo>
                  <a:lnTo>
                    <a:pt x="1607503" y="275803"/>
                  </a:lnTo>
                  <a:lnTo>
                    <a:pt x="1574800" y="244624"/>
                  </a:lnTo>
                  <a:lnTo>
                    <a:pt x="1540632" y="215027"/>
                  </a:lnTo>
                  <a:lnTo>
                    <a:pt x="1505059" y="187073"/>
                  </a:lnTo>
                  <a:lnTo>
                    <a:pt x="1468141" y="160819"/>
                  </a:lnTo>
                  <a:lnTo>
                    <a:pt x="1429935" y="136326"/>
                  </a:lnTo>
                  <a:lnTo>
                    <a:pt x="1390501" y="113652"/>
                  </a:lnTo>
                  <a:lnTo>
                    <a:pt x="1349899" y="92857"/>
                  </a:lnTo>
                  <a:lnTo>
                    <a:pt x="1308187" y="73999"/>
                  </a:lnTo>
                  <a:lnTo>
                    <a:pt x="1265425" y="57139"/>
                  </a:lnTo>
                  <a:lnTo>
                    <a:pt x="1221672" y="42334"/>
                  </a:lnTo>
                  <a:lnTo>
                    <a:pt x="1176987" y="29645"/>
                  </a:lnTo>
                  <a:lnTo>
                    <a:pt x="1131429" y="19131"/>
                  </a:lnTo>
                  <a:lnTo>
                    <a:pt x="1085058" y="10849"/>
                  </a:lnTo>
                  <a:lnTo>
                    <a:pt x="1037932" y="4861"/>
                  </a:lnTo>
                  <a:lnTo>
                    <a:pt x="990111" y="1225"/>
                  </a:lnTo>
                  <a:lnTo>
                    <a:pt x="941654" y="0"/>
                  </a:lnTo>
                  <a:close/>
                </a:path>
              </a:pathLst>
            </a:custGeom>
            <a:solidFill>
              <a:srgbClr val="00B0F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245" name="Google Shape;245;g2294f72d618_2_74"/>
            <p:cNvSpPr/>
            <p:nvPr/>
          </p:nvSpPr>
          <p:spPr>
            <a:xfrm>
              <a:off x="7332776" y="2377906"/>
              <a:ext cx="1883409" cy="1883410"/>
            </a:xfrm>
            <a:custGeom>
              <a:avLst/>
              <a:gdLst/>
              <a:ahLst/>
              <a:cxnLst/>
              <a:rect l="l" t="t" r="r" b="b"/>
              <a:pathLst>
                <a:path w="1883409" h="1883410" extrusionOk="0">
                  <a:moveTo>
                    <a:pt x="0" y="941653"/>
                  </a:moveTo>
                  <a:lnTo>
                    <a:pt x="1225" y="893196"/>
                  </a:lnTo>
                  <a:lnTo>
                    <a:pt x="4861" y="845374"/>
                  </a:lnTo>
                  <a:lnTo>
                    <a:pt x="10849" y="798248"/>
                  </a:lnTo>
                  <a:lnTo>
                    <a:pt x="19131" y="751877"/>
                  </a:lnTo>
                  <a:lnTo>
                    <a:pt x="29645" y="706319"/>
                  </a:lnTo>
                  <a:lnTo>
                    <a:pt x="42334" y="661634"/>
                  </a:lnTo>
                  <a:lnTo>
                    <a:pt x="57139" y="617881"/>
                  </a:lnTo>
                  <a:lnTo>
                    <a:pt x="73999" y="575119"/>
                  </a:lnTo>
                  <a:lnTo>
                    <a:pt x="92857" y="533407"/>
                  </a:lnTo>
                  <a:lnTo>
                    <a:pt x="113652" y="492805"/>
                  </a:lnTo>
                  <a:lnTo>
                    <a:pt x="136326" y="453371"/>
                  </a:lnTo>
                  <a:lnTo>
                    <a:pt x="160819" y="415166"/>
                  </a:lnTo>
                  <a:lnTo>
                    <a:pt x="187073" y="378247"/>
                  </a:lnTo>
                  <a:lnTo>
                    <a:pt x="215027" y="342674"/>
                  </a:lnTo>
                  <a:lnTo>
                    <a:pt x="244624" y="308506"/>
                  </a:lnTo>
                  <a:lnTo>
                    <a:pt x="275803" y="275803"/>
                  </a:lnTo>
                  <a:lnTo>
                    <a:pt x="308506" y="244624"/>
                  </a:lnTo>
                  <a:lnTo>
                    <a:pt x="342674" y="215027"/>
                  </a:lnTo>
                  <a:lnTo>
                    <a:pt x="378247" y="187073"/>
                  </a:lnTo>
                  <a:lnTo>
                    <a:pt x="415166" y="160819"/>
                  </a:lnTo>
                  <a:lnTo>
                    <a:pt x="453371" y="136326"/>
                  </a:lnTo>
                  <a:lnTo>
                    <a:pt x="492805" y="113652"/>
                  </a:lnTo>
                  <a:lnTo>
                    <a:pt x="533407" y="92857"/>
                  </a:lnTo>
                  <a:lnTo>
                    <a:pt x="575119" y="73999"/>
                  </a:lnTo>
                  <a:lnTo>
                    <a:pt x="617881" y="57139"/>
                  </a:lnTo>
                  <a:lnTo>
                    <a:pt x="661634" y="42334"/>
                  </a:lnTo>
                  <a:lnTo>
                    <a:pt x="706319" y="29645"/>
                  </a:lnTo>
                  <a:lnTo>
                    <a:pt x="751877" y="19131"/>
                  </a:lnTo>
                  <a:lnTo>
                    <a:pt x="798248" y="10849"/>
                  </a:lnTo>
                  <a:lnTo>
                    <a:pt x="845374" y="4861"/>
                  </a:lnTo>
                  <a:lnTo>
                    <a:pt x="893196" y="1225"/>
                  </a:lnTo>
                  <a:lnTo>
                    <a:pt x="941653" y="0"/>
                  </a:lnTo>
                  <a:lnTo>
                    <a:pt x="990110" y="1225"/>
                  </a:lnTo>
                  <a:lnTo>
                    <a:pt x="1037932" y="4861"/>
                  </a:lnTo>
                  <a:lnTo>
                    <a:pt x="1085057" y="10849"/>
                  </a:lnTo>
                  <a:lnTo>
                    <a:pt x="1131429" y="19131"/>
                  </a:lnTo>
                  <a:lnTo>
                    <a:pt x="1176987" y="29645"/>
                  </a:lnTo>
                  <a:lnTo>
                    <a:pt x="1221672" y="42334"/>
                  </a:lnTo>
                  <a:lnTo>
                    <a:pt x="1265425" y="57139"/>
                  </a:lnTo>
                  <a:lnTo>
                    <a:pt x="1308187" y="73999"/>
                  </a:lnTo>
                  <a:lnTo>
                    <a:pt x="1349899" y="92857"/>
                  </a:lnTo>
                  <a:lnTo>
                    <a:pt x="1390501" y="113652"/>
                  </a:lnTo>
                  <a:lnTo>
                    <a:pt x="1429934" y="136326"/>
                  </a:lnTo>
                  <a:lnTo>
                    <a:pt x="1468140" y="160819"/>
                  </a:lnTo>
                  <a:lnTo>
                    <a:pt x="1505059" y="187073"/>
                  </a:lnTo>
                  <a:lnTo>
                    <a:pt x="1540632" y="215027"/>
                  </a:lnTo>
                  <a:lnTo>
                    <a:pt x="1574799" y="244624"/>
                  </a:lnTo>
                  <a:lnTo>
                    <a:pt x="1607502" y="275803"/>
                  </a:lnTo>
                  <a:lnTo>
                    <a:pt x="1638682" y="308506"/>
                  </a:lnTo>
                  <a:lnTo>
                    <a:pt x="1668279" y="342674"/>
                  </a:lnTo>
                  <a:lnTo>
                    <a:pt x="1696233" y="378247"/>
                  </a:lnTo>
                  <a:lnTo>
                    <a:pt x="1722487" y="415166"/>
                  </a:lnTo>
                  <a:lnTo>
                    <a:pt x="1746980" y="453371"/>
                  </a:lnTo>
                  <a:lnTo>
                    <a:pt x="1769654" y="492805"/>
                  </a:lnTo>
                  <a:lnTo>
                    <a:pt x="1790449" y="533407"/>
                  </a:lnTo>
                  <a:lnTo>
                    <a:pt x="1809307" y="575119"/>
                  </a:lnTo>
                  <a:lnTo>
                    <a:pt x="1826167" y="617881"/>
                  </a:lnTo>
                  <a:lnTo>
                    <a:pt x="1840972" y="661634"/>
                  </a:lnTo>
                  <a:lnTo>
                    <a:pt x="1853661" y="706319"/>
                  </a:lnTo>
                  <a:lnTo>
                    <a:pt x="1864175" y="751877"/>
                  </a:lnTo>
                  <a:lnTo>
                    <a:pt x="1872457" y="798248"/>
                  </a:lnTo>
                  <a:lnTo>
                    <a:pt x="1878445" y="845374"/>
                  </a:lnTo>
                  <a:lnTo>
                    <a:pt x="1882081" y="893196"/>
                  </a:lnTo>
                  <a:lnTo>
                    <a:pt x="1883307" y="941653"/>
                  </a:lnTo>
                  <a:lnTo>
                    <a:pt x="1882081" y="990110"/>
                  </a:lnTo>
                  <a:lnTo>
                    <a:pt x="1878445" y="1037932"/>
                  </a:lnTo>
                  <a:lnTo>
                    <a:pt x="1872457" y="1085057"/>
                  </a:lnTo>
                  <a:lnTo>
                    <a:pt x="1864175" y="1131429"/>
                  </a:lnTo>
                  <a:lnTo>
                    <a:pt x="1853661" y="1176987"/>
                  </a:lnTo>
                  <a:lnTo>
                    <a:pt x="1840972" y="1221672"/>
                  </a:lnTo>
                  <a:lnTo>
                    <a:pt x="1826167" y="1265425"/>
                  </a:lnTo>
                  <a:lnTo>
                    <a:pt x="1809307" y="1308187"/>
                  </a:lnTo>
                  <a:lnTo>
                    <a:pt x="1790449" y="1349899"/>
                  </a:lnTo>
                  <a:lnTo>
                    <a:pt x="1769654" y="1390501"/>
                  </a:lnTo>
                  <a:lnTo>
                    <a:pt x="1746980" y="1429934"/>
                  </a:lnTo>
                  <a:lnTo>
                    <a:pt x="1722487" y="1468140"/>
                  </a:lnTo>
                  <a:lnTo>
                    <a:pt x="1696233" y="1505059"/>
                  </a:lnTo>
                  <a:lnTo>
                    <a:pt x="1668279" y="1540632"/>
                  </a:lnTo>
                  <a:lnTo>
                    <a:pt x="1638682" y="1574799"/>
                  </a:lnTo>
                  <a:lnTo>
                    <a:pt x="1607502" y="1607502"/>
                  </a:lnTo>
                  <a:lnTo>
                    <a:pt x="1574799" y="1638682"/>
                  </a:lnTo>
                  <a:lnTo>
                    <a:pt x="1540632" y="1668279"/>
                  </a:lnTo>
                  <a:lnTo>
                    <a:pt x="1505059" y="1696233"/>
                  </a:lnTo>
                  <a:lnTo>
                    <a:pt x="1468140" y="1722487"/>
                  </a:lnTo>
                  <a:lnTo>
                    <a:pt x="1429934" y="1746980"/>
                  </a:lnTo>
                  <a:lnTo>
                    <a:pt x="1390501" y="1769654"/>
                  </a:lnTo>
                  <a:lnTo>
                    <a:pt x="1349899" y="1790449"/>
                  </a:lnTo>
                  <a:lnTo>
                    <a:pt x="1308187" y="1809307"/>
                  </a:lnTo>
                  <a:lnTo>
                    <a:pt x="1265425" y="1826167"/>
                  </a:lnTo>
                  <a:lnTo>
                    <a:pt x="1221672" y="1840972"/>
                  </a:lnTo>
                  <a:lnTo>
                    <a:pt x="1176987" y="1853661"/>
                  </a:lnTo>
                  <a:lnTo>
                    <a:pt x="1131429" y="1864175"/>
                  </a:lnTo>
                  <a:lnTo>
                    <a:pt x="1085057" y="1872457"/>
                  </a:lnTo>
                  <a:lnTo>
                    <a:pt x="1037932" y="1878445"/>
                  </a:lnTo>
                  <a:lnTo>
                    <a:pt x="990110" y="1882081"/>
                  </a:lnTo>
                  <a:lnTo>
                    <a:pt x="941653" y="1883307"/>
                  </a:lnTo>
                  <a:lnTo>
                    <a:pt x="893196" y="1882081"/>
                  </a:lnTo>
                  <a:lnTo>
                    <a:pt x="845374" y="1878445"/>
                  </a:lnTo>
                  <a:lnTo>
                    <a:pt x="798248" y="1872457"/>
                  </a:lnTo>
                  <a:lnTo>
                    <a:pt x="751877" y="1864175"/>
                  </a:lnTo>
                  <a:lnTo>
                    <a:pt x="706319" y="1853661"/>
                  </a:lnTo>
                  <a:lnTo>
                    <a:pt x="661634" y="1840972"/>
                  </a:lnTo>
                  <a:lnTo>
                    <a:pt x="617881" y="1826167"/>
                  </a:lnTo>
                  <a:lnTo>
                    <a:pt x="575119" y="1809307"/>
                  </a:lnTo>
                  <a:lnTo>
                    <a:pt x="533407" y="1790449"/>
                  </a:lnTo>
                  <a:lnTo>
                    <a:pt x="492805" y="1769654"/>
                  </a:lnTo>
                  <a:lnTo>
                    <a:pt x="453371" y="1746980"/>
                  </a:lnTo>
                  <a:lnTo>
                    <a:pt x="415166" y="1722487"/>
                  </a:lnTo>
                  <a:lnTo>
                    <a:pt x="378247" y="1696233"/>
                  </a:lnTo>
                  <a:lnTo>
                    <a:pt x="342674" y="1668279"/>
                  </a:lnTo>
                  <a:lnTo>
                    <a:pt x="308506" y="1638682"/>
                  </a:lnTo>
                  <a:lnTo>
                    <a:pt x="275803" y="1607502"/>
                  </a:lnTo>
                  <a:lnTo>
                    <a:pt x="244624" y="1574799"/>
                  </a:lnTo>
                  <a:lnTo>
                    <a:pt x="215027" y="1540632"/>
                  </a:lnTo>
                  <a:lnTo>
                    <a:pt x="187073" y="1505059"/>
                  </a:lnTo>
                  <a:lnTo>
                    <a:pt x="160819" y="1468140"/>
                  </a:lnTo>
                  <a:lnTo>
                    <a:pt x="136326" y="1429934"/>
                  </a:lnTo>
                  <a:lnTo>
                    <a:pt x="113652" y="1390501"/>
                  </a:lnTo>
                  <a:lnTo>
                    <a:pt x="92857" y="1349899"/>
                  </a:lnTo>
                  <a:lnTo>
                    <a:pt x="73999" y="1308187"/>
                  </a:lnTo>
                  <a:lnTo>
                    <a:pt x="57139" y="1265425"/>
                  </a:lnTo>
                  <a:lnTo>
                    <a:pt x="42334" y="1221672"/>
                  </a:lnTo>
                  <a:lnTo>
                    <a:pt x="29645" y="1176987"/>
                  </a:lnTo>
                  <a:lnTo>
                    <a:pt x="19131" y="1131429"/>
                  </a:lnTo>
                  <a:lnTo>
                    <a:pt x="10849" y="1085057"/>
                  </a:lnTo>
                  <a:lnTo>
                    <a:pt x="4861" y="1037932"/>
                  </a:lnTo>
                  <a:lnTo>
                    <a:pt x="1225" y="990110"/>
                  </a:lnTo>
                  <a:lnTo>
                    <a:pt x="0" y="941653"/>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246" name="Google Shape;246;g2294f72d618_2_74"/>
            <p:cNvSpPr/>
            <p:nvPr/>
          </p:nvSpPr>
          <p:spPr>
            <a:xfrm>
              <a:off x="5903907" y="1765800"/>
              <a:ext cx="1883409" cy="1883410"/>
            </a:xfrm>
            <a:custGeom>
              <a:avLst/>
              <a:gdLst/>
              <a:ahLst/>
              <a:cxnLst/>
              <a:rect l="l" t="t" r="r" b="b"/>
              <a:pathLst>
                <a:path w="1883409" h="1883410" extrusionOk="0">
                  <a:moveTo>
                    <a:pt x="941652" y="0"/>
                  </a:moveTo>
                  <a:lnTo>
                    <a:pt x="893195" y="1225"/>
                  </a:lnTo>
                  <a:lnTo>
                    <a:pt x="845374" y="4861"/>
                  </a:lnTo>
                  <a:lnTo>
                    <a:pt x="798248" y="10849"/>
                  </a:lnTo>
                  <a:lnTo>
                    <a:pt x="751876" y="19131"/>
                  </a:lnTo>
                  <a:lnTo>
                    <a:pt x="706318" y="29645"/>
                  </a:lnTo>
                  <a:lnTo>
                    <a:pt x="661633" y="42334"/>
                  </a:lnTo>
                  <a:lnTo>
                    <a:pt x="617880" y="57139"/>
                  </a:lnTo>
                  <a:lnTo>
                    <a:pt x="575118" y="73999"/>
                  </a:lnTo>
                  <a:lnTo>
                    <a:pt x="533407" y="92857"/>
                  </a:lnTo>
                  <a:lnTo>
                    <a:pt x="492804" y="113652"/>
                  </a:lnTo>
                  <a:lnTo>
                    <a:pt x="453371" y="136326"/>
                  </a:lnTo>
                  <a:lnTo>
                    <a:pt x="415165" y="160819"/>
                  </a:lnTo>
                  <a:lnTo>
                    <a:pt x="378246" y="187072"/>
                  </a:lnTo>
                  <a:lnTo>
                    <a:pt x="342673" y="215027"/>
                  </a:lnTo>
                  <a:lnTo>
                    <a:pt x="308506" y="244624"/>
                  </a:lnTo>
                  <a:lnTo>
                    <a:pt x="275803" y="275803"/>
                  </a:lnTo>
                  <a:lnTo>
                    <a:pt x="244624" y="308506"/>
                  </a:lnTo>
                  <a:lnTo>
                    <a:pt x="215027" y="342673"/>
                  </a:lnTo>
                  <a:lnTo>
                    <a:pt x="187072" y="378246"/>
                  </a:lnTo>
                  <a:lnTo>
                    <a:pt x="160819" y="415165"/>
                  </a:lnTo>
                  <a:lnTo>
                    <a:pt x="136326" y="453371"/>
                  </a:lnTo>
                  <a:lnTo>
                    <a:pt x="113652" y="492804"/>
                  </a:lnTo>
                  <a:lnTo>
                    <a:pt x="92857" y="533407"/>
                  </a:lnTo>
                  <a:lnTo>
                    <a:pt x="73999" y="575118"/>
                  </a:lnTo>
                  <a:lnTo>
                    <a:pt x="57139" y="617880"/>
                  </a:lnTo>
                  <a:lnTo>
                    <a:pt x="42334" y="661633"/>
                  </a:lnTo>
                  <a:lnTo>
                    <a:pt x="29645" y="706318"/>
                  </a:lnTo>
                  <a:lnTo>
                    <a:pt x="19131" y="751876"/>
                  </a:lnTo>
                  <a:lnTo>
                    <a:pt x="10849" y="798248"/>
                  </a:lnTo>
                  <a:lnTo>
                    <a:pt x="4861" y="845374"/>
                  </a:lnTo>
                  <a:lnTo>
                    <a:pt x="1225" y="893195"/>
                  </a:lnTo>
                  <a:lnTo>
                    <a:pt x="0" y="941652"/>
                  </a:lnTo>
                  <a:lnTo>
                    <a:pt x="1225" y="990110"/>
                  </a:lnTo>
                  <a:lnTo>
                    <a:pt x="4861" y="1037931"/>
                  </a:lnTo>
                  <a:lnTo>
                    <a:pt x="10849" y="1085057"/>
                  </a:lnTo>
                  <a:lnTo>
                    <a:pt x="19131" y="1131429"/>
                  </a:lnTo>
                  <a:lnTo>
                    <a:pt x="29645" y="1176986"/>
                  </a:lnTo>
                  <a:lnTo>
                    <a:pt x="42334" y="1221672"/>
                  </a:lnTo>
                  <a:lnTo>
                    <a:pt x="57139" y="1265425"/>
                  </a:lnTo>
                  <a:lnTo>
                    <a:pt x="73999" y="1308187"/>
                  </a:lnTo>
                  <a:lnTo>
                    <a:pt x="92857" y="1349898"/>
                  </a:lnTo>
                  <a:lnTo>
                    <a:pt x="113652" y="1390501"/>
                  </a:lnTo>
                  <a:lnTo>
                    <a:pt x="136326" y="1429934"/>
                  </a:lnTo>
                  <a:lnTo>
                    <a:pt x="160819" y="1468140"/>
                  </a:lnTo>
                  <a:lnTo>
                    <a:pt x="187072" y="1505059"/>
                  </a:lnTo>
                  <a:lnTo>
                    <a:pt x="215027" y="1540632"/>
                  </a:lnTo>
                  <a:lnTo>
                    <a:pt x="244624" y="1574799"/>
                  </a:lnTo>
                  <a:lnTo>
                    <a:pt x="275803" y="1607502"/>
                  </a:lnTo>
                  <a:lnTo>
                    <a:pt x="308506" y="1638682"/>
                  </a:lnTo>
                  <a:lnTo>
                    <a:pt x="342673" y="1668279"/>
                  </a:lnTo>
                  <a:lnTo>
                    <a:pt x="378246" y="1696233"/>
                  </a:lnTo>
                  <a:lnTo>
                    <a:pt x="415165" y="1722487"/>
                  </a:lnTo>
                  <a:lnTo>
                    <a:pt x="453371" y="1746980"/>
                  </a:lnTo>
                  <a:lnTo>
                    <a:pt x="492804" y="1769654"/>
                  </a:lnTo>
                  <a:lnTo>
                    <a:pt x="533407" y="1790449"/>
                  </a:lnTo>
                  <a:lnTo>
                    <a:pt x="575118" y="1809307"/>
                  </a:lnTo>
                  <a:lnTo>
                    <a:pt x="617880" y="1826167"/>
                  </a:lnTo>
                  <a:lnTo>
                    <a:pt x="661633" y="1840972"/>
                  </a:lnTo>
                  <a:lnTo>
                    <a:pt x="706318" y="1853661"/>
                  </a:lnTo>
                  <a:lnTo>
                    <a:pt x="751876" y="1864176"/>
                  </a:lnTo>
                  <a:lnTo>
                    <a:pt x="798248" y="1872457"/>
                  </a:lnTo>
                  <a:lnTo>
                    <a:pt x="845374" y="1878445"/>
                  </a:lnTo>
                  <a:lnTo>
                    <a:pt x="893195" y="1882081"/>
                  </a:lnTo>
                  <a:lnTo>
                    <a:pt x="941652" y="1883307"/>
                  </a:lnTo>
                  <a:lnTo>
                    <a:pt x="990110" y="1882081"/>
                  </a:lnTo>
                  <a:lnTo>
                    <a:pt x="1037931" y="1878445"/>
                  </a:lnTo>
                  <a:lnTo>
                    <a:pt x="1085057" y="1872457"/>
                  </a:lnTo>
                  <a:lnTo>
                    <a:pt x="1131429" y="1864176"/>
                  </a:lnTo>
                  <a:lnTo>
                    <a:pt x="1176986" y="1853661"/>
                  </a:lnTo>
                  <a:lnTo>
                    <a:pt x="1221672" y="1840972"/>
                  </a:lnTo>
                  <a:lnTo>
                    <a:pt x="1265425" y="1826167"/>
                  </a:lnTo>
                  <a:lnTo>
                    <a:pt x="1308187" y="1809307"/>
                  </a:lnTo>
                  <a:lnTo>
                    <a:pt x="1349898" y="1790449"/>
                  </a:lnTo>
                  <a:lnTo>
                    <a:pt x="1390501" y="1769654"/>
                  </a:lnTo>
                  <a:lnTo>
                    <a:pt x="1429934" y="1746980"/>
                  </a:lnTo>
                  <a:lnTo>
                    <a:pt x="1468140" y="1722487"/>
                  </a:lnTo>
                  <a:lnTo>
                    <a:pt x="1505059" y="1696233"/>
                  </a:lnTo>
                  <a:lnTo>
                    <a:pt x="1540632" y="1668279"/>
                  </a:lnTo>
                  <a:lnTo>
                    <a:pt x="1574799" y="1638682"/>
                  </a:lnTo>
                  <a:lnTo>
                    <a:pt x="1607502" y="1607502"/>
                  </a:lnTo>
                  <a:lnTo>
                    <a:pt x="1638682" y="1574799"/>
                  </a:lnTo>
                  <a:lnTo>
                    <a:pt x="1668279" y="1540632"/>
                  </a:lnTo>
                  <a:lnTo>
                    <a:pt x="1696233" y="1505059"/>
                  </a:lnTo>
                  <a:lnTo>
                    <a:pt x="1722487" y="1468140"/>
                  </a:lnTo>
                  <a:lnTo>
                    <a:pt x="1746980" y="1429934"/>
                  </a:lnTo>
                  <a:lnTo>
                    <a:pt x="1769654" y="1390501"/>
                  </a:lnTo>
                  <a:lnTo>
                    <a:pt x="1790449" y="1349898"/>
                  </a:lnTo>
                  <a:lnTo>
                    <a:pt x="1809307" y="1308187"/>
                  </a:lnTo>
                  <a:lnTo>
                    <a:pt x="1826167" y="1265425"/>
                  </a:lnTo>
                  <a:lnTo>
                    <a:pt x="1840972" y="1221672"/>
                  </a:lnTo>
                  <a:lnTo>
                    <a:pt x="1853661" y="1176986"/>
                  </a:lnTo>
                  <a:lnTo>
                    <a:pt x="1864176" y="1131429"/>
                  </a:lnTo>
                  <a:lnTo>
                    <a:pt x="1872457" y="1085057"/>
                  </a:lnTo>
                  <a:lnTo>
                    <a:pt x="1878445" y="1037931"/>
                  </a:lnTo>
                  <a:lnTo>
                    <a:pt x="1882081" y="990110"/>
                  </a:lnTo>
                  <a:lnTo>
                    <a:pt x="1883307" y="941652"/>
                  </a:lnTo>
                  <a:lnTo>
                    <a:pt x="1882081" y="893195"/>
                  </a:lnTo>
                  <a:lnTo>
                    <a:pt x="1878445" y="845374"/>
                  </a:lnTo>
                  <a:lnTo>
                    <a:pt x="1872457" y="798248"/>
                  </a:lnTo>
                  <a:lnTo>
                    <a:pt x="1864176" y="751876"/>
                  </a:lnTo>
                  <a:lnTo>
                    <a:pt x="1853661" y="706318"/>
                  </a:lnTo>
                  <a:lnTo>
                    <a:pt x="1840972" y="661633"/>
                  </a:lnTo>
                  <a:lnTo>
                    <a:pt x="1826167" y="617880"/>
                  </a:lnTo>
                  <a:lnTo>
                    <a:pt x="1809307" y="575118"/>
                  </a:lnTo>
                  <a:lnTo>
                    <a:pt x="1790449" y="533407"/>
                  </a:lnTo>
                  <a:lnTo>
                    <a:pt x="1769654" y="492804"/>
                  </a:lnTo>
                  <a:lnTo>
                    <a:pt x="1746980" y="453371"/>
                  </a:lnTo>
                  <a:lnTo>
                    <a:pt x="1722487" y="415165"/>
                  </a:lnTo>
                  <a:lnTo>
                    <a:pt x="1696233" y="378246"/>
                  </a:lnTo>
                  <a:lnTo>
                    <a:pt x="1668279" y="342673"/>
                  </a:lnTo>
                  <a:lnTo>
                    <a:pt x="1638682" y="308506"/>
                  </a:lnTo>
                  <a:lnTo>
                    <a:pt x="1607502" y="275803"/>
                  </a:lnTo>
                  <a:lnTo>
                    <a:pt x="1574799" y="244624"/>
                  </a:lnTo>
                  <a:lnTo>
                    <a:pt x="1540632" y="215027"/>
                  </a:lnTo>
                  <a:lnTo>
                    <a:pt x="1505059" y="187072"/>
                  </a:lnTo>
                  <a:lnTo>
                    <a:pt x="1468140" y="160819"/>
                  </a:lnTo>
                  <a:lnTo>
                    <a:pt x="1429934" y="136326"/>
                  </a:lnTo>
                  <a:lnTo>
                    <a:pt x="1390501" y="113652"/>
                  </a:lnTo>
                  <a:lnTo>
                    <a:pt x="1349898" y="92857"/>
                  </a:lnTo>
                  <a:lnTo>
                    <a:pt x="1308187" y="73999"/>
                  </a:lnTo>
                  <a:lnTo>
                    <a:pt x="1265425" y="57139"/>
                  </a:lnTo>
                  <a:lnTo>
                    <a:pt x="1221672" y="42334"/>
                  </a:lnTo>
                  <a:lnTo>
                    <a:pt x="1176986" y="29645"/>
                  </a:lnTo>
                  <a:lnTo>
                    <a:pt x="1131429" y="19131"/>
                  </a:lnTo>
                  <a:lnTo>
                    <a:pt x="1085057" y="10849"/>
                  </a:lnTo>
                  <a:lnTo>
                    <a:pt x="1037931" y="4861"/>
                  </a:lnTo>
                  <a:lnTo>
                    <a:pt x="990110" y="1225"/>
                  </a:lnTo>
                  <a:lnTo>
                    <a:pt x="941652" y="0"/>
                  </a:lnTo>
                  <a:close/>
                </a:path>
              </a:pathLst>
            </a:custGeom>
            <a:solidFill>
              <a:srgbClr val="06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247" name="Google Shape;247;g2294f72d618_2_74"/>
            <p:cNvSpPr/>
            <p:nvPr/>
          </p:nvSpPr>
          <p:spPr>
            <a:xfrm>
              <a:off x="5903907" y="1765800"/>
              <a:ext cx="1883409" cy="1883410"/>
            </a:xfrm>
            <a:custGeom>
              <a:avLst/>
              <a:gdLst/>
              <a:ahLst/>
              <a:cxnLst/>
              <a:rect l="l" t="t" r="r" b="b"/>
              <a:pathLst>
                <a:path w="1883409" h="1883410" extrusionOk="0">
                  <a:moveTo>
                    <a:pt x="0" y="941653"/>
                  </a:moveTo>
                  <a:lnTo>
                    <a:pt x="1225" y="893196"/>
                  </a:lnTo>
                  <a:lnTo>
                    <a:pt x="4861" y="845374"/>
                  </a:lnTo>
                  <a:lnTo>
                    <a:pt x="10849" y="798248"/>
                  </a:lnTo>
                  <a:lnTo>
                    <a:pt x="19131" y="751877"/>
                  </a:lnTo>
                  <a:lnTo>
                    <a:pt x="29645" y="706319"/>
                  </a:lnTo>
                  <a:lnTo>
                    <a:pt x="42334" y="661634"/>
                  </a:lnTo>
                  <a:lnTo>
                    <a:pt x="57139" y="617881"/>
                  </a:lnTo>
                  <a:lnTo>
                    <a:pt x="73999" y="575119"/>
                  </a:lnTo>
                  <a:lnTo>
                    <a:pt x="92857" y="533407"/>
                  </a:lnTo>
                  <a:lnTo>
                    <a:pt x="113652" y="492805"/>
                  </a:lnTo>
                  <a:lnTo>
                    <a:pt x="136326" y="453371"/>
                  </a:lnTo>
                  <a:lnTo>
                    <a:pt x="160819" y="415166"/>
                  </a:lnTo>
                  <a:lnTo>
                    <a:pt x="187073" y="378247"/>
                  </a:lnTo>
                  <a:lnTo>
                    <a:pt x="215027" y="342674"/>
                  </a:lnTo>
                  <a:lnTo>
                    <a:pt x="244624" y="308506"/>
                  </a:lnTo>
                  <a:lnTo>
                    <a:pt x="275803" y="275803"/>
                  </a:lnTo>
                  <a:lnTo>
                    <a:pt x="308506" y="244624"/>
                  </a:lnTo>
                  <a:lnTo>
                    <a:pt x="342674" y="215027"/>
                  </a:lnTo>
                  <a:lnTo>
                    <a:pt x="378247" y="187073"/>
                  </a:lnTo>
                  <a:lnTo>
                    <a:pt x="415166" y="160819"/>
                  </a:lnTo>
                  <a:lnTo>
                    <a:pt x="453371" y="136326"/>
                  </a:lnTo>
                  <a:lnTo>
                    <a:pt x="492805" y="113652"/>
                  </a:lnTo>
                  <a:lnTo>
                    <a:pt x="533407" y="92857"/>
                  </a:lnTo>
                  <a:lnTo>
                    <a:pt x="575119" y="73999"/>
                  </a:lnTo>
                  <a:lnTo>
                    <a:pt x="617881" y="57139"/>
                  </a:lnTo>
                  <a:lnTo>
                    <a:pt x="661634" y="42334"/>
                  </a:lnTo>
                  <a:lnTo>
                    <a:pt x="706319" y="29645"/>
                  </a:lnTo>
                  <a:lnTo>
                    <a:pt x="751877" y="19131"/>
                  </a:lnTo>
                  <a:lnTo>
                    <a:pt x="798248" y="10849"/>
                  </a:lnTo>
                  <a:lnTo>
                    <a:pt x="845374" y="4861"/>
                  </a:lnTo>
                  <a:lnTo>
                    <a:pt x="893196" y="1225"/>
                  </a:lnTo>
                  <a:lnTo>
                    <a:pt x="941653" y="0"/>
                  </a:lnTo>
                  <a:lnTo>
                    <a:pt x="990110" y="1225"/>
                  </a:lnTo>
                  <a:lnTo>
                    <a:pt x="1037932" y="4861"/>
                  </a:lnTo>
                  <a:lnTo>
                    <a:pt x="1085057" y="10849"/>
                  </a:lnTo>
                  <a:lnTo>
                    <a:pt x="1131429" y="19131"/>
                  </a:lnTo>
                  <a:lnTo>
                    <a:pt x="1176987" y="29645"/>
                  </a:lnTo>
                  <a:lnTo>
                    <a:pt x="1221672" y="42334"/>
                  </a:lnTo>
                  <a:lnTo>
                    <a:pt x="1265425" y="57139"/>
                  </a:lnTo>
                  <a:lnTo>
                    <a:pt x="1308187" y="73999"/>
                  </a:lnTo>
                  <a:lnTo>
                    <a:pt x="1349899" y="92857"/>
                  </a:lnTo>
                  <a:lnTo>
                    <a:pt x="1390501" y="113652"/>
                  </a:lnTo>
                  <a:lnTo>
                    <a:pt x="1429934" y="136326"/>
                  </a:lnTo>
                  <a:lnTo>
                    <a:pt x="1468140" y="160819"/>
                  </a:lnTo>
                  <a:lnTo>
                    <a:pt x="1505059" y="187073"/>
                  </a:lnTo>
                  <a:lnTo>
                    <a:pt x="1540632" y="215027"/>
                  </a:lnTo>
                  <a:lnTo>
                    <a:pt x="1574799" y="244624"/>
                  </a:lnTo>
                  <a:lnTo>
                    <a:pt x="1607502" y="275803"/>
                  </a:lnTo>
                  <a:lnTo>
                    <a:pt x="1638682" y="308506"/>
                  </a:lnTo>
                  <a:lnTo>
                    <a:pt x="1668279" y="342674"/>
                  </a:lnTo>
                  <a:lnTo>
                    <a:pt x="1696233" y="378247"/>
                  </a:lnTo>
                  <a:lnTo>
                    <a:pt x="1722487" y="415166"/>
                  </a:lnTo>
                  <a:lnTo>
                    <a:pt x="1746980" y="453371"/>
                  </a:lnTo>
                  <a:lnTo>
                    <a:pt x="1769654" y="492805"/>
                  </a:lnTo>
                  <a:lnTo>
                    <a:pt x="1790449" y="533407"/>
                  </a:lnTo>
                  <a:lnTo>
                    <a:pt x="1809307" y="575119"/>
                  </a:lnTo>
                  <a:lnTo>
                    <a:pt x="1826167" y="617881"/>
                  </a:lnTo>
                  <a:lnTo>
                    <a:pt x="1840972" y="661634"/>
                  </a:lnTo>
                  <a:lnTo>
                    <a:pt x="1853661" y="706319"/>
                  </a:lnTo>
                  <a:lnTo>
                    <a:pt x="1864175" y="751877"/>
                  </a:lnTo>
                  <a:lnTo>
                    <a:pt x="1872457" y="798248"/>
                  </a:lnTo>
                  <a:lnTo>
                    <a:pt x="1878445" y="845374"/>
                  </a:lnTo>
                  <a:lnTo>
                    <a:pt x="1882081" y="893196"/>
                  </a:lnTo>
                  <a:lnTo>
                    <a:pt x="1883307" y="941653"/>
                  </a:lnTo>
                  <a:lnTo>
                    <a:pt x="1882081" y="990110"/>
                  </a:lnTo>
                  <a:lnTo>
                    <a:pt x="1878445" y="1037932"/>
                  </a:lnTo>
                  <a:lnTo>
                    <a:pt x="1872457" y="1085057"/>
                  </a:lnTo>
                  <a:lnTo>
                    <a:pt x="1864175" y="1131429"/>
                  </a:lnTo>
                  <a:lnTo>
                    <a:pt x="1853661" y="1176987"/>
                  </a:lnTo>
                  <a:lnTo>
                    <a:pt x="1840972" y="1221672"/>
                  </a:lnTo>
                  <a:lnTo>
                    <a:pt x="1826167" y="1265425"/>
                  </a:lnTo>
                  <a:lnTo>
                    <a:pt x="1809307" y="1308187"/>
                  </a:lnTo>
                  <a:lnTo>
                    <a:pt x="1790449" y="1349899"/>
                  </a:lnTo>
                  <a:lnTo>
                    <a:pt x="1769654" y="1390501"/>
                  </a:lnTo>
                  <a:lnTo>
                    <a:pt x="1746980" y="1429934"/>
                  </a:lnTo>
                  <a:lnTo>
                    <a:pt x="1722487" y="1468140"/>
                  </a:lnTo>
                  <a:lnTo>
                    <a:pt x="1696233" y="1505059"/>
                  </a:lnTo>
                  <a:lnTo>
                    <a:pt x="1668279" y="1540632"/>
                  </a:lnTo>
                  <a:lnTo>
                    <a:pt x="1638682" y="1574799"/>
                  </a:lnTo>
                  <a:lnTo>
                    <a:pt x="1607502" y="1607502"/>
                  </a:lnTo>
                  <a:lnTo>
                    <a:pt x="1574799" y="1638682"/>
                  </a:lnTo>
                  <a:lnTo>
                    <a:pt x="1540632" y="1668279"/>
                  </a:lnTo>
                  <a:lnTo>
                    <a:pt x="1505059" y="1696233"/>
                  </a:lnTo>
                  <a:lnTo>
                    <a:pt x="1468140" y="1722487"/>
                  </a:lnTo>
                  <a:lnTo>
                    <a:pt x="1429934" y="1746980"/>
                  </a:lnTo>
                  <a:lnTo>
                    <a:pt x="1390501" y="1769654"/>
                  </a:lnTo>
                  <a:lnTo>
                    <a:pt x="1349899" y="1790449"/>
                  </a:lnTo>
                  <a:lnTo>
                    <a:pt x="1308187" y="1809307"/>
                  </a:lnTo>
                  <a:lnTo>
                    <a:pt x="1265425" y="1826167"/>
                  </a:lnTo>
                  <a:lnTo>
                    <a:pt x="1221672" y="1840972"/>
                  </a:lnTo>
                  <a:lnTo>
                    <a:pt x="1176987" y="1853661"/>
                  </a:lnTo>
                  <a:lnTo>
                    <a:pt x="1131429" y="1864175"/>
                  </a:lnTo>
                  <a:lnTo>
                    <a:pt x="1085057" y="1872457"/>
                  </a:lnTo>
                  <a:lnTo>
                    <a:pt x="1037932" y="1878445"/>
                  </a:lnTo>
                  <a:lnTo>
                    <a:pt x="990110" y="1882081"/>
                  </a:lnTo>
                  <a:lnTo>
                    <a:pt x="941653" y="1883307"/>
                  </a:lnTo>
                  <a:lnTo>
                    <a:pt x="893196" y="1882081"/>
                  </a:lnTo>
                  <a:lnTo>
                    <a:pt x="845374" y="1878445"/>
                  </a:lnTo>
                  <a:lnTo>
                    <a:pt x="798248" y="1872457"/>
                  </a:lnTo>
                  <a:lnTo>
                    <a:pt x="751877" y="1864175"/>
                  </a:lnTo>
                  <a:lnTo>
                    <a:pt x="706319" y="1853661"/>
                  </a:lnTo>
                  <a:lnTo>
                    <a:pt x="661634" y="1840972"/>
                  </a:lnTo>
                  <a:lnTo>
                    <a:pt x="617881" y="1826167"/>
                  </a:lnTo>
                  <a:lnTo>
                    <a:pt x="575119" y="1809307"/>
                  </a:lnTo>
                  <a:lnTo>
                    <a:pt x="533407" y="1790449"/>
                  </a:lnTo>
                  <a:lnTo>
                    <a:pt x="492805" y="1769654"/>
                  </a:lnTo>
                  <a:lnTo>
                    <a:pt x="453371" y="1746980"/>
                  </a:lnTo>
                  <a:lnTo>
                    <a:pt x="415166" y="1722487"/>
                  </a:lnTo>
                  <a:lnTo>
                    <a:pt x="378247" y="1696233"/>
                  </a:lnTo>
                  <a:lnTo>
                    <a:pt x="342674" y="1668279"/>
                  </a:lnTo>
                  <a:lnTo>
                    <a:pt x="308506" y="1638682"/>
                  </a:lnTo>
                  <a:lnTo>
                    <a:pt x="275803" y="1607502"/>
                  </a:lnTo>
                  <a:lnTo>
                    <a:pt x="244624" y="1574799"/>
                  </a:lnTo>
                  <a:lnTo>
                    <a:pt x="215027" y="1540632"/>
                  </a:lnTo>
                  <a:lnTo>
                    <a:pt x="187073" y="1505059"/>
                  </a:lnTo>
                  <a:lnTo>
                    <a:pt x="160819" y="1468140"/>
                  </a:lnTo>
                  <a:lnTo>
                    <a:pt x="136326" y="1429934"/>
                  </a:lnTo>
                  <a:lnTo>
                    <a:pt x="113652" y="1390501"/>
                  </a:lnTo>
                  <a:lnTo>
                    <a:pt x="92857" y="1349899"/>
                  </a:lnTo>
                  <a:lnTo>
                    <a:pt x="73999" y="1308187"/>
                  </a:lnTo>
                  <a:lnTo>
                    <a:pt x="57139" y="1265425"/>
                  </a:lnTo>
                  <a:lnTo>
                    <a:pt x="42334" y="1221672"/>
                  </a:lnTo>
                  <a:lnTo>
                    <a:pt x="29645" y="1176987"/>
                  </a:lnTo>
                  <a:lnTo>
                    <a:pt x="19131" y="1131429"/>
                  </a:lnTo>
                  <a:lnTo>
                    <a:pt x="10849" y="1085057"/>
                  </a:lnTo>
                  <a:lnTo>
                    <a:pt x="4861" y="1037932"/>
                  </a:lnTo>
                  <a:lnTo>
                    <a:pt x="1225" y="990110"/>
                  </a:lnTo>
                  <a:lnTo>
                    <a:pt x="0" y="941653"/>
                  </a:lnTo>
                  <a:close/>
                </a:path>
              </a:pathLst>
            </a:custGeom>
            <a:noFill/>
            <a:ln w="381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grpSp>
      <p:sp>
        <p:nvSpPr>
          <p:cNvPr id="248" name="Google Shape;248;g2294f72d618_2_74"/>
          <p:cNvSpPr txBox="1"/>
          <p:nvPr/>
        </p:nvSpPr>
        <p:spPr>
          <a:xfrm>
            <a:off x="8731146" y="1943862"/>
            <a:ext cx="2129100" cy="758100"/>
          </a:xfrm>
          <a:prstGeom prst="rect">
            <a:avLst/>
          </a:prstGeom>
          <a:noFill/>
          <a:ln>
            <a:noFill/>
          </a:ln>
        </p:spPr>
        <p:txBody>
          <a:bodyPr spcFirstLastPara="1" wrap="square" lIns="0" tIns="19050" rIns="0" bIns="0" anchor="t" anchorCtr="0">
            <a:spAutoFit/>
          </a:bodyPr>
          <a:lstStyle/>
          <a:p>
            <a:pPr marL="254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53746"/>
                </a:solidFill>
                <a:latin typeface="Arial"/>
                <a:ea typeface="Arial"/>
                <a:cs typeface="Arial"/>
                <a:sym typeface="Arial"/>
              </a:rPr>
              <a:t>Who We Serve</a:t>
            </a:r>
            <a:endParaRPr sz="2400" b="0" i="0" u="none" strike="noStrike" cap="none">
              <a:solidFill>
                <a:srgbClr val="000000"/>
              </a:solidFill>
              <a:latin typeface="Arial"/>
              <a:ea typeface="Arial"/>
              <a:cs typeface="Arial"/>
              <a:sym typeface="Arial"/>
            </a:endParaRPr>
          </a:p>
        </p:txBody>
      </p:sp>
      <p:sp>
        <p:nvSpPr>
          <p:cNvPr id="249" name="Google Shape;249;g2294f72d618_2_74"/>
          <p:cNvSpPr/>
          <p:nvPr/>
        </p:nvSpPr>
        <p:spPr>
          <a:xfrm>
            <a:off x="11544584" y="7750336"/>
            <a:ext cx="0" cy="1032509"/>
          </a:xfrm>
          <a:custGeom>
            <a:avLst/>
            <a:gdLst/>
            <a:ahLst/>
            <a:cxnLst/>
            <a:rect l="l" t="t" r="r" b="b"/>
            <a:pathLst>
              <a:path w="120000" h="688339" extrusionOk="0">
                <a:moveTo>
                  <a:pt x="0" y="0"/>
                </a:moveTo>
                <a:lnTo>
                  <a:pt x="0" y="687861"/>
                </a:lnTo>
              </a:path>
            </a:pathLst>
          </a:custGeom>
          <a:noFill/>
          <a:ln w="9525" cap="flat" cmpd="sng">
            <a:solidFill>
              <a:srgbClr val="BFBFB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250" name="Google Shape;250;g2294f72d618_2_74"/>
          <p:cNvSpPr txBox="1"/>
          <p:nvPr/>
        </p:nvSpPr>
        <p:spPr>
          <a:xfrm>
            <a:off x="15101616" y="2142744"/>
            <a:ext cx="2106000" cy="1295400"/>
          </a:xfrm>
          <a:prstGeom prst="rect">
            <a:avLst/>
          </a:prstGeom>
          <a:noFill/>
          <a:ln>
            <a:noFill/>
          </a:ln>
        </p:spPr>
        <p:txBody>
          <a:bodyPr spcFirstLastPara="1" wrap="square" lIns="0" tIns="9525" rIns="0" bIns="0" anchor="t" anchorCtr="0">
            <a:spAutoFit/>
          </a:bodyPr>
          <a:lstStyle/>
          <a:p>
            <a:pPr marL="25400" marR="12700" lvl="0" indent="0" algn="ctr" rtl="0">
              <a:lnSpc>
                <a:spcPct val="103099"/>
              </a:lnSpc>
              <a:spcBef>
                <a:spcPts val="0"/>
              </a:spcBef>
              <a:spcAft>
                <a:spcPts val="0"/>
              </a:spcAft>
              <a:buClr>
                <a:srgbClr val="000000"/>
              </a:buClr>
              <a:buSzPts val="2000"/>
              <a:buFont typeface="Arial"/>
              <a:buNone/>
            </a:pPr>
            <a:r>
              <a:rPr lang="en-US" sz="2000" b="1" i="0" u="none" strike="noStrike" cap="none">
                <a:solidFill>
                  <a:srgbClr val="F3B921"/>
                </a:solidFill>
                <a:latin typeface="Arial"/>
                <a:ea typeface="Arial"/>
                <a:cs typeface="Arial"/>
                <a:sym typeface="Arial"/>
              </a:rPr>
              <a:t>HUB International </a:t>
            </a:r>
            <a:endParaRPr sz="2000" b="1" i="0" u="none" strike="noStrike" cap="none">
              <a:solidFill>
                <a:srgbClr val="F3B921"/>
              </a:solidFill>
              <a:latin typeface="Arial"/>
              <a:ea typeface="Arial"/>
              <a:cs typeface="Arial"/>
              <a:sym typeface="Arial"/>
            </a:endParaRPr>
          </a:p>
          <a:p>
            <a:pPr marL="25400" marR="12700" lvl="0" indent="0" algn="ctr" rtl="0">
              <a:lnSpc>
                <a:spcPct val="103099"/>
              </a:lnSpc>
              <a:spcBef>
                <a:spcPts val="0"/>
              </a:spcBef>
              <a:spcAft>
                <a:spcPts val="0"/>
              </a:spcAft>
              <a:buClr>
                <a:srgbClr val="000000"/>
              </a:buClr>
              <a:buSzPts val="2000"/>
              <a:buFont typeface="Arial"/>
              <a:buNone/>
            </a:pPr>
            <a:r>
              <a:rPr lang="en-US" sz="2000" b="1" i="0" u="none" strike="noStrike" cap="none">
                <a:solidFill>
                  <a:srgbClr val="00B0F0"/>
                </a:solidFill>
                <a:latin typeface="Arial"/>
                <a:ea typeface="Arial"/>
                <a:cs typeface="Arial"/>
                <a:sym typeface="Arial"/>
              </a:rPr>
              <a:t>By the</a:t>
            </a:r>
            <a:endParaRPr sz="2000" b="0" i="0" u="none" strike="noStrike" cap="none">
              <a:solidFill>
                <a:srgbClr val="000000"/>
              </a:solidFill>
              <a:latin typeface="Arial"/>
              <a:ea typeface="Arial"/>
              <a:cs typeface="Arial"/>
              <a:sym typeface="Arial"/>
            </a:endParaRPr>
          </a:p>
          <a:p>
            <a:pPr marL="63500" marR="0" lvl="0" indent="0" algn="ctr" rtl="0">
              <a:lnSpc>
                <a:spcPct val="100000"/>
              </a:lnSpc>
              <a:spcBef>
                <a:spcPts val="200"/>
              </a:spcBef>
              <a:spcAft>
                <a:spcPts val="0"/>
              </a:spcAft>
              <a:buClr>
                <a:srgbClr val="000000"/>
              </a:buClr>
              <a:buSzPts val="2000"/>
              <a:buFont typeface="Arial"/>
              <a:buNone/>
            </a:pPr>
            <a:r>
              <a:rPr lang="en-US" sz="2000" b="1" i="0" u="none" strike="noStrike" cap="none">
                <a:solidFill>
                  <a:srgbClr val="00B0F0"/>
                </a:solidFill>
                <a:latin typeface="Arial"/>
                <a:ea typeface="Arial"/>
                <a:cs typeface="Arial"/>
                <a:sym typeface="Arial"/>
              </a:rPr>
              <a:t>Numbers</a:t>
            </a:r>
            <a:endParaRPr sz="2000" b="0" i="0" u="none" strike="noStrike" cap="none">
              <a:solidFill>
                <a:srgbClr val="000000"/>
              </a:solidFill>
              <a:latin typeface="Arial"/>
              <a:ea typeface="Arial"/>
              <a:cs typeface="Arial"/>
              <a:sym typeface="Arial"/>
            </a:endParaRPr>
          </a:p>
        </p:txBody>
      </p:sp>
      <p:pic>
        <p:nvPicPr>
          <p:cNvPr id="251" name="Google Shape;251;g2294f72d618_2_74"/>
          <p:cNvPicPr preferRelativeResize="0"/>
          <p:nvPr/>
        </p:nvPicPr>
        <p:blipFill rotWithShape="1">
          <a:blip r:embed="rId6">
            <a:alphaModFix/>
          </a:blip>
          <a:srcRect/>
          <a:stretch/>
        </p:blipFill>
        <p:spPr>
          <a:xfrm>
            <a:off x="15625095" y="3187878"/>
            <a:ext cx="1104741" cy="1104741"/>
          </a:xfrm>
          <a:prstGeom prst="rect">
            <a:avLst/>
          </a:prstGeom>
          <a:noFill/>
          <a:ln>
            <a:noFill/>
          </a:ln>
        </p:spPr>
      </p:pic>
      <p:sp>
        <p:nvSpPr>
          <p:cNvPr id="252" name="Google Shape;252;g2294f72d618_2_74"/>
          <p:cNvSpPr txBox="1"/>
          <p:nvPr/>
        </p:nvSpPr>
        <p:spPr>
          <a:xfrm>
            <a:off x="15408772" y="4155413"/>
            <a:ext cx="1549800" cy="831900"/>
          </a:xfrm>
          <a:prstGeom prst="rect">
            <a:avLst/>
          </a:prstGeom>
          <a:noFill/>
          <a:ln>
            <a:noFill/>
          </a:ln>
        </p:spPr>
        <p:txBody>
          <a:bodyPr spcFirstLastPara="1" wrap="square" lIns="0" tIns="1905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B0F0"/>
                </a:solidFill>
                <a:latin typeface="Arial"/>
                <a:ea typeface="Arial"/>
                <a:cs typeface="Arial"/>
                <a:sym typeface="Arial"/>
              </a:rPr>
              <a:t>530</a:t>
            </a:r>
            <a:r>
              <a:rPr lang="en-US" sz="1700" b="1" i="0" u="none" strike="noStrike" cap="none">
                <a:solidFill>
                  <a:srgbClr val="00B0F0"/>
                </a:solidFill>
                <a:latin typeface="Arial"/>
                <a:ea typeface="Arial"/>
                <a:cs typeface="Arial"/>
                <a:sym typeface="Arial"/>
              </a:rPr>
              <a:t>+</a:t>
            </a:r>
            <a:endParaRPr sz="1700" b="0" i="0" u="none" strike="noStrike" cap="none">
              <a:solidFill>
                <a:srgbClr val="000000"/>
              </a:solidFill>
              <a:latin typeface="Arial"/>
              <a:ea typeface="Arial"/>
              <a:cs typeface="Arial"/>
              <a:sym typeface="Arial"/>
            </a:endParaRPr>
          </a:p>
          <a:p>
            <a:pPr marL="25400" marR="12700" lvl="0" indent="-12700" algn="ctr" rtl="0">
              <a:lnSpc>
                <a:spcPct val="132000"/>
              </a:lnSpc>
              <a:spcBef>
                <a:spcPts val="0"/>
              </a:spcBef>
              <a:spcAft>
                <a:spcPts val="0"/>
              </a:spcAft>
              <a:buClr>
                <a:srgbClr val="000000"/>
              </a:buClr>
              <a:buSzPts val="1500"/>
              <a:buFont typeface="Arial"/>
              <a:buNone/>
            </a:pPr>
            <a:r>
              <a:rPr lang="en-US" sz="1500" b="1" i="0" u="none" strike="noStrike" cap="none">
                <a:solidFill>
                  <a:srgbClr val="FFFFFF"/>
                </a:solidFill>
                <a:latin typeface="Arial"/>
                <a:ea typeface="Arial"/>
                <a:cs typeface="Arial"/>
                <a:sym typeface="Arial"/>
              </a:rPr>
              <a:t>Locations in North America</a:t>
            </a:r>
            <a:endParaRPr sz="1500" b="0" i="0" u="none" strike="noStrike" cap="none">
              <a:solidFill>
                <a:srgbClr val="000000"/>
              </a:solidFill>
              <a:latin typeface="Arial"/>
              <a:ea typeface="Arial"/>
              <a:cs typeface="Arial"/>
              <a:sym typeface="Arial"/>
            </a:endParaRPr>
          </a:p>
        </p:txBody>
      </p:sp>
      <p:sp>
        <p:nvSpPr>
          <p:cNvPr id="253" name="Google Shape;253;g2294f72d618_2_74"/>
          <p:cNvSpPr txBox="1"/>
          <p:nvPr/>
        </p:nvSpPr>
        <p:spPr>
          <a:xfrm>
            <a:off x="15663950" y="7716738"/>
            <a:ext cx="1147800" cy="540000"/>
          </a:xfrm>
          <a:prstGeom prst="rect">
            <a:avLst/>
          </a:prstGeom>
          <a:noFill/>
          <a:ln>
            <a:noFill/>
          </a:ln>
        </p:spPr>
        <p:txBody>
          <a:bodyPr spcFirstLastPara="1" wrap="square" lIns="0" tIns="19050" rIns="0" bIns="0" anchor="t" anchorCtr="0">
            <a:spAutoFit/>
          </a:bodyPr>
          <a:lstStyle/>
          <a:p>
            <a:pPr marL="1016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0F0"/>
                </a:solidFill>
                <a:latin typeface="Arial"/>
                <a:ea typeface="Arial"/>
                <a:cs typeface="Arial"/>
                <a:sym typeface="Arial"/>
              </a:rPr>
              <a:t>1</a:t>
            </a:r>
            <a:r>
              <a:rPr lang="en-US" sz="1800" b="1">
                <a:solidFill>
                  <a:srgbClr val="00B0F0"/>
                </a:solidFill>
              </a:rPr>
              <a:t>7</a:t>
            </a:r>
            <a:r>
              <a:rPr lang="en-US" sz="1800" b="1" i="0" u="none" strike="noStrike" cap="none">
                <a:solidFill>
                  <a:srgbClr val="00B0F0"/>
                </a:solidFill>
                <a:latin typeface="Arial"/>
                <a:ea typeface="Arial"/>
                <a:cs typeface="Arial"/>
                <a:sym typeface="Arial"/>
              </a:rPr>
              <a:t>,000+</a:t>
            </a:r>
            <a:endParaRPr sz="1800" b="0" i="0" u="none" strike="noStrike" cap="none">
              <a:solidFill>
                <a:srgbClr val="000000"/>
              </a:solidFill>
              <a:latin typeface="Arial"/>
              <a:ea typeface="Arial"/>
              <a:cs typeface="Arial"/>
              <a:sym typeface="Arial"/>
            </a:endParaRPr>
          </a:p>
          <a:p>
            <a:pPr marL="25400" marR="0" lvl="0" indent="0" algn="l" rtl="0">
              <a:lnSpc>
                <a:spcPct val="100000"/>
              </a:lnSpc>
              <a:spcBef>
                <a:spcPts val="100"/>
              </a:spcBef>
              <a:spcAft>
                <a:spcPts val="0"/>
              </a:spcAft>
              <a:buClr>
                <a:srgbClr val="000000"/>
              </a:buClr>
              <a:buSzPts val="1500"/>
              <a:buFont typeface="Arial"/>
              <a:buNone/>
            </a:pPr>
            <a:r>
              <a:rPr lang="en-US" sz="1500" b="1" i="0" u="none" strike="noStrike" cap="none">
                <a:solidFill>
                  <a:srgbClr val="FFFFFF"/>
                </a:solidFill>
                <a:latin typeface="Arial"/>
                <a:ea typeface="Arial"/>
                <a:cs typeface="Arial"/>
                <a:sym typeface="Arial"/>
              </a:rPr>
              <a:t>Employees</a:t>
            </a:r>
            <a:endParaRPr sz="1500" b="0" i="0" u="none" strike="noStrike" cap="none">
              <a:solidFill>
                <a:srgbClr val="000000"/>
              </a:solidFill>
              <a:latin typeface="Arial"/>
              <a:ea typeface="Arial"/>
              <a:cs typeface="Arial"/>
              <a:sym typeface="Arial"/>
            </a:endParaRPr>
          </a:p>
        </p:txBody>
      </p:sp>
      <p:grpSp>
        <p:nvGrpSpPr>
          <p:cNvPr id="254" name="Google Shape;254;g2294f72d618_2_74"/>
          <p:cNvGrpSpPr/>
          <p:nvPr/>
        </p:nvGrpSpPr>
        <p:grpSpPr>
          <a:xfrm>
            <a:off x="15720893" y="5046824"/>
            <a:ext cx="977293" cy="2633438"/>
            <a:chOff x="10480595" y="3364549"/>
            <a:chExt cx="651529" cy="1755625"/>
          </a:xfrm>
        </p:grpSpPr>
        <p:pic>
          <p:nvPicPr>
            <p:cNvPr id="255" name="Google Shape;255;g2294f72d618_2_74"/>
            <p:cNvPicPr preferRelativeResize="0"/>
            <p:nvPr/>
          </p:nvPicPr>
          <p:blipFill rotWithShape="1">
            <a:blip r:embed="rId7">
              <a:alphaModFix/>
            </a:blip>
            <a:srcRect/>
            <a:stretch/>
          </p:blipFill>
          <p:spPr>
            <a:xfrm>
              <a:off x="10558245" y="4644686"/>
              <a:ext cx="475488" cy="475488"/>
            </a:xfrm>
            <a:prstGeom prst="rect">
              <a:avLst/>
            </a:prstGeom>
            <a:noFill/>
            <a:ln>
              <a:noFill/>
            </a:ln>
          </p:spPr>
        </p:pic>
        <p:pic>
          <p:nvPicPr>
            <p:cNvPr id="256" name="Google Shape;256;g2294f72d618_2_74"/>
            <p:cNvPicPr preferRelativeResize="0"/>
            <p:nvPr/>
          </p:nvPicPr>
          <p:blipFill rotWithShape="1">
            <a:blip r:embed="rId8">
              <a:alphaModFix/>
            </a:blip>
            <a:srcRect/>
            <a:stretch/>
          </p:blipFill>
          <p:spPr>
            <a:xfrm>
              <a:off x="10480595" y="3364549"/>
              <a:ext cx="651529" cy="651529"/>
            </a:xfrm>
            <a:prstGeom prst="rect">
              <a:avLst/>
            </a:prstGeom>
            <a:noFill/>
            <a:ln>
              <a:noFill/>
            </a:ln>
          </p:spPr>
        </p:pic>
      </p:grpSp>
      <p:sp>
        <p:nvSpPr>
          <p:cNvPr id="257" name="Google Shape;257;g2294f72d618_2_74"/>
          <p:cNvSpPr txBox="1"/>
          <p:nvPr/>
        </p:nvSpPr>
        <p:spPr>
          <a:xfrm>
            <a:off x="15230437" y="5908631"/>
            <a:ext cx="1894200" cy="771000"/>
          </a:xfrm>
          <a:prstGeom prst="rect">
            <a:avLst/>
          </a:prstGeom>
          <a:noFill/>
          <a:ln>
            <a:noFill/>
          </a:ln>
        </p:spPr>
        <p:txBody>
          <a:bodyPr spcFirstLastPara="1" wrap="square" lIns="0" tIns="1905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B0F0"/>
                </a:solidFill>
                <a:latin typeface="Arial"/>
                <a:ea typeface="Arial"/>
                <a:cs typeface="Arial"/>
                <a:sym typeface="Arial"/>
              </a:rPr>
              <a:t>Top 5*</a:t>
            </a:r>
            <a:endParaRPr sz="1800" b="0" i="0" u="none" strike="noStrike" cap="none">
              <a:solidFill>
                <a:srgbClr val="000000"/>
              </a:solidFill>
              <a:latin typeface="Arial"/>
              <a:ea typeface="Arial"/>
              <a:cs typeface="Arial"/>
              <a:sym typeface="Arial"/>
            </a:endParaRPr>
          </a:p>
          <a:p>
            <a:pPr marL="25400" marR="12700" lvl="0" indent="0" algn="ctr" rtl="0">
              <a:lnSpc>
                <a:spcPct val="100000"/>
              </a:lnSpc>
              <a:spcBef>
                <a:spcPts val="100"/>
              </a:spcBef>
              <a:spcAft>
                <a:spcPts val="0"/>
              </a:spcAft>
              <a:buClr>
                <a:srgbClr val="000000"/>
              </a:buClr>
              <a:buSzPts val="1500"/>
              <a:buFont typeface="Arial"/>
              <a:buNone/>
            </a:pPr>
            <a:r>
              <a:rPr lang="en-US" sz="1500" b="1" i="0" u="none" strike="noStrike" cap="none">
                <a:solidFill>
                  <a:srgbClr val="FFFFFF"/>
                </a:solidFill>
                <a:latin typeface="Arial"/>
                <a:ea typeface="Arial"/>
                <a:cs typeface="Arial"/>
                <a:sym typeface="Arial"/>
              </a:rPr>
              <a:t>Global Insurance Broker</a:t>
            </a:r>
            <a:endParaRPr sz="1500" b="0" i="0" u="none" strike="noStrike" cap="none">
              <a:solidFill>
                <a:srgbClr val="000000"/>
              </a:solidFill>
              <a:latin typeface="Arial"/>
              <a:ea typeface="Arial"/>
              <a:cs typeface="Arial"/>
              <a:sym typeface="Arial"/>
            </a:endParaRPr>
          </a:p>
        </p:txBody>
      </p:sp>
      <p:sp>
        <p:nvSpPr>
          <p:cNvPr id="258" name="Google Shape;258;g2294f72d618_2_74"/>
          <p:cNvSpPr txBox="1"/>
          <p:nvPr/>
        </p:nvSpPr>
        <p:spPr>
          <a:xfrm>
            <a:off x="14976038" y="8293229"/>
            <a:ext cx="2523600" cy="1349400"/>
          </a:xfrm>
          <a:prstGeom prst="rect">
            <a:avLst/>
          </a:prstGeom>
          <a:noFill/>
          <a:ln>
            <a:noFill/>
          </a:ln>
        </p:spPr>
        <p:txBody>
          <a:bodyPr spcFirstLastPara="1" wrap="square" lIns="137150" tIns="68550" rIns="137150" bIns="68550" anchor="t" anchorCtr="0">
            <a:spAutoFit/>
          </a:bodyPr>
          <a:lstStyle/>
          <a:p>
            <a:pPr marL="2540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*Source: </a:t>
            </a:r>
            <a:r>
              <a:rPr lang="en-US" sz="1100" b="0" i="0" u="sng" strike="noStrike" cap="none">
                <a:solidFill>
                  <a:schemeClr val="lt1"/>
                </a:solidFill>
                <a:latin typeface="Arial"/>
                <a:ea typeface="Arial"/>
                <a:cs typeface="Arial"/>
                <a:sym typeface="Arial"/>
                <a:hlinkClick r:id="rId9">
                  <a:extLst>
                    <a:ext uri="{A12FA001-AC4F-418D-AE19-62706E023703}">
                      <ahyp:hlinkClr xmlns:ahyp="http://schemas.microsoft.com/office/drawing/2018/hyperlinkcolor" val="tx"/>
                    </a:ext>
                  </a:extLst>
                </a:hlinkClick>
              </a:rPr>
              <a:t>https://bit.ly/21K26Zs</a:t>
            </a:r>
            <a:endParaRPr sz="1100" b="0" i="0" u="none" strike="noStrike" cap="none">
              <a:solidFill>
                <a:schemeClr val="lt1"/>
              </a:solidFill>
              <a:latin typeface="Arial"/>
              <a:ea typeface="Arial"/>
              <a:cs typeface="Arial"/>
              <a:sym typeface="Arial"/>
            </a:endParaRPr>
          </a:p>
          <a:p>
            <a:pPr marL="25400" marR="0" lvl="0" indent="0" algn="ctr" rtl="0">
              <a:lnSpc>
                <a:spcPct val="100000"/>
              </a:lnSpc>
              <a:spcBef>
                <a:spcPts val="200"/>
              </a:spcBef>
              <a:spcAft>
                <a:spcPts val="0"/>
              </a:spcAft>
              <a:buClr>
                <a:srgbClr val="000000"/>
              </a:buClr>
              <a:buSzPts val="1100"/>
              <a:buFont typeface="Arial"/>
              <a:buNone/>
            </a:pPr>
            <a:br>
              <a:rPr lang="en-US" sz="1100" b="0" i="0" u="none" strike="noStrike" cap="none">
                <a:solidFill>
                  <a:schemeClr val="lt1"/>
                </a:solidFill>
                <a:latin typeface="Arial"/>
                <a:ea typeface="Arial"/>
                <a:cs typeface="Arial"/>
                <a:sym typeface="Arial"/>
              </a:rPr>
            </a:br>
            <a:r>
              <a:rPr lang="en-US" sz="1100" b="0" i="0" u="none" strike="noStrike" cap="none">
                <a:solidFill>
                  <a:schemeClr val="lt1"/>
                </a:solidFill>
                <a:latin typeface="Arial"/>
                <a:ea typeface="Arial"/>
                <a:cs typeface="Arial"/>
                <a:sym typeface="Arial"/>
              </a:rPr>
              <a:t>Insurance services are offered through HUB International, an affiliate.</a:t>
            </a:r>
            <a:endParaRPr sz="11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br>
              <a:rPr lang="en-US" sz="1100" b="0" i="0" u="none" strike="noStrike" cap="none">
                <a:solidFill>
                  <a:schemeClr val="lt1"/>
                </a:solidFill>
                <a:latin typeface="Arial"/>
                <a:ea typeface="Arial"/>
                <a:cs typeface="Arial"/>
                <a:sym typeface="Arial"/>
              </a:rPr>
            </a:br>
            <a:endParaRPr sz="1100" b="0" i="0" u="none" strike="noStrike" cap="none">
              <a:solidFill>
                <a:schemeClr val="lt1"/>
              </a:solidFill>
              <a:latin typeface="Arial"/>
              <a:ea typeface="Arial"/>
              <a:cs typeface="Arial"/>
              <a:sym typeface="Arial"/>
            </a:endParaRPr>
          </a:p>
        </p:txBody>
      </p:sp>
      <p:sp>
        <p:nvSpPr>
          <p:cNvPr id="259" name="Google Shape;259;g2294f72d618_2_74"/>
          <p:cNvSpPr txBox="1"/>
          <p:nvPr/>
        </p:nvSpPr>
        <p:spPr>
          <a:xfrm>
            <a:off x="9266588" y="3547110"/>
            <a:ext cx="2061000" cy="958800"/>
          </a:xfrm>
          <a:prstGeom prst="rect">
            <a:avLst/>
          </a:prstGeom>
          <a:noFill/>
          <a:ln>
            <a:noFill/>
          </a:ln>
        </p:spPr>
        <p:txBody>
          <a:bodyPr spcFirstLastPara="1" wrap="square" lIns="0" tIns="1905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Organizations</a:t>
            </a:r>
            <a:endParaRPr sz="1800" b="0" i="0" u="none" strike="noStrike" cap="none">
              <a:solidFill>
                <a:srgbClr val="000000"/>
              </a:solidFill>
              <a:latin typeface="Arial"/>
              <a:ea typeface="Arial"/>
              <a:cs typeface="Arial"/>
              <a:sym typeface="Arial"/>
            </a:endParaRPr>
          </a:p>
          <a:p>
            <a:pPr marL="25400" marR="12700" lvl="0" indent="0" algn="ctr" rtl="0">
              <a:lnSpc>
                <a:spcPct val="98700"/>
              </a:lnSpc>
              <a:spcBef>
                <a:spcPts val="900"/>
              </a:spcBef>
              <a:spcAft>
                <a:spcPts val="0"/>
              </a:spcAft>
              <a:buClr>
                <a:srgbClr val="000000"/>
              </a:buClr>
              <a:buSzPts val="1200"/>
              <a:buFont typeface="Arial"/>
              <a:buNone/>
            </a:pPr>
            <a:r>
              <a:rPr lang="en-US" sz="1200" b="0" i="0" u="none" strike="noStrike" cap="none">
                <a:solidFill>
                  <a:srgbClr val="FFFFFF"/>
                </a:solidFill>
                <a:latin typeface="Arial"/>
                <a:ea typeface="Arial"/>
                <a:cs typeface="Arial"/>
                <a:sym typeface="Arial"/>
              </a:rPr>
              <a:t>For-Profit companies, Not-for- profit organizations and governmental entities</a:t>
            </a:r>
            <a:endParaRPr sz="1200" b="0" i="0" u="none" strike="noStrike" cap="none">
              <a:solidFill>
                <a:srgbClr val="000000"/>
              </a:solidFill>
              <a:latin typeface="Arial"/>
              <a:ea typeface="Arial"/>
              <a:cs typeface="Arial"/>
              <a:sym typeface="Arial"/>
            </a:endParaRPr>
          </a:p>
        </p:txBody>
      </p:sp>
      <p:sp>
        <p:nvSpPr>
          <p:cNvPr id="260" name="Google Shape;260;g2294f72d618_2_74"/>
          <p:cNvSpPr txBox="1"/>
          <p:nvPr/>
        </p:nvSpPr>
        <p:spPr>
          <a:xfrm>
            <a:off x="11674758" y="4411217"/>
            <a:ext cx="1725900" cy="1353300"/>
          </a:xfrm>
          <a:prstGeom prst="rect">
            <a:avLst/>
          </a:prstGeom>
          <a:noFill/>
          <a:ln>
            <a:noFill/>
          </a:ln>
        </p:spPr>
        <p:txBody>
          <a:bodyPr spcFirstLastPara="1" wrap="square" lIns="0" tIns="35225" rIns="0" bIns="0" anchor="t" anchorCtr="0">
            <a:spAutoFit/>
          </a:bodyPr>
          <a:lstStyle/>
          <a:p>
            <a:pPr marL="101600" marR="88900" lvl="0" indent="0" algn="ctr" rtl="0">
              <a:lnSpc>
                <a:spcPct val="115833"/>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Individuals and Families</a:t>
            </a:r>
            <a:endParaRPr sz="1800" b="0" i="0" u="none" strike="noStrike" cap="none">
              <a:solidFill>
                <a:srgbClr val="000000"/>
              </a:solidFill>
              <a:latin typeface="Arial"/>
              <a:ea typeface="Arial"/>
              <a:cs typeface="Arial"/>
              <a:sym typeface="Arial"/>
            </a:endParaRPr>
          </a:p>
          <a:p>
            <a:pPr marL="25400" marR="12700" lvl="0" indent="-12700" algn="ctr" rtl="0">
              <a:lnSpc>
                <a:spcPct val="98800"/>
              </a:lnSpc>
              <a:spcBef>
                <a:spcPts val="1000"/>
              </a:spcBef>
              <a:spcAft>
                <a:spcPts val="0"/>
              </a:spcAft>
              <a:buClr>
                <a:srgbClr val="000000"/>
              </a:buClr>
              <a:buSzPts val="1200"/>
              <a:buFont typeface="Arial"/>
              <a:buNone/>
            </a:pPr>
            <a:r>
              <a:rPr lang="en-US" sz="1200" b="0" i="0" u="none" strike="noStrike" cap="none">
                <a:solidFill>
                  <a:srgbClr val="FFFFFF"/>
                </a:solidFill>
                <a:latin typeface="Arial"/>
                <a:ea typeface="Arial"/>
                <a:cs typeface="Arial"/>
                <a:sym typeface="Arial"/>
              </a:rPr>
              <a:t>Mass affluent and high net worth individuals and families</a:t>
            </a:r>
            <a:endParaRPr sz="1200" b="0" i="0" u="none" strike="noStrike" cap="none">
              <a:solidFill>
                <a:srgbClr val="000000"/>
              </a:solidFill>
              <a:latin typeface="Arial"/>
              <a:ea typeface="Arial"/>
              <a:cs typeface="Arial"/>
              <a:sym typeface="Arial"/>
            </a:endParaRPr>
          </a:p>
        </p:txBody>
      </p:sp>
      <p:sp>
        <p:nvSpPr>
          <p:cNvPr id="261" name="Google Shape;261;g2294f72d618_2_74"/>
          <p:cNvSpPr txBox="1"/>
          <p:nvPr/>
        </p:nvSpPr>
        <p:spPr>
          <a:xfrm>
            <a:off x="9571148" y="5631942"/>
            <a:ext cx="1243800" cy="921600"/>
          </a:xfrm>
          <a:prstGeom prst="rect">
            <a:avLst/>
          </a:prstGeom>
          <a:noFill/>
          <a:ln>
            <a:noFill/>
          </a:ln>
        </p:spPr>
        <p:txBody>
          <a:bodyPr spcFirstLastPara="1" wrap="square" lIns="0" tIns="174300" rIns="0" bIns="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Employees</a:t>
            </a:r>
            <a:endParaRPr sz="1800" b="0" i="0" u="none" strike="noStrike" cap="none">
              <a:solidFill>
                <a:srgbClr val="000000"/>
              </a:solidFill>
              <a:latin typeface="Arial"/>
              <a:ea typeface="Arial"/>
              <a:cs typeface="Arial"/>
              <a:sym typeface="Arial"/>
            </a:endParaRPr>
          </a:p>
          <a:p>
            <a:pPr marL="127000" marR="114300" lvl="0" indent="0" algn="ctr" rtl="0">
              <a:lnSpc>
                <a:spcPct val="105000"/>
              </a:lnSpc>
              <a:spcBef>
                <a:spcPts val="700"/>
              </a:spcBef>
              <a:spcAft>
                <a:spcPts val="0"/>
              </a:spcAft>
              <a:buClr>
                <a:srgbClr val="000000"/>
              </a:buClr>
              <a:buSzPts val="1200"/>
              <a:buFont typeface="Arial"/>
              <a:buNone/>
            </a:pPr>
            <a:r>
              <a:rPr lang="en-US" sz="1200" b="0" i="0" u="none" strike="noStrike" cap="none">
                <a:solidFill>
                  <a:srgbClr val="FFFFFF"/>
                </a:solidFill>
                <a:latin typeface="Arial"/>
                <a:ea typeface="Arial"/>
                <a:cs typeface="Arial"/>
                <a:sym typeface="Arial"/>
              </a:rPr>
              <a:t>Workforce and executives</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836"/>
        <p:cNvGrpSpPr/>
        <p:nvPr/>
      </p:nvGrpSpPr>
      <p:grpSpPr>
        <a:xfrm>
          <a:off x="0" y="0"/>
          <a:ext cx="0" cy="0"/>
          <a:chOff x="0" y="0"/>
          <a:chExt cx="0" cy="0"/>
        </a:xfrm>
      </p:grpSpPr>
      <p:grpSp>
        <p:nvGrpSpPr>
          <p:cNvPr id="837" name="Google Shape;837;p42"/>
          <p:cNvGrpSpPr/>
          <p:nvPr/>
        </p:nvGrpSpPr>
        <p:grpSpPr>
          <a:xfrm>
            <a:off x="11915241" y="0"/>
            <a:ext cx="6372757" cy="10287001"/>
            <a:chOff x="11915241" y="0"/>
            <a:chExt cx="6372757" cy="10287001"/>
          </a:xfrm>
        </p:grpSpPr>
        <p:sp>
          <p:nvSpPr>
            <p:cNvPr id="838" name="Google Shape;838;p42"/>
            <p:cNvSpPr/>
            <p:nvPr/>
          </p:nvSpPr>
          <p:spPr>
            <a:xfrm>
              <a:off x="11915241" y="1"/>
              <a:ext cx="868044" cy="10287000"/>
            </a:xfrm>
            <a:custGeom>
              <a:avLst/>
              <a:gdLst/>
              <a:ahLst/>
              <a:cxnLst/>
              <a:rect l="l" t="t" r="r" b="b"/>
              <a:pathLst>
                <a:path w="868045" h="10287000" extrusionOk="0">
                  <a:moveTo>
                    <a:pt x="0" y="0"/>
                  </a:moveTo>
                  <a:lnTo>
                    <a:pt x="867964" y="0"/>
                  </a:lnTo>
                  <a:lnTo>
                    <a:pt x="867964" y="10286999"/>
                  </a:lnTo>
                  <a:lnTo>
                    <a:pt x="0" y="10286999"/>
                  </a:lnTo>
                  <a:lnTo>
                    <a:pt x="0" y="0"/>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39" name="Google Shape;839;p42"/>
            <p:cNvPicPr preferRelativeResize="0"/>
            <p:nvPr/>
          </p:nvPicPr>
          <p:blipFill rotWithShape="1">
            <a:blip r:embed="rId3">
              <a:alphaModFix/>
            </a:blip>
            <a:srcRect/>
            <a:stretch/>
          </p:blipFill>
          <p:spPr>
            <a:xfrm>
              <a:off x="12244114" y="0"/>
              <a:ext cx="6043884" cy="10286998"/>
            </a:xfrm>
            <a:prstGeom prst="rect">
              <a:avLst/>
            </a:prstGeom>
            <a:noFill/>
            <a:ln>
              <a:noFill/>
            </a:ln>
          </p:spPr>
        </p:pic>
      </p:grpSp>
      <p:sp>
        <p:nvSpPr>
          <p:cNvPr id="840" name="Google Shape;840;p42"/>
          <p:cNvSpPr txBox="1">
            <a:spLocks noGrp="1"/>
          </p:cNvSpPr>
          <p:nvPr>
            <p:ph type="title"/>
          </p:nvPr>
        </p:nvSpPr>
        <p:spPr>
          <a:xfrm>
            <a:off x="792559" y="926217"/>
            <a:ext cx="9989185" cy="1919361"/>
          </a:xfrm>
          <a:prstGeom prst="rect">
            <a:avLst/>
          </a:prstGeom>
          <a:noFill/>
          <a:ln>
            <a:noFill/>
          </a:ln>
        </p:spPr>
        <p:txBody>
          <a:bodyPr spcFirstLastPara="1" wrap="square" lIns="0" tIns="165725" rIns="0" bIns="0" anchor="t" anchorCtr="0">
            <a:spAutoFit/>
          </a:bodyPr>
          <a:lstStyle/>
          <a:p>
            <a:pPr marL="12700" marR="5080" lvl="0" indent="0" algn="l" rtl="0">
              <a:lnSpc>
                <a:spcPct val="99478"/>
              </a:lnSpc>
              <a:spcBef>
                <a:spcPts val="0"/>
              </a:spcBef>
              <a:spcAft>
                <a:spcPts val="0"/>
              </a:spcAft>
              <a:buSzPts val="1400"/>
              <a:buNone/>
            </a:pPr>
            <a:r>
              <a:rPr lang="en-US" sz="5750">
                <a:latin typeface="Arial"/>
                <a:ea typeface="Arial"/>
                <a:cs typeface="Arial"/>
                <a:sym typeface="Arial"/>
              </a:rPr>
              <a:t>RAMS Investment Advisory Committee (IAC)</a:t>
            </a:r>
            <a:endParaRPr sz="5750">
              <a:latin typeface="Arial"/>
              <a:ea typeface="Arial"/>
              <a:cs typeface="Arial"/>
              <a:sym typeface="Arial"/>
            </a:endParaRPr>
          </a:p>
        </p:txBody>
      </p:sp>
      <p:sp>
        <p:nvSpPr>
          <p:cNvPr id="841" name="Google Shape;841;p42"/>
          <p:cNvSpPr txBox="1"/>
          <p:nvPr/>
        </p:nvSpPr>
        <p:spPr>
          <a:xfrm>
            <a:off x="792559" y="3406172"/>
            <a:ext cx="9711055" cy="3474654"/>
          </a:xfrm>
          <a:prstGeom prst="rect">
            <a:avLst/>
          </a:prstGeom>
          <a:noFill/>
          <a:ln>
            <a:noFill/>
          </a:ln>
        </p:spPr>
        <p:txBody>
          <a:bodyPr spcFirstLastPara="1" wrap="square" lIns="0" tIns="12050" rIns="0" bIns="0" anchor="t" anchorCtr="0">
            <a:spAutoFit/>
          </a:bodyPr>
          <a:lstStyle/>
          <a:p>
            <a:pPr marL="355600" marR="41275" lvl="0" indent="-342900" algn="l" rtl="0">
              <a:lnSpc>
                <a:spcPct val="150000"/>
              </a:lnSpc>
              <a:spcBef>
                <a:spcPts val="0"/>
              </a:spcBef>
              <a:spcAft>
                <a:spcPts val="0"/>
              </a:spcAft>
              <a:buClr>
                <a:srgbClr val="000000"/>
              </a:buClr>
              <a:buSzPts val="2500"/>
              <a:buFont typeface="Arial"/>
              <a:buChar char="•"/>
            </a:pPr>
            <a:r>
              <a:rPr lang="en-US" sz="2500" b="0" i="0" u="none" strike="noStrike" cap="none">
                <a:solidFill>
                  <a:srgbClr val="333333"/>
                </a:solidFill>
                <a:latin typeface="Arial"/>
                <a:ea typeface="Arial"/>
                <a:cs typeface="Arial"/>
                <a:sym typeface="Arial"/>
              </a:rPr>
              <a:t>Meets every quarter to review investments and all matters of the plan</a:t>
            </a:r>
            <a:endParaRPr sz="2500" b="0" i="0" u="none" strike="noStrike" cap="none">
              <a:solidFill>
                <a:srgbClr val="000000"/>
              </a:solidFill>
              <a:latin typeface="Arial"/>
              <a:ea typeface="Arial"/>
              <a:cs typeface="Arial"/>
              <a:sym typeface="Arial"/>
            </a:endParaRPr>
          </a:p>
          <a:p>
            <a:pPr marL="355600" marR="41275" lvl="0" indent="-342900" algn="l" rtl="0">
              <a:lnSpc>
                <a:spcPct val="150000"/>
              </a:lnSpc>
              <a:spcBef>
                <a:spcPts val="0"/>
              </a:spcBef>
              <a:spcAft>
                <a:spcPts val="0"/>
              </a:spcAft>
              <a:buClr>
                <a:srgbClr val="000000"/>
              </a:buClr>
              <a:buSzPts val="2500"/>
              <a:buFont typeface="Arial"/>
              <a:buChar char="•"/>
            </a:pPr>
            <a:r>
              <a:rPr lang="en-US" sz="2500" b="0" i="0" u="none" strike="noStrike" cap="none">
                <a:solidFill>
                  <a:srgbClr val="333333"/>
                </a:solidFill>
                <a:latin typeface="Arial"/>
                <a:ea typeface="Arial"/>
                <a:cs typeface="Arial"/>
                <a:sym typeface="Arial"/>
              </a:rPr>
              <a:t>Made up of Superintendents and CFOs from participating districts</a:t>
            </a:r>
            <a:endParaRPr sz="2500" b="0" i="0" u="none" strike="noStrike" cap="none">
              <a:solidFill>
                <a:srgbClr val="000000"/>
              </a:solidFill>
              <a:latin typeface="Arial"/>
              <a:ea typeface="Arial"/>
              <a:cs typeface="Arial"/>
              <a:sym typeface="Arial"/>
            </a:endParaRPr>
          </a:p>
          <a:p>
            <a:pPr marL="355600" marR="41275" lvl="0" indent="-342900" algn="l" rtl="0">
              <a:lnSpc>
                <a:spcPct val="150000"/>
              </a:lnSpc>
              <a:spcBef>
                <a:spcPts val="0"/>
              </a:spcBef>
              <a:spcAft>
                <a:spcPts val="0"/>
              </a:spcAft>
              <a:buClr>
                <a:srgbClr val="000000"/>
              </a:buClr>
              <a:buSzPts val="2500"/>
              <a:buFont typeface="Arial"/>
              <a:buChar char="•"/>
            </a:pPr>
            <a:r>
              <a:rPr lang="en-US" sz="2500" b="0" i="0" u="none" strike="noStrike" cap="none">
                <a:solidFill>
                  <a:srgbClr val="333333"/>
                </a:solidFill>
                <a:latin typeface="Arial"/>
                <a:ea typeface="Arial"/>
                <a:cs typeface="Arial"/>
                <a:sym typeface="Arial"/>
              </a:rPr>
              <a:t>TCG Advisors does research for and gives suggestions to the IAC</a:t>
            </a:r>
            <a:endParaRPr sz="2500" b="0" i="0" u="none" strike="noStrike" cap="none">
              <a:solidFill>
                <a:srgbClr val="000000"/>
              </a:solidFill>
              <a:latin typeface="Arial"/>
              <a:ea typeface="Arial"/>
              <a:cs typeface="Arial"/>
              <a:sym typeface="Arial"/>
            </a:endParaRPr>
          </a:p>
          <a:p>
            <a:pPr marL="355600" marR="41275" lvl="0" indent="-342900" algn="l" rtl="0">
              <a:lnSpc>
                <a:spcPct val="150000"/>
              </a:lnSpc>
              <a:spcBef>
                <a:spcPts val="0"/>
              </a:spcBef>
              <a:spcAft>
                <a:spcPts val="0"/>
              </a:spcAft>
              <a:buClr>
                <a:srgbClr val="000000"/>
              </a:buClr>
              <a:buSzPts val="2500"/>
              <a:buFont typeface="Arial"/>
              <a:buChar char="•"/>
            </a:pPr>
            <a:r>
              <a:rPr lang="en-US" sz="2500" b="1" i="0" u="none" strike="noStrike" cap="none">
                <a:solidFill>
                  <a:srgbClr val="333333"/>
                </a:solidFill>
                <a:latin typeface="Arial"/>
                <a:ea typeface="Arial"/>
                <a:cs typeface="Arial"/>
                <a:sym typeface="Arial"/>
              </a:rPr>
              <a:t>Underperforming funds are put on “Watch List”</a:t>
            </a:r>
            <a:endParaRPr sz="2500" b="1" i="0" u="none" strike="noStrike" cap="none">
              <a:solidFill>
                <a:srgbClr val="000000"/>
              </a:solidFill>
              <a:latin typeface="Arial"/>
              <a:ea typeface="Arial"/>
              <a:cs typeface="Arial"/>
              <a:sym typeface="Arial"/>
            </a:endParaRPr>
          </a:p>
          <a:p>
            <a:pPr marL="355600" marR="41275" lvl="0" indent="-342900" algn="l" rtl="0">
              <a:lnSpc>
                <a:spcPct val="150000"/>
              </a:lnSpc>
              <a:spcBef>
                <a:spcPts val="0"/>
              </a:spcBef>
              <a:spcAft>
                <a:spcPts val="0"/>
              </a:spcAft>
              <a:buClr>
                <a:srgbClr val="000000"/>
              </a:buClr>
              <a:buSzPts val="2500"/>
              <a:buFont typeface="Arial"/>
              <a:buChar char="•"/>
            </a:pPr>
            <a:r>
              <a:rPr lang="en-US" sz="2500" b="0" i="0" u="none" strike="noStrike" cap="none">
                <a:solidFill>
                  <a:srgbClr val="333333"/>
                </a:solidFill>
                <a:latin typeface="Arial"/>
                <a:ea typeface="Arial"/>
                <a:cs typeface="Arial"/>
                <a:sym typeface="Arial"/>
              </a:rPr>
              <a:t>The IAC has authority to replace underperforming investments</a:t>
            </a:r>
            <a:endParaRPr sz="25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845"/>
        <p:cNvGrpSpPr/>
        <p:nvPr/>
      </p:nvGrpSpPr>
      <p:grpSpPr>
        <a:xfrm>
          <a:off x="0" y="0"/>
          <a:ext cx="0" cy="0"/>
          <a:chOff x="0" y="0"/>
          <a:chExt cx="0" cy="0"/>
        </a:xfrm>
      </p:grpSpPr>
      <p:sp>
        <p:nvSpPr>
          <p:cNvPr id="846" name="Google Shape;846;p43"/>
          <p:cNvSpPr/>
          <p:nvPr/>
        </p:nvSpPr>
        <p:spPr>
          <a:xfrm>
            <a:off x="0" y="1"/>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47" name="Google Shape;847;p43"/>
          <p:cNvSpPr/>
          <p:nvPr/>
        </p:nvSpPr>
        <p:spPr>
          <a:xfrm>
            <a:off x="9755845" y="4973197"/>
            <a:ext cx="817880" cy="817880"/>
          </a:xfrm>
          <a:custGeom>
            <a:avLst/>
            <a:gdLst/>
            <a:ahLst/>
            <a:cxnLst/>
            <a:rect l="l" t="t" r="r" b="b"/>
            <a:pathLst>
              <a:path w="817879" h="817879" extrusionOk="0">
                <a:moveTo>
                  <a:pt x="406407" y="812800"/>
                </a:moveTo>
                <a:lnTo>
                  <a:pt x="359005" y="810066"/>
                </a:lnTo>
                <a:lnTo>
                  <a:pt x="313216" y="802067"/>
                </a:lnTo>
                <a:lnTo>
                  <a:pt x="269338" y="789107"/>
                </a:lnTo>
                <a:lnTo>
                  <a:pt x="227675" y="771493"/>
                </a:lnTo>
                <a:lnTo>
                  <a:pt x="188533" y="749528"/>
                </a:lnTo>
                <a:lnTo>
                  <a:pt x="152217" y="723518"/>
                </a:lnTo>
                <a:lnTo>
                  <a:pt x="119032" y="693768"/>
                </a:lnTo>
                <a:lnTo>
                  <a:pt x="89281" y="660582"/>
                </a:lnTo>
                <a:lnTo>
                  <a:pt x="63271" y="624266"/>
                </a:lnTo>
                <a:lnTo>
                  <a:pt x="41307" y="585124"/>
                </a:lnTo>
                <a:lnTo>
                  <a:pt x="23692" y="543462"/>
                </a:lnTo>
                <a:lnTo>
                  <a:pt x="10733" y="499583"/>
                </a:lnTo>
                <a:lnTo>
                  <a:pt x="2734" y="453794"/>
                </a:lnTo>
                <a:lnTo>
                  <a:pt x="0" y="406388"/>
                </a:lnTo>
                <a:lnTo>
                  <a:pt x="2734" y="359005"/>
                </a:lnTo>
                <a:lnTo>
                  <a:pt x="10733" y="313216"/>
                </a:lnTo>
                <a:lnTo>
                  <a:pt x="23692" y="269338"/>
                </a:lnTo>
                <a:lnTo>
                  <a:pt x="41307" y="227675"/>
                </a:lnTo>
                <a:lnTo>
                  <a:pt x="63271" y="188533"/>
                </a:lnTo>
                <a:lnTo>
                  <a:pt x="89281" y="152217"/>
                </a:lnTo>
                <a:lnTo>
                  <a:pt x="119032" y="119031"/>
                </a:lnTo>
                <a:lnTo>
                  <a:pt x="152217" y="89281"/>
                </a:lnTo>
                <a:lnTo>
                  <a:pt x="188533" y="63271"/>
                </a:lnTo>
                <a:lnTo>
                  <a:pt x="227675" y="41307"/>
                </a:lnTo>
                <a:lnTo>
                  <a:pt x="269338" y="23692"/>
                </a:lnTo>
                <a:lnTo>
                  <a:pt x="313216" y="10733"/>
                </a:lnTo>
                <a:lnTo>
                  <a:pt x="359005" y="2734"/>
                </a:lnTo>
                <a:lnTo>
                  <a:pt x="406400" y="0"/>
                </a:lnTo>
                <a:lnTo>
                  <a:pt x="453794" y="2734"/>
                </a:lnTo>
                <a:lnTo>
                  <a:pt x="499583" y="10733"/>
                </a:lnTo>
                <a:lnTo>
                  <a:pt x="543462" y="23692"/>
                </a:lnTo>
                <a:lnTo>
                  <a:pt x="585124" y="41307"/>
                </a:lnTo>
                <a:lnTo>
                  <a:pt x="624266" y="63271"/>
                </a:lnTo>
                <a:lnTo>
                  <a:pt x="660582" y="89281"/>
                </a:lnTo>
                <a:lnTo>
                  <a:pt x="693768" y="119031"/>
                </a:lnTo>
                <a:lnTo>
                  <a:pt x="723518" y="152217"/>
                </a:lnTo>
                <a:lnTo>
                  <a:pt x="749528" y="188533"/>
                </a:lnTo>
                <a:lnTo>
                  <a:pt x="771493" y="227675"/>
                </a:lnTo>
                <a:lnTo>
                  <a:pt x="789107" y="269338"/>
                </a:lnTo>
                <a:lnTo>
                  <a:pt x="802067" y="313216"/>
                </a:lnTo>
                <a:lnTo>
                  <a:pt x="810066" y="359005"/>
                </a:lnTo>
                <a:lnTo>
                  <a:pt x="812799" y="406399"/>
                </a:lnTo>
                <a:lnTo>
                  <a:pt x="810066" y="453794"/>
                </a:lnTo>
                <a:lnTo>
                  <a:pt x="802067" y="499583"/>
                </a:lnTo>
                <a:lnTo>
                  <a:pt x="789107" y="543462"/>
                </a:lnTo>
                <a:lnTo>
                  <a:pt x="771493" y="585124"/>
                </a:lnTo>
                <a:lnTo>
                  <a:pt x="749528" y="624266"/>
                </a:lnTo>
                <a:lnTo>
                  <a:pt x="723518" y="660582"/>
                </a:lnTo>
                <a:lnTo>
                  <a:pt x="693768" y="693768"/>
                </a:lnTo>
                <a:lnTo>
                  <a:pt x="660582" y="723518"/>
                </a:lnTo>
                <a:lnTo>
                  <a:pt x="624266" y="749528"/>
                </a:lnTo>
                <a:lnTo>
                  <a:pt x="585124" y="771493"/>
                </a:lnTo>
                <a:lnTo>
                  <a:pt x="543462" y="789107"/>
                </a:lnTo>
                <a:lnTo>
                  <a:pt x="499583" y="802067"/>
                </a:lnTo>
                <a:lnTo>
                  <a:pt x="453794" y="810066"/>
                </a:lnTo>
                <a:lnTo>
                  <a:pt x="406407" y="812800"/>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48" name="Google Shape;848;p43"/>
          <p:cNvSpPr/>
          <p:nvPr/>
        </p:nvSpPr>
        <p:spPr>
          <a:xfrm>
            <a:off x="9755845" y="3562644"/>
            <a:ext cx="817880" cy="817880"/>
          </a:xfrm>
          <a:custGeom>
            <a:avLst/>
            <a:gdLst/>
            <a:ahLst/>
            <a:cxnLst/>
            <a:rect l="l" t="t" r="r" b="b"/>
            <a:pathLst>
              <a:path w="817879" h="817879" extrusionOk="0">
                <a:moveTo>
                  <a:pt x="406403" y="812800"/>
                </a:moveTo>
                <a:lnTo>
                  <a:pt x="359005" y="810066"/>
                </a:lnTo>
                <a:lnTo>
                  <a:pt x="313216" y="802066"/>
                </a:lnTo>
                <a:lnTo>
                  <a:pt x="269338" y="789107"/>
                </a:lnTo>
                <a:lnTo>
                  <a:pt x="227675" y="771493"/>
                </a:lnTo>
                <a:lnTo>
                  <a:pt x="188533" y="749528"/>
                </a:lnTo>
                <a:lnTo>
                  <a:pt x="152217" y="723518"/>
                </a:lnTo>
                <a:lnTo>
                  <a:pt x="119032" y="693768"/>
                </a:lnTo>
                <a:lnTo>
                  <a:pt x="89281" y="660582"/>
                </a:lnTo>
                <a:lnTo>
                  <a:pt x="63271" y="624266"/>
                </a:lnTo>
                <a:lnTo>
                  <a:pt x="41307" y="585124"/>
                </a:lnTo>
                <a:lnTo>
                  <a:pt x="23692" y="543462"/>
                </a:lnTo>
                <a:lnTo>
                  <a:pt x="10733" y="499583"/>
                </a:lnTo>
                <a:lnTo>
                  <a:pt x="2734" y="453794"/>
                </a:lnTo>
                <a:lnTo>
                  <a:pt x="0" y="406388"/>
                </a:lnTo>
                <a:lnTo>
                  <a:pt x="2734" y="359005"/>
                </a:lnTo>
                <a:lnTo>
                  <a:pt x="10733" y="313216"/>
                </a:lnTo>
                <a:lnTo>
                  <a:pt x="23692" y="269338"/>
                </a:lnTo>
                <a:lnTo>
                  <a:pt x="41307" y="227675"/>
                </a:lnTo>
                <a:lnTo>
                  <a:pt x="63271" y="188533"/>
                </a:lnTo>
                <a:lnTo>
                  <a:pt x="89281" y="152217"/>
                </a:lnTo>
                <a:lnTo>
                  <a:pt x="119032" y="119031"/>
                </a:lnTo>
                <a:lnTo>
                  <a:pt x="152217" y="89281"/>
                </a:lnTo>
                <a:lnTo>
                  <a:pt x="188533" y="63271"/>
                </a:lnTo>
                <a:lnTo>
                  <a:pt x="227675" y="41307"/>
                </a:lnTo>
                <a:lnTo>
                  <a:pt x="269338" y="23692"/>
                </a:lnTo>
                <a:lnTo>
                  <a:pt x="313216" y="10733"/>
                </a:lnTo>
                <a:lnTo>
                  <a:pt x="359005" y="2734"/>
                </a:lnTo>
                <a:lnTo>
                  <a:pt x="406400" y="0"/>
                </a:lnTo>
                <a:lnTo>
                  <a:pt x="453794" y="2734"/>
                </a:lnTo>
                <a:lnTo>
                  <a:pt x="499583" y="10733"/>
                </a:lnTo>
                <a:lnTo>
                  <a:pt x="543462" y="23692"/>
                </a:lnTo>
                <a:lnTo>
                  <a:pt x="585124" y="41307"/>
                </a:lnTo>
                <a:lnTo>
                  <a:pt x="624266" y="63271"/>
                </a:lnTo>
                <a:lnTo>
                  <a:pt x="660582" y="89281"/>
                </a:lnTo>
                <a:lnTo>
                  <a:pt x="693768" y="119031"/>
                </a:lnTo>
                <a:lnTo>
                  <a:pt x="723518" y="152217"/>
                </a:lnTo>
                <a:lnTo>
                  <a:pt x="749528" y="188533"/>
                </a:lnTo>
                <a:lnTo>
                  <a:pt x="771493" y="227675"/>
                </a:lnTo>
                <a:lnTo>
                  <a:pt x="789107" y="269338"/>
                </a:lnTo>
                <a:lnTo>
                  <a:pt x="802067" y="313216"/>
                </a:lnTo>
                <a:lnTo>
                  <a:pt x="810066" y="359005"/>
                </a:lnTo>
                <a:lnTo>
                  <a:pt x="812799" y="406399"/>
                </a:lnTo>
                <a:lnTo>
                  <a:pt x="810066" y="453794"/>
                </a:lnTo>
                <a:lnTo>
                  <a:pt x="802067" y="499583"/>
                </a:lnTo>
                <a:lnTo>
                  <a:pt x="789107" y="543462"/>
                </a:lnTo>
                <a:lnTo>
                  <a:pt x="771493" y="585124"/>
                </a:lnTo>
                <a:lnTo>
                  <a:pt x="749528" y="624266"/>
                </a:lnTo>
                <a:lnTo>
                  <a:pt x="723518" y="660582"/>
                </a:lnTo>
                <a:lnTo>
                  <a:pt x="693768" y="693768"/>
                </a:lnTo>
                <a:lnTo>
                  <a:pt x="660582" y="723518"/>
                </a:lnTo>
                <a:lnTo>
                  <a:pt x="624266" y="749528"/>
                </a:lnTo>
                <a:lnTo>
                  <a:pt x="585124" y="771493"/>
                </a:lnTo>
                <a:lnTo>
                  <a:pt x="543462" y="789107"/>
                </a:lnTo>
                <a:lnTo>
                  <a:pt x="499583" y="802066"/>
                </a:lnTo>
                <a:lnTo>
                  <a:pt x="453794" y="810066"/>
                </a:lnTo>
                <a:lnTo>
                  <a:pt x="406403" y="812800"/>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49" name="Google Shape;849;p43"/>
          <p:cNvSpPr/>
          <p:nvPr/>
        </p:nvSpPr>
        <p:spPr>
          <a:xfrm>
            <a:off x="1028700" y="5907674"/>
            <a:ext cx="8033384" cy="3086100"/>
          </a:xfrm>
          <a:custGeom>
            <a:avLst/>
            <a:gdLst/>
            <a:ahLst/>
            <a:cxnLst/>
            <a:rect l="l" t="t" r="r" b="b"/>
            <a:pathLst>
              <a:path w="8033384" h="3086100" extrusionOk="0">
                <a:moveTo>
                  <a:pt x="0" y="3086099"/>
                </a:moveTo>
                <a:lnTo>
                  <a:pt x="0" y="0"/>
                </a:lnTo>
                <a:lnTo>
                  <a:pt x="8033196" y="0"/>
                </a:lnTo>
                <a:lnTo>
                  <a:pt x="8033196" y="3086099"/>
                </a:lnTo>
                <a:lnTo>
                  <a:pt x="0" y="3086099"/>
                </a:lnTo>
                <a:close/>
              </a:path>
            </a:pathLst>
          </a:custGeom>
          <a:solidFill>
            <a:srgbClr val="ECEC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850" name="Google Shape;850;p43"/>
          <p:cNvGrpSpPr/>
          <p:nvPr/>
        </p:nvGrpSpPr>
        <p:grpSpPr>
          <a:xfrm>
            <a:off x="1028700" y="3180375"/>
            <a:ext cx="8029574" cy="5354442"/>
            <a:chOff x="1028700" y="3180375"/>
            <a:chExt cx="8029574" cy="5354442"/>
          </a:xfrm>
        </p:grpSpPr>
        <p:sp>
          <p:nvSpPr>
            <p:cNvPr id="851" name="Google Shape;851;p43"/>
            <p:cNvSpPr/>
            <p:nvPr/>
          </p:nvSpPr>
          <p:spPr>
            <a:xfrm>
              <a:off x="1030003" y="3180375"/>
              <a:ext cx="8027034" cy="659130"/>
            </a:xfrm>
            <a:custGeom>
              <a:avLst/>
              <a:gdLst/>
              <a:ahLst/>
              <a:cxnLst/>
              <a:rect l="l" t="t" r="r" b="b"/>
              <a:pathLst>
                <a:path w="8027034" h="659129" extrusionOk="0">
                  <a:moveTo>
                    <a:pt x="8026966" y="658978"/>
                  </a:moveTo>
                  <a:lnTo>
                    <a:pt x="0" y="658978"/>
                  </a:lnTo>
                  <a:lnTo>
                    <a:pt x="0" y="261966"/>
                  </a:lnTo>
                  <a:lnTo>
                    <a:pt x="4234" y="215035"/>
                  </a:lnTo>
                  <a:lnTo>
                    <a:pt x="16436" y="170799"/>
                  </a:lnTo>
                  <a:lnTo>
                    <a:pt x="35851" y="130013"/>
                  </a:lnTo>
                  <a:lnTo>
                    <a:pt x="61725" y="93431"/>
                  </a:lnTo>
                  <a:lnTo>
                    <a:pt x="93306" y="61808"/>
                  </a:lnTo>
                  <a:lnTo>
                    <a:pt x="129839" y="35899"/>
                  </a:lnTo>
                  <a:lnTo>
                    <a:pt x="170571" y="16458"/>
                  </a:lnTo>
                  <a:lnTo>
                    <a:pt x="214748" y="4240"/>
                  </a:lnTo>
                  <a:lnTo>
                    <a:pt x="261616" y="0"/>
                  </a:lnTo>
                  <a:lnTo>
                    <a:pt x="7765349" y="0"/>
                  </a:lnTo>
                  <a:lnTo>
                    <a:pt x="7812218" y="4240"/>
                  </a:lnTo>
                  <a:lnTo>
                    <a:pt x="7856395" y="16458"/>
                  </a:lnTo>
                  <a:lnTo>
                    <a:pt x="7897127" y="35899"/>
                  </a:lnTo>
                  <a:lnTo>
                    <a:pt x="7933660" y="61808"/>
                  </a:lnTo>
                  <a:lnTo>
                    <a:pt x="7965241" y="93431"/>
                  </a:lnTo>
                  <a:lnTo>
                    <a:pt x="7991115" y="130013"/>
                  </a:lnTo>
                  <a:lnTo>
                    <a:pt x="8010530" y="170799"/>
                  </a:lnTo>
                  <a:lnTo>
                    <a:pt x="8022731" y="215035"/>
                  </a:lnTo>
                  <a:lnTo>
                    <a:pt x="8026966" y="261966"/>
                  </a:lnTo>
                  <a:lnTo>
                    <a:pt x="8026966" y="658978"/>
                  </a:lnTo>
                  <a:close/>
                </a:path>
              </a:pathLst>
            </a:custGeom>
            <a:solidFill>
              <a:srgbClr val="77ACC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52" name="Google Shape;852;p43"/>
            <p:cNvSpPr/>
            <p:nvPr/>
          </p:nvSpPr>
          <p:spPr>
            <a:xfrm>
              <a:off x="1030003" y="3839353"/>
              <a:ext cx="8027034" cy="4180840"/>
            </a:xfrm>
            <a:custGeom>
              <a:avLst/>
              <a:gdLst/>
              <a:ahLst/>
              <a:cxnLst/>
              <a:rect l="l" t="t" r="r" b="b"/>
              <a:pathLst>
                <a:path w="8027034" h="4180840" extrusionOk="0">
                  <a:moveTo>
                    <a:pt x="7765349" y="4180298"/>
                  </a:moveTo>
                  <a:lnTo>
                    <a:pt x="261616" y="4180298"/>
                  </a:lnTo>
                  <a:lnTo>
                    <a:pt x="214748" y="4176058"/>
                  </a:lnTo>
                  <a:lnTo>
                    <a:pt x="170571" y="4163840"/>
                  </a:lnTo>
                  <a:lnTo>
                    <a:pt x="129839" y="4144399"/>
                  </a:lnTo>
                  <a:lnTo>
                    <a:pt x="93306" y="4118489"/>
                  </a:lnTo>
                  <a:lnTo>
                    <a:pt x="61725" y="4086867"/>
                  </a:lnTo>
                  <a:lnTo>
                    <a:pt x="35851" y="4050285"/>
                  </a:lnTo>
                  <a:lnTo>
                    <a:pt x="16436" y="4009498"/>
                  </a:lnTo>
                  <a:lnTo>
                    <a:pt x="4234" y="3965262"/>
                  </a:lnTo>
                  <a:lnTo>
                    <a:pt x="0" y="3918331"/>
                  </a:lnTo>
                  <a:lnTo>
                    <a:pt x="0" y="0"/>
                  </a:lnTo>
                  <a:lnTo>
                    <a:pt x="8026966" y="0"/>
                  </a:lnTo>
                  <a:lnTo>
                    <a:pt x="8026966" y="3918331"/>
                  </a:lnTo>
                  <a:lnTo>
                    <a:pt x="8022731" y="3965262"/>
                  </a:lnTo>
                  <a:lnTo>
                    <a:pt x="8010530" y="4009498"/>
                  </a:lnTo>
                  <a:lnTo>
                    <a:pt x="7991115" y="4050285"/>
                  </a:lnTo>
                  <a:lnTo>
                    <a:pt x="7965241" y="4086867"/>
                  </a:lnTo>
                  <a:lnTo>
                    <a:pt x="7933660" y="4118489"/>
                  </a:lnTo>
                  <a:lnTo>
                    <a:pt x="7897127" y="4144399"/>
                  </a:lnTo>
                  <a:lnTo>
                    <a:pt x="7856395" y="4163840"/>
                  </a:lnTo>
                  <a:lnTo>
                    <a:pt x="7812218" y="4176058"/>
                  </a:lnTo>
                  <a:lnTo>
                    <a:pt x="7765349" y="4180298"/>
                  </a:lnTo>
                  <a:close/>
                </a:path>
              </a:pathLst>
            </a:custGeom>
            <a:solidFill>
              <a:srgbClr val="E9E9E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53" name="Google Shape;853;p43"/>
            <p:cNvSpPr/>
            <p:nvPr/>
          </p:nvSpPr>
          <p:spPr>
            <a:xfrm>
              <a:off x="1375270" y="3372789"/>
              <a:ext cx="1174750" cy="274320"/>
            </a:xfrm>
            <a:custGeom>
              <a:avLst/>
              <a:gdLst/>
              <a:ahLst/>
              <a:cxnLst/>
              <a:rect l="l" t="t" r="r" b="b"/>
              <a:pathLst>
                <a:path w="1174750" h="274320" extrusionOk="0">
                  <a:moveTo>
                    <a:pt x="273786" y="137071"/>
                  </a:moveTo>
                  <a:lnTo>
                    <a:pt x="267893" y="97282"/>
                  </a:lnTo>
                  <a:lnTo>
                    <a:pt x="250710" y="60921"/>
                  </a:lnTo>
                  <a:lnTo>
                    <a:pt x="223735" y="31115"/>
                  </a:lnTo>
                  <a:lnTo>
                    <a:pt x="189280" y="10426"/>
                  </a:lnTo>
                  <a:lnTo>
                    <a:pt x="150304" y="660"/>
                  </a:lnTo>
                  <a:lnTo>
                    <a:pt x="136893" y="0"/>
                  </a:lnTo>
                  <a:lnTo>
                    <a:pt x="130162" y="165"/>
                  </a:lnTo>
                  <a:lnTo>
                    <a:pt x="90779" y="8013"/>
                  </a:lnTo>
                  <a:lnTo>
                    <a:pt x="55333" y="26974"/>
                  </a:lnTo>
                  <a:lnTo>
                    <a:pt x="26936" y="55410"/>
                  </a:lnTo>
                  <a:lnTo>
                    <a:pt x="8001" y="90906"/>
                  </a:lnTo>
                  <a:lnTo>
                    <a:pt x="165" y="130340"/>
                  </a:lnTo>
                  <a:lnTo>
                    <a:pt x="0" y="137071"/>
                  </a:lnTo>
                  <a:lnTo>
                    <a:pt x="165" y="143802"/>
                  </a:lnTo>
                  <a:lnTo>
                    <a:pt x="8001" y="183248"/>
                  </a:lnTo>
                  <a:lnTo>
                    <a:pt x="26936" y="218732"/>
                  </a:lnTo>
                  <a:lnTo>
                    <a:pt x="55333" y="247167"/>
                  </a:lnTo>
                  <a:lnTo>
                    <a:pt x="90779" y="266141"/>
                  </a:lnTo>
                  <a:lnTo>
                    <a:pt x="130162" y="273989"/>
                  </a:lnTo>
                  <a:lnTo>
                    <a:pt x="136893" y="274154"/>
                  </a:lnTo>
                  <a:lnTo>
                    <a:pt x="143611" y="273989"/>
                  </a:lnTo>
                  <a:lnTo>
                    <a:pt x="183007" y="266141"/>
                  </a:lnTo>
                  <a:lnTo>
                    <a:pt x="218440" y="247167"/>
                  </a:lnTo>
                  <a:lnTo>
                    <a:pt x="246837" y="218732"/>
                  </a:lnTo>
                  <a:lnTo>
                    <a:pt x="265785" y="183248"/>
                  </a:lnTo>
                  <a:lnTo>
                    <a:pt x="273621" y="143802"/>
                  </a:lnTo>
                  <a:lnTo>
                    <a:pt x="273786" y="137071"/>
                  </a:lnTo>
                  <a:close/>
                </a:path>
                <a:path w="1174750" h="274320" extrusionOk="0">
                  <a:moveTo>
                    <a:pt x="724014" y="137071"/>
                  </a:moveTo>
                  <a:lnTo>
                    <a:pt x="718121" y="97282"/>
                  </a:lnTo>
                  <a:lnTo>
                    <a:pt x="700951" y="60921"/>
                  </a:lnTo>
                  <a:lnTo>
                    <a:pt x="673963" y="31115"/>
                  </a:lnTo>
                  <a:lnTo>
                    <a:pt x="639508" y="10426"/>
                  </a:lnTo>
                  <a:lnTo>
                    <a:pt x="600544" y="660"/>
                  </a:lnTo>
                  <a:lnTo>
                    <a:pt x="587121" y="0"/>
                  </a:lnTo>
                  <a:lnTo>
                    <a:pt x="580402" y="165"/>
                  </a:lnTo>
                  <a:lnTo>
                    <a:pt x="541007" y="8013"/>
                  </a:lnTo>
                  <a:lnTo>
                    <a:pt x="505574" y="26974"/>
                  </a:lnTo>
                  <a:lnTo>
                    <a:pt x="477177" y="55410"/>
                  </a:lnTo>
                  <a:lnTo>
                    <a:pt x="458228" y="90906"/>
                  </a:lnTo>
                  <a:lnTo>
                    <a:pt x="450392" y="130340"/>
                  </a:lnTo>
                  <a:lnTo>
                    <a:pt x="450227" y="137071"/>
                  </a:lnTo>
                  <a:lnTo>
                    <a:pt x="450392" y="143802"/>
                  </a:lnTo>
                  <a:lnTo>
                    <a:pt x="458228" y="183248"/>
                  </a:lnTo>
                  <a:lnTo>
                    <a:pt x="477177" y="218732"/>
                  </a:lnTo>
                  <a:lnTo>
                    <a:pt x="505574" y="247167"/>
                  </a:lnTo>
                  <a:lnTo>
                    <a:pt x="541007" y="266141"/>
                  </a:lnTo>
                  <a:lnTo>
                    <a:pt x="580402" y="273989"/>
                  </a:lnTo>
                  <a:lnTo>
                    <a:pt x="587121" y="274154"/>
                  </a:lnTo>
                  <a:lnTo>
                    <a:pt x="593852" y="273989"/>
                  </a:lnTo>
                  <a:lnTo>
                    <a:pt x="633234" y="266141"/>
                  </a:lnTo>
                  <a:lnTo>
                    <a:pt x="668680" y="247167"/>
                  </a:lnTo>
                  <a:lnTo>
                    <a:pt x="697077" y="218732"/>
                  </a:lnTo>
                  <a:lnTo>
                    <a:pt x="716013" y="183248"/>
                  </a:lnTo>
                  <a:lnTo>
                    <a:pt x="723849" y="143802"/>
                  </a:lnTo>
                  <a:lnTo>
                    <a:pt x="724014" y="137071"/>
                  </a:lnTo>
                  <a:close/>
                </a:path>
                <a:path w="1174750" h="274320" extrusionOk="0">
                  <a:moveTo>
                    <a:pt x="1174229" y="137071"/>
                  </a:moveTo>
                  <a:lnTo>
                    <a:pt x="1168336" y="97282"/>
                  </a:lnTo>
                  <a:lnTo>
                    <a:pt x="1151166" y="60921"/>
                  </a:lnTo>
                  <a:lnTo>
                    <a:pt x="1124178" y="31115"/>
                  </a:lnTo>
                  <a:lnTo>
                    <a:pt x="1089723" y="10426"/>
                  </a:lnTo>
                  <a:lnTo>
                    <a:pt x="1050759" y="660"/>
                  </a:lnTo>
                  <a:lnTo>
                    <a:pt x="1037336" y="0"/>
                  </a:lnTo>
                  <a:lnTo>
                    <a:pt x="1030617" y="165"/>
                  </a:lnTo>
                  <a:lnTo>
                    <a:pt x="991235" y="8013"/>
                  </a:lnTo>
                  <a:lnTo>
                    <a:pt x="955789" y="26974"/>
                  </a:lnTo>
                  <a:lnTo>
                    <a:pt x="927392" y="55410"/>
                  </a:lnTo>
                  <a:lnTo>
                    <a:pt x="908443" y="90906"/>
                  </a:lnTo>
                  <a:lnTo>
                    <a:pt x="900607" y="130340"/>
                  </a:lnTo>
                  <a:lnTo>
                    <a:pt x="900442" y="137071"/>
                  </a:lnTo>
                  <a:lnTo>
                    <a:pt x="900607" y="143802"/>
                  </a:lnTo>
                  <a:lnTo>
                    <a:pt x="908443" y="183248"/>
                  </a:lnTo>
                  <a:lnTo>
                    <a:pt x="927392" y="218732"/>
                  </a:lnTo>
                  <a:lnTo>
                    <a:pt x="955789" y="247167"/>
                  </a:lnTo>
                  <a:lnTo>
                    <a:pt x="991235" y="266141"/>
                  </a:lnTo>
                  <a:lnTo>
                    <a:pt x="1030617" y="273989"/>
                  </a:lnTo>
                  <a:lnTo>
                    <a:pt x="1037336" y="274154"/>
                  </a:lnTo>
                  <a:lnTo>
                    <a:pt x="1044067" y="273989"/>
                  </a:lnTo>
                  <a:lnTo>
                    <a:pt x="1083449" y="266141"/>
                  </a:lnTo>
                  <a:lnTo>
                    <a:pt x="1118895" y="247167"/>
                  </a:lnTo>
                  <a:lnTo>
                    <a:pt x="1147292" y="218732"/>
                  </a:lnTo>
                  <a:lnTo>
                    <a:pt x="1166228" y="183248"/>
                  </a:lnTo>
                  <a:lnTo>
                    <a:pt x="1174064" y="143802"/>
                  </a:lnTo>
                  <a:lnTo>
                    <a:pt x="1174229" y="13707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54" name="Google Shape;854;p43"/>
            <p:cNvPicPr preferRelativeResize="0"/>
            <p:nvPr/>
          </p:nvPicPr>
          <p:blipFill rotWithShape="1">
            <a:blip r:embed="rId3">
              <a:alphaModFix/>
            </a:blip>
            <a:srcRect/>
            <a:stretch/>
          </p:blipFill>
          <p:spPr>
            <a:xfrm>
              <a:off x="1028700" y="3991393"/>
              <a:ext cx="8029574" cy="4543424"/>
            </a:xfrm>
            <a:prstGeom prst="rect">
              <a:avLst/>
            </a:prstGeom>
            <a:noFill/>
            <a:ln>
              <a:noFill/>
            </a:ln>
          </p:spPr>
        </p:pic>
      </p:grpSp>
      <p:sp>
        <p:nvSpPr>
          <p:cNvPr id="855" name="Google Shape;855;p43"/>
          <p:cNvSpPr txBox="1">
            <a:spLocks noGrp="1"/>
          </p:cNvSpPr>
          <p:nvPr>
            <p:ph type="title"/>
          </p:nvPr>
        </p:nvSpPr>
        <p:spPr>
          <a:xfrm>
            <a:off x="1172022" y="956238"/>
            <a:ext cx="15943954" cy="950255"/>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SzPts val="1400"/>
              <a:buNone/>
            </a:pPr>
            <a:r>
              <a:rPr lang="en-US" sz="6100">
                <a:solidFill>
                  <a:srgbClr val="1B1A1A"/>
                </a:solidFill>
                <a:latin typeface="Arial"/>
                <a:ea typeface="Arial"/>
                <a:cs typeface="Arial"/>
                <a:sym typeface="Arial"/>
              </a:rPr>
              <a:t>How to get started</a:t>
            </a:r>
            <a:endParaRPr sz="6100">
              <a:latin typeface="Arial"/>
              <a:ea typeface="Arial"/>
              <a:cs typeface="Arial"/>
              <a:sym typeface="Arial"/>
            </a:endParaRPr>
          </a:p>
        </p:txBody>
      </p:sp>
      <p:sp>
        <p:nvSpPr>
          <p:cNvPr id="856" name="Google Shape;856;p43"/>
          <p:cNvSpPr txBox="1"/>
          <p:nvPr/>
        </p:nvSpPr>
        <p:spPr>
          <a:xfrm>
            <a:off x="1172022" y="2118338"/>
            <a:ext cx="6753859" cy="57658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578D5"/>
                </a:solidFill>
                <a:latin typeface="Arial"/>
                <a:ea typeface="Arial"/>
                <a:cs typeface="Arial"/>
                <a:sym typeface="Arial"/>
              </a:rPr>
              <a:t>Saving with a 457(b) is easy!</a:t>
            </a:r>
            <a:endParaRPr sz="3600" b="1" i="0" u="none" strike="noStrike" cap="none">
              <a:solidFill>
                <a:srgbClr val="000000"/>
              </a:solidFill>
              <a:latin typeface="Arial"/>
              <a:ea typeface="Arial"/>
              <a:cs typeface="Arial"/>
              <a:sym typeface="Arial"/>
            </a:endParaRPr>
          </a:p>
        </p:txBody>
      </p:sp>
      <p:sp>
        <p:nvSpPr>
          <p:cNvPr id="857" name="Google Shape;857;p43"/>
          <p:cNvSpPr txBox="1"/>
          <p:nvPr/>
        </p:nvSpPr>
        <p:spPr>
          <a:xfrm>
            <a:off x="9967890" y="4975306"/>
            <a:ext cx="393700" cy="73342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4650"/>
              <a:buFont typeface="Arial"/>
              <a:buNone/>
            </a:pPr>
            <a:r>
              <a:rPr lang="en-US" sz="4650" b="1" i="0" u="none" strike="noStrike" cap="none">
                <a:solidFill>
                  <a:srgbClr val="FBFDFF"/>
                </a:solidFill>
                <a:latin typeface="Arial"/>
                <a:ea typeface="Arial"/>
                <a:cs typeface="Arial"/>
                <a:sym typeface="Arial"/>
              </a:rPr>
              <a:t>2</a:t>
            </a:r>
            <a:endParaRPr sz="4650" b="1" i="0" u="none" strike="noStrike" cap="none">
              <a:solidFill>
                <a:srgbClr val="000000"/>
              </a:solidFill>
              <a:latin typeface="Arial"/>
              <a:ea typeface="Arial"/>
              <a:cs typeface="Arial"/>
              <a:sym typeface="Arial"/>
            </a:endParaRPr>
          </a:p>
        </p:txBody>
      </p:sp>
      <p:sp>
        <p:nvSpPr>
          <p:cNvPr id="858" name="Google Shape;858;p43"/>
          <p:cNvSpPr txBox="1"/>
          <p:nvPr/>
        </p:nvSpPr>
        <p:spPr>
          <a:xfrm>
            <a:off x="10008474" y="3564755"/>
            <a:ext cx="274320" cy="73342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4650"/>
              <a:buFont typeface="Arial"/>
              <a:buNone/>
            </a:pPr>
            <a:r>
              <a:rPr lang="en-US" sz="4650" b="1" i="0" u="none" strike="noStrike" cap="none">
                <a:solidFill>
                  <a:srgbClr val="FBFDFF"/>
                </a:solidFill>
                <a:latin typeface="Arial"/>
                <a:ea typeface="Arial"/>
                <a:cs typeface="Arial"/>
                <a:sym typeface="Arial"/>
              </a:rPr>
              <a:t>1</a:t>
            </a:r>
            <a:endParaRPr sz="4650" b="1" i="0" u="none" strike="noStrike" cap="none">
              <a:solidFill>
                <a:srgbClr val="000000"/>
              </a:solidFill>
              <a:latin typeface="Arial"/>
              <a:ea typeface="Arial"/>
              <a:cs typeface="Arial"/>
              <a:sym typeface="Arial"/>
            </a:endParaRPr>
          </a:p>
        </p:txBody>
      </p:sp>
      <p:sp>
        <p:nvSpPr>
          <p:cNvPr id="859" name="Google Shape;859;p43"/>
          <p:cNvSpPr/>
          <p:nvPr/>
        </p:nvSpPr>
        <p:spPr>
          <a:xfrm>
            <a:off x="9755845" y="6479355"/>
            <a:ext cx="817880" cy="817880"/>
          </a:xfrm>
          <a:custGeom>
            <a:avLst/>
            <a:gdLst/>
            <a:ahLst/>
            <a:cxnLst/>
            <a:rect l="l" t="t" r="r" b="b"/>
            <a:pathLst>
              <a:path w="817879" h="817879" extrusionOk="0">
                <a:moveTo>
                  <a:pt x="406401" y="812799"/>
                </a:moveTo>
                <a:lnTo>
                  <a:pt x="359005" y="810065"/>
                </a:lnTo>
                <a:lnTo>
                  <a:pt x="313216" y="802066"/>
                </a:lnTo>
                <a:lnTo>
                  <a:pt x="269338" y="789107"/>
                </a:lnTo>
                <a:lnTo>
                  <a:pt x="227675" y="771492"/>
                </a:lnTo>
                <a:lnTo>
                  <a:pt x="188533" y="749528"/>
                </a:lnTo>
                <a:lnTo>
                  <a:pt x="152217" y="723518"/>
                </a:lnTo>
                <a:lnTo>
                  <a:pt x="119032" y="693767"/>
                </a:lnTo>
                <a:lnTo>
                  <a:pt x="89281" y="660582"/>
                </a:lnTo>
                <a:lnTo>
                  <a:pt x="63271" y="624266"/>
                </a:lnTo>
                <a:lnTo>
                  <a:pt x="41307" y="585124"/>
                </a:lnTo>
                <a:lnTo>
                  <a:pt x="23692" y="543461"/>
                </a:lnTo>
                <a:lnTo>
                  <a:pt x="10733" y="499583"/>
                </a:lnTo>
                <a:lnTo>
                  <a:pt x="2734" y="453794"/>
                </a:lnTo>
                <a:lnTo>
                  <a:pt x="0" y="406411"/>
                </a:lnTo>
                <a:lnTo>
                  <a:pt x="2734" y="359005"/>
                </a:lnTo>
                <a:lnTo>
                  <a:pt x="10733" y="313216"/>
                </a:lnTo>
                <a:lnTo>
                  <a:pt x="23692" y="269338"/>
                </a:lnTo>
                <a:lnTo>
                  <a:pt x="41307" y="227675"/>
                </a:lnTo>
                <a:lnTo>
                  <a:pt x="63271" y="188533"/>
                </a:lnTo>
                <a:lnTo>
                  <a:pt x="89281" y="152217"/>
                </a:lnTo>
                <a:lnTo>
                  <a:pt x="119032" y="119031"/>
                </a:lnTo>
                <a:lnTo>
                  <a:pt x="152217" y="89281"/>
                </a:lnTo>
                <a:lnTo>
                  <a:pt x="188533" y="63271"/>
                </a:lnTo>
                <a:lnTo>
                  <a:pt x="227675" y="41306"/>
                </a:lnTo>
                <a:lnTo>
                  <a:pt x="269338" y="23692"/>
                </a:lnTo>
                <a:lnTo>
                  <a:pt x="313216" y="10733"/>
                </a:lnTo>
                <a:lnTo>
                  <a:pt x="359005" y="2734"/>
                </a:lnTo>
                <a:lnTo>
                  <a:pt x="406399" y="0"/>
                </a:lnTo>
                <a:lnTo>
                  <a:pt x="453794" y="2734"/>
                </a:lnTo>
                <a:lnTo>
                  <a:pt x="499583" y="10733"/>
                </a:lnTo>
                <a:lnTo>
                  <a:pt x="543462" y="23692"/>
                </a:lnTo>
                <a:lnTo>
                  <a:pt x="585124" y="41306"/>
                </a:lnTo>
                <a:lnTo>
                  <a:pt x="624266" y="63271"/>
                </a:lnTo>
                <a:lnTo>
                  <a:pt x="660582" y="89281"/>
                </a:lnTo>
                <a:lnTo>
                  <a:pt x="693768" y="119031"/>
                </a:lnTo>
                <a:lnTo>
                  <a:pt x="723518" y="152217"/>
                </a:lnTo>
                <a:lnTo>
                  <a:pt x="749528" y="188533"/>
                </a:lnTo>
                <a:lnTo>
                  <a:pt x="771493" y="227675"/>
                </a:lnTo>
                <a:lnTo>
                  <a:pt x="789107" y="269338"/>
                </a:lnTo>
                <a:lnTo>
                  <a:pt x="802067" y="313216"/>
                </a:lnTo>
                <a:lnTo>
                  <a:pt x="810066" y="359005"/>
                </a:lnTo>
                <a:lnTo>
                  <a:pt x="812800" y="406388"/>
                </a:lnTo>
                <a:lnTo>
                  <a:pt x="810066" y="453794"/>
                </a:lnTo>
                <a:lnTo>
                  <a:pt x="802067" y="499583"/>
                </a:lnTo>
                <a:lnTo>
                  <a:pt x="789107" y="543461"/>
                </a:lnTo>
                <a:lnTo>
                  <a:pt x="771493" y="585124"/>
                </a:lnTo>
                <a:lnTo>
                  <a:pt x="749528" y="624266"/>
                </a:lnTo>
                <a:lnTo>
                  <a:pt x="723518" y="660582"/>
                </a:lnTo>
                <a:lnTo>
                  <a:pt x="693768" y="693767"/>
                </a:lnTo>
                <a:lnTo>
                  <a:pt x="660582" y="723518"/>
                </a:lnTo>
                <a:lnTo>
                  <a:pt x="624266" y="749528"/>
                </a:lnTo>
                <a:lnTo>
                  <a:pt x="585124" y="771492"/>
                </a:lnTo>
                <a:lnTo>
                  <a:pt x="543462" y="789107"/>
                </a:lnTo>
                <a:lnTo>
                  <a:pt x="499583" y="802066"/>
                </a:lnTo>
                <a:lnTo>
                  <a:pt x="453794" y="810065"/>
                </a:lnTo>
                <a:lnTo>
                  <a:pt x="406401" y="81279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60" name="Google Shape;860;p43"/>
          <p:cNvSpPr txBox="1"/>
          <p:nvPr/>
        </p:nvSpPr>
        <p:spPr>
          <a:xfrm>
            <a:off x="9968855" y="6481467"/>
            <a:ext cx="391795" cy="73342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4650"/>
              <a:buFont typeface="Arial"/>
              <a:buNone/>
            </a:pPr>
            <a:r>
              <a:rPr lang="en-US" sz="4650" b="1" i="0" u="none" strike="noStrike" cap="none">
                <a:solidFill>
                  <a:srgbClr val="FBFDFF"/>
                </a:solidFill>
                <a:latin typeface="Arial"/>
                <a:ea typeface="Arial"/>
                <a:cs typeface="Arial"/>
                <a:sym typeface="Arial"/>
              </a:rPr>
              <a:t>3</a:t>
            </a:r>
            <a:endParaRPr sz="4650" b="1" i="0" u="none" strike="noStrike" cap="none">
              <a:solidFill>
                <a:srgbClr val="000000"/>
              </a:solidFill>
              <a:latin typeface="Arial"/>
              <a:ea typeface="Arial"/>
              <a:cs typeface="Arial"/>
              <a:sym typeface="Arial"/>
            </a:endParaRPr>
          </a:p>
        </p:txBody>
      </p:sp>
      <p:sp>
        <p:nvSpPr>
          <p:cNvPr id="861" name="Google Shape;861;p43"/>
          <p:cNvSpPr txBox="1"/>
          <p:nvPr/>
        </p:nvSpPr>
        <p:spPr>
          <a:xfrm>
            <a:off x="9861657" y="3372789"/>
            <a:ext cx="7587615" cy="5270500"/>
          </a:xfrm>
          <a:prstGeom prst="rect">
            <a:avLst/>
          </a:prstGeom>
          <a:noFill/>
          <a:ln>
            <a:noFill/>
          </a:ln>
        </p:spPr>
        <p:txBody>
          <a:bodyPr spcFirstLastPara="1" wrap="square" lIns="0" tIns="12050" rIns="0" bIns="0" anchor="t" anchorCtr="0">
            <a:spAutoFit/>
          </a:bodyPr>
          <a:lstStyle/>
          <a:p>
            <a:pPr marL="1003300" marR="526415" lvl="0" indent="0" algn="l" rtl="0">
              <a:lnSpc>
                <a:spcPct val="114999"/>
              </a:lnSpc>
              <a:spcBef>
                <a:spcPts val="0"/>
              </a:spcBef>
              <a:spcAft>
                <a:spcPts val="0"/>
              </a:spcAft>
              <a:buClr>
                <a:srgbClr val="000000"/>
              </a:buClr>
              <a:buSzPts val="3150"/>
              <a:buFont typeface="Arial"/>
              <a:buNone/>
            </a:pPr>
            <a:r>
              <a:rPr lang="en-US" sz="3150" b="0" i="0" u="none" strike="noStrike" cap="none">
                <a:solidFill>
                  <a:srgbClr val="1B1A1A"/>
                </a:solidFill>
                <a:latin typeface="Arial"/>
                <a:ea typeface="Arial"/>
                <a:cs typeface="Arial"/>
                <a:sym typeface="Arial"/>
              </a:rPr>
              <a:t>Get started at </a:t>
            </a:r>
            <a:r>
              <a:rPr lang="en-US" sz="3150" b="0" i="0" u="sng" strike="noStrike" cap="none">
                <a:solidFill>
                  <a:srgbClr val="0578D5"/>
                </a:solidFill>
                <a:latin typeface="Arial"/>
                <a:ea typeface="Arial"/>
                <a:cs typeface="Arial"/>
                <a:sym typeface="Arial"/>
                <a:hlinkClick r:id="rId4">
                  <a:extLst>
                    <a:ext uri="{A12FA001-AC4F-418D-AE19-62706E023703}">
                      <ahyp:hlinkClr xmlns:ahyp="http://schemas.microsoft.com/office/drawing/2018/hyperlinkcolor" val="tx"/>
                    </a:ext>
                  </a:extLst>
                </a:hlinkClick>
              </a:rPr>
              <a:t>www.region10rams.org/enroll</a:t>
            </a:r>
            <a:endParaRPr sz="3150" b="0" i="0" u="none" strike="noStrike" cap="none">
              <a:solidFill>
                <a:srgbClr val="000000"/>
              </a:solidFill>
              <a:latin typeface="Arial"/>
              <a:ea typeface="Arial"/>
              <a:cs typeface="Arial"/>
              <a:sym typeface="Arial"/>
            </a:endParaRPr>
          </a:p>
          <a:p>
            <a:pPr marL="0" marR="0" lvl="0" indent="0" algn="l" rtl="0">
              <a:lnSpc>
                <a:spcPct val="100000"/>
              </a:lnSpc>
              <a:spcBef>
                <a:spcPts val="15"/>
              </a:spcBef>
              <a:spcAft>
                <a:spcPts val="0"/>
              </a:spcAft>
              <a:buClr>
                <a:srgbClr val="000000"/>
              </a:buClr>
              <a:buSzPts val="2250"/>
              <a:buFont typeface="Arial"/>
              <a:buNone/>
            </a:pPr>
            <a:endParaRPr sz="2250" b="0" i="0" u="none" strike="noStrike" cap="none">
              <a:solidFill>
                <a:srgbClr val="000000"/>
              </a:solidFill>
              <a:latin typeface="Arial"/>
              <a:ea typeface="Arial"/>
              <a:cs typeface="Arial"/>
              <a:sym typeface="Arial"/>
            </a:endParaRPr>
          </a:p>
          <a:p>
            <a:pPr marL="1003300" marR="60325" lvl="0" indent="0" algn="l" rtl="0">
              <a:lnSpc>
                <a:spcPct val="114999"/>
              </a:lnSpc>
              <a:spcBef>
                <a:spcPts val="5"/>
              </a:spcBef>
              <a:spcAft>
                <a:spcPts val="0"/>
              </a:spcAft>
              <a:buClr>
                <a:srgbClr val="000000"/>
              </a:buClr>
              <a:buSzPts val="3150"/>
              <a:buFont typeface="Arial"/>
              <a:buNone/>
            </a:pPr>
            <a:r>
              <a:rPr lang="en-US" sz="3150" b="0" i="0" u="none" strike="noStrike" cap="none">
                <a:solidFill>
                  <a:srgbClr val="1B1A1A"/>
                </a:solidFill>
                <a:latin typeface="Arial"/>
                <a:ea typeface="Arial"/>
                <a:cs typeface="Arial"/>
                <a:sym typeface="Arial"/>
              </a:rPr>
              <a:t>Type in your Employer and click Register by the 457(b) Plan</a:t>
            </a:r>
            <a:endParaRPr sz="3150" b="0" i="0" u="none" strike="noStrike" cap="none">
              <a:solidFill>
                <a:srgbClr val="000000"/>
              </a:solidFill>
              <a:latin typeface="Arial"/>
              <a:ea typeface="Arial"/>
              <a:cs typeface="Arial"/>
              <a:sym typeface="Arial"/>
            </a:endParaRPr>
          </a:p>
          <a:p>
            <a:pPr marL="0" marR="0" lvl="0" indent="0" algn="l" rtl="0">
              <a:lnSpc>
                <a:spcPct val="100000"/>
              </a:lnSpc>
              <a:spcBef>
                <a:spcPts val="10"/>
              </a:spcBef>
              <a:spcAft>
                <a:spcPts val="0"/>
              </a:spcAft>
              <a:buClr>
                <a:srgbClr val="000000"/>
              </a:buClr>
              <a:buSzPts val="2250"/>
              <a:buFont typeface="Arial"/>
              <a:buNone/>
            </a:pPr>
            <a:endParaRPr sz="2250" b="0" i="0" u="none" strike="noStrike" cap="none">
              <a:solidFill>
                <a:srgbClr val="000000"/>
              </a:solidFill>
              <a:latin typeface="Arial"/>
              <a:ea typeface="Arial"/>
              <a:cs typeface="Arial"/>
              <a:sym typeface="Arial"/>
            </a:endParaRPr>
          </a:p>
          <a:p>
            <a:pPr marL="1003300" marR="5080" lvl="0" indent="0" algn="l" rtl="0">
              <a:lnSpc>
                <a:spcPct val="114999"/>
              </a:lnSpc>
              <a:spcBef>
                <a:spcPts val="5"/>
              </a:spcBef>
              <a:spcAft>
                <a:spcPts val="0"/>
              </a:spcAft>
              <a:buClr>
                <a:srgbClr val="000000"/>
              </a:buClr>
              <a:buSzPts val="3150"/>
              <a:buFont typeface="Arial"/>
              <a:buNone/>
            </a:pPr>
            <a:r>
              <a:rPr lang="en-US" sz="3150" b="0" i="0" u="none" strike="noStrike" cap="none">
                <a:solidFill>
                  <a:srgbClr val="1B1A1A"/>
                </a:solidFill>
                <a:latin typeface="Arial"/>
                <a:ea typeface="Arial"/>
                <a:cs typeface="Arial"/>
                <a:sym typeface="Arial"/>
              </a:rPr>
              <a:t>Select your contribution amount and designate a beneficiary</a:t>
            </a:r>
            <a:endParaRPr sz="31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rgbClr val="000000"/>
              </a:solidFill>
              <a:latin typeface="Montserrat Medium"/>
              <a:ea typeface="Montserrat Medium"/>
              <a:cs typeface="Montserrat Medium"/>
              <a:sym typeface="Montserrat Medium"/>
            </a:endParaRPr>
          </a:p>
          <a:p>
            <a:pPr marL="12700" marR="0" lvl="0" indent="0" algn="l" rtl="0">
              <a:lnSpc>
                <a:spcPct val="100000"/>
              </a:lnSpc>
              <a:spcBef>
                <a:spcPts val="0"/>
              </a:spcBef>
              <a:spcAft>
                <a:spcPts val="0"/>
              </a:spcAft>
              <a:buClr>
                <a:srgbClr val="000000"/>
              </a:buClr>
              <a:buSzPts val="2850"/>
              <a:buFont typeface="Arial"/>
              <a:buNone/>
            </a:pPr>
            <a:r>
              <a:rPr lang="en-US" sz="2850" b="0" i="0" u="none" strike="noStrike" cap="none">
                <a:solidFill>
                  <a:srgbClr val="1B1A1A"/>
                </a:solidFill>
                <a:latin typeface="Arial"/>
                <a:ea typeface="Arial"/>
                <a:cs typeface="Arial"/>
                <a:sym typeface="Arial"/>
              </a:rPr>
              <a:t>And that's it! Saving is as easy as 1, 2, 3!</a:t>
            </a:r>
            <a:endParaRPr sz="2850" b="0" i="0" u="none" strike="noStrike" cap="none">
              <a:solidFill>
                <a:srgbClr val="000000"/>
              </a:solidFill>
              <a:latin typeface="Arial"/>
              <a:ea typeface="Arial"/>
              <a:cs typeface="Arial"/>
              <a:sym typeface="Arial"/>
            </a:endParaRPr>
          </a:p>
        </p:txBody>
      </p:sp>
      <p:sp>
        <p:nvSpPr>
          <p:cNvPr id="862" name="Google Shape;862;p43"/>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993"/>
        <p:cNvGrpSpPr/>
        <p:nvPr/>
      </p:nvGrpSpPr>
      <p:grpSpPr>
        <a:xfrm>
          <a:off x="0" y="0"/>
          <a:ext cx="0" cy="0"/>
          <a:chOff x="0" y="0"/>
          <a:chExt cx="0" cy="0"/>
        </a:xfrm>
      </p:grpSpPr>
      <p:grpSp>
        <p:nvGrpSpPr>
          <p:cNvPr id="994" name="Google Shape;994;p53"/>
          <p:cNvGrpSpPr/>
          <p:nvPr/>
        </p:nvGrpSpPr>
        <p:grpSpPr>
          <a:xfrm>
            <a:off x="0" y="1"/>
            <a:ext cx="18287999" cy="10287000"/>
            <a:chOff x="0" y="1"/>
            <a:chExt cx="18287999" cy="10287000"/>
          </a:xfrm>
        </p:grpSpPr>
        <p:pic>
          <p:nvPicPr>
            <p:cNvPr id="995" name="Google Shape;995;p53"/>
            <p:cNvPicPr preferRelativeResize="0"/>
            <p:nvPr/>
          </p:nvPicPr>
          <p:blipFill rotWithShape="1">
            <a:blip r:embed="rId3">
              <a:alphaModFix/>
            </a:blip>
            <a:srcRect/>
            <a:stretch/>
          </p:blipFill>
          <p:spPr>
            <a:xfrm>
              <a:off x="7620067" y="1"/>
              <a:ext cx="10667932" cy="10286998"/>
            </a:xfrm>
            <a:prstGeom prst="rect">
              <a:avLst/>
            </a:prstGeom>
            <a:noFill/>
            <a:ln>
              <a:noFill/>
            </a:ln>
          </p:spPr>
        </p:pic>
        <p:sp>
          <p:nvSpPr>
            <p:cNvPr id="996" name="Google Shape;996;p53"/>
            <p:cNvSpPr/>
            <p:nvPr/>
          </p:nvSpPr>
          <p:spPr>
            <a:xfrm>
              <a:off x="7805069" y="1"/>
              <a:ext cx="232410" cy="10287000"/>
            </a:xfrm>
            <a:custGeom>
              <a:avLst/>
              <a:gdLst/>
              <a:ahLst/>
              <a:cxnLst/>
              <a:rect l="l" t="t" r="r" b="b"/>
              <a:pathLst>
                <a:path w="232409" h="10287000" extrusionOk="0">
                  <a:moveTo>
                    <a:pt x="0" y="10286998"/>
                  </a:moveTo>
                  <a:lnTo>
                    <a:pt x="232244" y="10286998"/>
                  </a:lnTo>
                  <a:lnTo>
                    <a:pt x="232244" y="0"/>
                  </a:lnTo>
                  <a:lnTo>
                    <a:pt x="0" y="0"/>
                  </a:lnTo>
                  <a:lnTo>
                    <a:pt x="0" y="10286998"/>
                  </a:lnTo>
                  <a:close/>
                </a:path>
              </a:pathLst>
            </a:custGeom>
            <a:solidFill>
              <a:srgbClr val="3DB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97" name="Google Shape;997;p53"/>
            <p:cNvSpPr/>
            <p:nvPr/>
          </p:nvSpPr>
          <p:spPr>
            <a:xfrm>
              <a:off x="0" y="1"/>
              <a:ext cx="7805420" cy="10287000"/>
            </a:xfrm>
            <a:custGeom>
              <a:avLst/>
              <a:gdLst/>
              <a:ahLst/>
              <a:cxnLst/>
              <a:rect l="l" t="t" r="r" b="b"/>
              <a:pathLst>
                <a:path w="7805420" h="10287000" extrusionOk="0">
                  <a:moveTo>
                    <a:pt x="0" y="10286998"/>
                  </a:moveTo>
                  <a:lnTo>
                    <a:pt x="0" y="0"/>
                  </a:lnTo>
                  <a:lnTo>
                    <a:pt x="7805069" y="0"/>
                  </a:lnTo>
                  <a:lnTo>
                    <a:pt x="7805069" y="10286998"/>
                  </a:lnTo>
                  <a:lnTo>
                    <a:pt x="0" y="10286998"/>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998" name="Google Shape;998;p53"/>
          <p:cNvSpPr txBox="1">
            <a:spLocks noGrp="1"/>
          </p:cNvSpPr>
          <p:nvPr>
            <p:ph type="ctrTitle"/>
          </p:nvPr>
        </p:nvSpPr>
        <p:spPr>
          <a:xfrm>
            <a:off x="1016000" y="835736"/>
            <a:ext cx="1221105" cy="2114661"/>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en-US" sz="13650" b="1" dirty="0">
                <a:solidFill>
                  <a:srgbClr val="FFFFFF"/>
                </a:solidFill>
                <a:latin typeface="Arial"/>
                <a:ea typeface="Arial"/>
                <a:cs typeface="Arial"/>
                <a:sym typeface="Arial"/>
              </a:rPr>
              <a:t>3</a:t>
            </a:r>
            <a:endParaRPr sz="13650" b="1" dirty="0">
              <a:latin typeface="Arial"/>
              <a:ea typeface="Arial"/>
              <a:cs typeface="Arial"/>
              <a:sym typeface="Arial"/>
            </a:endParaRPr>
          </a:p>
        </p:txBody>
      </p:sp>
      <p:sp>
        <p:nvSpPr>
          <p:cNvPr id="999" name="Google Shape;999;p53"/>
          <p:cNvSpPr txBox="1"/>
          <p:nvPr/>
        </p:nvSpPr>
        <p:spPr>
          <a:xfrm>
            <a:off x="1016946" y="9514089"/>
            <a:ext cx="2157095" cy="222885"/>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0" i="0" u="sng" strike="noStrike" cap="none">
                <a:solidFill>
                  <a:srgbClr val="333333"/>
                </a:solidFill>
                <a:latin typeface="Arial"/>
                <a:ea typeface="Arial"/>
                <a:cs typeface="Arial"/>
                <a:sym typeface="Arial"/>
                <a:hlinkClick r:id="rId4">
                  <a:extLst>
                    <a:ext uri="{A12FA001-AC4F-418D-AE19-62706E023703}">
                      <ahyp:hlinkClr xmlns:ahyp="http://schemas.microsoft.com/office/drawing/2018/hyperlinkcolor" val="tx"/>
                    </a:ext>
                  </a:extLst>
                </a:hlinkClick>
              </a:rPr>
              <a:t>www.tcgservices.com</a:t>
            </a:r>
            <a:endParaRPr sz="1550" b="0" i="0" u="none" strike="noStrike" cap="none">
              <a:solidFill>
                <a:srgbClr val="000000"/>
              </a:solidFill>
              <a:latin typeface="Arial"/>
              <a:ea typeface="Arial"/>
              <a:cs typeface="Arial"/>
              <a:sym typeface="Arial"/>
            </a:endParaRPr>
          </a:p>
        </p:txBody>
      </p:sp>
      <p:sp>
        <p:nvSpPr>
          <p:cNvPr id="1000" name="Google Shape;1000;p53"/>
          <p:cNvSpPr txBox="1"/>
          <p:nvPr/>
        </p:nvSpPr>
        <p:spPr>
          <a:xfrm>
            <a:off x="1016000" y="3295203"/>
            <a:ext cx="6262370" cy="2165203"/>
          </a:xfrm>
          <a:prstGeom prst="rect">
            <a:avLst/>
          </a:prstGeom>
          <a:noFill/>
          <a:ln>
            <a:noFill/>
          </a:ln>
        </p:spPr>
        <p:txBody>
          <a:bodyPr spcFirstLastPara="1" wrap="square" lIns="0" tIns="182875" rIns="0" bIns="0" anchor="t" anchorCtr="0">
            <a:spAutoFit/>
          </a:bodyPr>
          <a:lstStyle/>
          <a:p>
            <a:pPr marL="12700" marR="5080" lvl="0" indent="0" algn="l" rtl="0">
              <a:lnSpc>
                <a:spcPct val="99230"/>
              </a:lnSpc>
              <a:spcBef>
                <a:spcPts val="0"/>
              </a:spcBef>
              <a:spcAft>
                <a:spcPts val="0"/>
              </a:spcAft>
              <a:buClr>
                <a:srgbClr val="000000"/>
              </a:buClr>
              <a:buSzPts val="6500"/>
              <a:buFont typeface="Arial"/>
              <a:buNone/>
            </a:pPr>
            <a:r>
              <a:rPr lang="en-US" sz="6500" b="1" i="0" u="none" strike="noStrike" cap="none">
                <a:solidFill>
                  <a:srgbClr val="F2B920"/>
                </a:solidFill>
                <a:latin typeface="Arial"/>
                <a:ea typeface="Arial"/>
                <a:cs typeface="Arial"/>
                <a:sym typeface="Arial"/>
              </a:rPr>
              <a:t>Social	Security Provisions</a:t>
            </a:r>
            <a:endParaRPr sz="6500" b="1"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1004"/>
        <p:cNvGrpSpPr/>
        <p:nvPr/>
      </p:nvGrpSpPr>
      <p:grpSpPr>
        <a:xfrm>
          <a:off x="0" y="0"/>
          <a:ext cx="0" cy="0"/>
          <a:chOff x="0" y="0"/>
          <a:chExt cx="0" cy="0"/>
        </a:xfrm>
      </p:grpSpPr>
      <p:sp>
        <p:nvSpPr>
          <p:cNvPr id="1005" name="Google Shape;1005;p54"/>
          <p:cNvSpPr/>
          <p:nvPr/>
        </p:nvSpPr>
        <p:spPr>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06" name="Google Shape;1006;p54"/>
          <p:cNvSpPr txBox="1"/>
          <p:nvPr/>
        </p:nvSpPr>
        <p:spPr>
          <a:xfrm>
            <a:off x="6655544" y="3168648"/>
            <a:ext cx="4977130" cy="935355"/>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Clr>
                <a:srgbClr val="000000"/>
              </a:buClr>
              <a:buSzPts val="5950"/>
              <a:buFont typeface="Arial"/>
              <a:buNone/>
            </a:pPr>
            <a:r>
              <a:rPr lang="en-US" sz="5950" b="0" i="0" u="none" strike="noStrike" cap="none">
                <a:solidFill>
                  <a:srgbClr val="F2B920"/>
                </a:solidFill>
                <a:latin typeface="Arial"/>
                <a:ea typeface="Arial"/>
                <a:cs typeface="Arial"/>
                <a:sym typeface="Arial"/>
              </a:rPr>
              <a:t>IMPORTANT:</a:t>
            </a:r>
            <a:endParaRPr sz="5950" b="0" i="0" u="none" strike="noStrike" cap="none">
              <a:solidFill>
                <a:srgbClr val="000000"/>
              </a:solidFill>
              <a:latin typeface="Arial"/>
              <a:ea typeface="Arial"/>
              <a:cs typeface="Arial"/>
              <a:sym typeface="Arial"/>
            </a:endParaRPr>
          </a:p>
        </p:txBody>
      </p:sp>
      <p:sp>
        <p:nvSpPr>
          <p:cNvPr id="1007" name="Google Shape;1007;p54"/>
          <p:cNvSpPr txBox="1"/>
          <p:nvPr/>
        </p:nvSpPr>
        <p:spPr>
          <a:xfrm>
            <a:off x="1615482" y="4348526"/>
            <a:ext cx="15057119" cy="3100716"/>
          </a:xfrm>
          <a:prstGeom prst="rect">
            <a:avLst/>
          </a:prstGeom>
          <a:noFill/>
          <a:ln>
            <a:noFill/>
          </a:ln>
        </p:spPr>
        <p:txBody>
          <a:bodyPr spcFirstLastPara="1" wrap="square" lIns="0" tIns="65400" rIns="0" bIns="0" anchor="t" anchorCtr="0">
            <a:spAutoFit/>
          </a:bodyPr>
          <a:lstStyle/>
          <a:p>
            <a:pPr marL="12700" marR="5080" lvl="0" indent="336550" algn="ctr" rtl="0">
              <a:lnSpc>
                <a:spcPct val="116470"/>
              </a:lnSpc>
              <a:spcBef>
                <a:spcPts val="0"/>
              </a:spcBef>
              <a:spcAft>
                <a:spcPts val="0"/>
              </a:spcAft>
              <a:buClr>
                <a:srgbClr val="000000"/>
              </a:buClr>
              <a:buSzPts val="8500"/>
              <a:buFont typeface="Arial"/>
              <a:buNone/>
            </a:pPr>
            <a:r>
              <a:rPr lang="en-US" sz="8500" b="1" i="0" u="none" strike="noStrike" cap="none">
                <a:solidFill>
                  <a:srgbClr val="FBFDFF"/>
                </a:solidFill>
                <a:latin typeface="Arial"/>
                <a:ea typeface="Arial"/>
                <a:cs typeface="Arial"/>
                <a:sym typeface="Arial"/>
              </a:rPr>
              <a:t>Your TRS Annuity is never reduced by Social Security.</a:t>
            </a:r>
            <a:endParaRPr sz="8500" b="1" i="0" u="none" strike="noStrike" cap="none">
              <a:solidFill>
                <a:srgbClr val="000000"/>
              </a:solidFill>
              <a:latin typeface="Arial"/>
              <a:ea typeface="Arial"/>
              <a:cs typeface="Arial"/>
              <a:sym typeface="Arial"/>
            </a:endParaRPr>
          </a:p>
        </p:txBody>
      </p:sp>
      <p:sp>
        <p:nvSpPr>
          <p:cNvPr id="1008" name="Google Shape;1008;p54"/>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lt1"/>
                </a:solidFill>
                <a:latin typeface="Arial"/>
                <a:ea typeface="Arial"/>
                <a:cs typeface="Arial"/>
                <a:sym typeface="Arial"/>
              </a:rPr>
              <a:t>www.tcgservices.com</a:t>
            </a:r>
            <a:endParaRPr sz="1550" b="1"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1012"/>
        <p:cNvGrpSpPr/>
        <p:nvPr/>
      </p:nvGrpSpPr>
      <p:grpSpPr>
        <a:xfrm>
          <a:off x="0" y="0"/>
          <a:ext cx="0" cy="0"/>
          <a:chOff x="0" y="0"/>
          <a:chExt cx="0" cy="0"/>
        </a:xfrm>
      </p:grpSpPr>
      <p:sp>
        <p:nvSpPr>
          <p:cNvPr id="1013" name="Google Shape;1013;p55"/>
          <p:cNvSpPr/>
          <p:nvPr/>
        </p:nvSpPr>
        <p:spPr>
          <a:xfrm>
            <a:off x="0" y="3"/>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14" name="Google Shape;1014;p55"/>
          <p:cNvSpPr txBox="1">
            <a:spLocks noGrp="1"/>
          </p:cNvSpPr>
          <p:nvPr>
            <p:ph type="title"/>
          </p:nvPr>
        </p:nvSpPr>
        <p:spPr>
          <a:xfrm>
            <a:off x="1172022" y="1365105"/>
            <a:ext cx="12416155" cy="985519"/>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6300">
                <a:latin typeface="Arial"/>
                <a:ea typeface="Arial"/>
                <a:cs typeface="Arial"/>
                <a:sym typeface="Arial"/>
              </a:rPr>
              <a:t>Social	Security	Considerations</a:t>
            </a:r>
            <a:endParaRPr sz="6300">
              <a:latin typeface="Arial"/>
              <a:ea typeface="Arial"/>
              <a:cs typeface="Arial"/>
              <a:sym typeface="Arial"/>
            </a:endParaRPr>
          </a:p>
        </p:txBody>
      </p:sp>
      <p:sp>
        <p:nvSpPr>
          <p:cNvPr id="1015" name="Google Shape;1015;p55"/>
          <p:cNvSpPr/>
          <p:nvPr/>
        </p:nvSpPr>
        <p:spPr>
          <a:xfrm>
            <a:off x="913123" y="4364211"/>
            <a:ext cx="8004809" cy="4340225"/>
          </a:xfrm>
          <a:custGeom>
            <a:avLst/>
            <a:gdLst/>
            <a:ahLst/>
            <a:cxnLst/>
            <a:rect l="l" t="t" r="r" b="b"/>
            <a:pathLst>
              <a:path w="8004809" h="4340225" extrusionOk="0">
                <a:moveTo>
                  <a:pt x="7653769" y="4339827"/>
                </a:moveTo>
                <a:lnTo>
                  <a:pt x="358920" y="4339827"/>
                </a:lnTo>
                <a:lnTo>
                  <a:pt x="344494" y="4336202"/>
                </a:lnTo>
                <a:lnTo>
                  <a:pt x="299876" y="4320222"/>
                </a:lnTo>
                <a:lnTo>
                  <a:pt x="257028" y="4299972"/>
                </a:lnTo>
                <a:lnTo>
                  <a:pt x="216266" y="4275584"/>
                </a:lnTo>
                <a:lnTo>
                  <a:pt x="177911" y="4247189"/>
                </a:lnTo>
                <a:lnTo>
                  <a:pt x="142280" y="4214919"/>
                </a:lnTo>
                <a:lnTo>
                  <a:pt x="110010" y="4179288"/>
                </a:lnTo>
                <a:lnTo>
                  <a:pt x="81615" y="4140933"/>
                </a:lnTo>
                <a:lnTo>
                  <a:pt x="57227" y="4100171"/>
                </a:lnTo>
                <a:lnTo>
                  <a:pt x="36977" y="4057322"/>
                </a:lnTo>
                <a:lnTo>
                  <a:pt x="20997" y="4012705"/>
                </a:lnTo>
                <a:lnTo>
                  <a:pt x="9420" y="3966637"/>
                </a:lnTo>
                <a:lnTo>
                  <a:pt x="2377" y="3919437"/>
                </a:lnTo>
                <a:lnTo>
                  <a:pt x="0" y="3871425"/>
                </a:lnTo>
                <a:lnTo>
                  <a:pt x="0" y="485775"/>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5" y="0"/>
                </a:lnTo>
                <a:lnTo>
                  <a:pt x="7526915" y="0"/>
                </a:lnTo>
                <a:lnTo>
                  <a:pt x="7574928" y="2377"/>
                </a:lnTo>
                <a:lnTo>
                  <a:pt x="7622128" y="9420"/>
                </a:lnTo>
                <a:lnTo>
                  <a:pt x="7668195" y="20997"/>
                </a:lnTo>
                <a:lnTo>
                  <a:pt x="7712813" y="36977"/>
                </a:lnTo>
                <a:lnTo>
                  <a:pt x="7755662" y="57227"/>
                </a:lnTo>
                <a:lnTo>
                  <a:pt x="7796424" y="81615"/>
                </a:lnTo>
                <a:lnTo>
                  <a:pt x="7834779" y="110010"/>
                </a:lnTo>
                <a:lnTo>
                  <a:pt x="7870411" y="142280"/>
                </a:lnTo>
                <a:lnTo>
                  <a:pt x="7902680" y="177911"/>
                </a:lnTo>
                <a:lnTo>
                  <a:pt x="7931075" y="216266"/>
                </a:lnTo>
                <a:lnTo>
                  <a:pt x="7955463" y="257028"/>
                </a:lnTo>
                <a:lnTo>
                  <a:pt x="7975713" y="299876"/>
                </a:lnTo>
                <a:lnTo>
                  <a:pt x="7991693" y="344494"/>
                </a:lnTo>
                <a:lnTo>
                  <a:pt x="8003270" y="390562"/>
                </a:lnTo>
                <a:lnTo>
                  <a:pt x="8004571" y="399281"/>
                </a:lnTo>
                <a:lnTo>
                  <a:pt x="8004571" y="3957918"/>
                </a:lnTo>
                <a:lnTo>
                  <a:pt x="7991693" y="4012705"/>
                </a:lnTo>
                <a:lnTo>
                  <a:pt x="7975713" y="4057322"/>
                </a:lnTo>
                <a:lnTo>
                  <a:pt x="7955463" y="4100171"/>
                </a:lnTo>
                <a:lnTo>
                  <a:pt x="7931075" y="4140933"/>
                </a:lnTo>
                <a:lnTo>
                  <a:pt x="7902680" y="4179288"/>
                </a:lnTo>
                <a:lnTo>
                  <a:pt x="7870411" y="4214919"/>
                </a:lnTo>
                <a:lnTo>
                  <a:pt x="7834779" y="4247189"/>
                </a:lnTo>
                <a:lnTo>
                  <a:pt x="7796424" y="4275584"/>
                </a:lnTo>
                <a:lnTo>
                  <a:pt x="7755662" y="4299972"/>
                </a:lnTo>
                <a:lnTo>
                  <a:pt x="7712813" y="4320222"/>
                </a:lnTo>
                <a:lnTo>
                  <a:pt x="7668195" y="4336202"/>
                </a:lnTo>
                <a:lnTo>
                  <a:pt x="7653769" y="4339827"/>
                </a:lnTo>
                <a:close/>
              </a:path>
            </a:pathLst>
          </a:cu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16" name="Google Shape;1016;p55"/>
          <p:cNvSpPr/>
          <p:nvPr/>
        </p:nvSpPr>
        <p:spPr>
          <a:xfrm>
            <a:off x="9222010" y="4354133"/>
            <a:ext cx="8004809" cy="4340225"/>
          </a:xfrm>
          <a:custGeom>
            <a:avLst/>
            <a:gdLst/>
            <a:ahLst/>
            <a:cxnLst/>
            <a:rect l="l" t="t" r="r" b="b"/>
            <a:pathLst>
              <a:path w="8004809" h="4340225" extrusionOk="0">
                <a:moveTo>
                  <a:pt x="7653769" y="4339827"/>
                </a:moveTo>
                <a:lnTo>
                  <a:pt x="358920" y="4339827"/>
                </a:lnTo>
                <a:lnTo>
                  <a:pt x="344494" y="4336202"/>
                </a:lnTo>
                <a:lnTo>
                  <a:pt x="299877" y="4320222"/>
                </a:lnTo>
                <a:lnTo>
                  <a:pt x="257028" y="4299972"/>
                </a:lnTo>
                <a:lnTo>
                  <a:pt x="216266" y="4275584"/>
                </a:lnTo>
                <a:lnTo>
                  <a:pt x="177911" y="4247189"/>
                </a:lnTo>
                <a:lnTo>
                  <a:pt x="142280" y="4214919"/>
                </a:lnTo>
                <a:lnTo>
                  <a:pt x="110011" y="4179288"/>
                </a:lnTo>
                <a:lnTo>
                  <a:pt x="81616" y="4140933"/>
                </a:lnTo>
                <a:lnTo>
                  <a:pt x="57227" y="4100171"/>
                </a:lnTo>
                <a:lnTo>
                  <a:pt x="36977" y="4057323"/>
                </a:lnTo>
                <a:lnTo>
                  <a:pt x="20997" y="4012705"/>
                </a:lnTo>
                <a:lnTo>
                  <a:pt x="9420" y="3966637"/>
                </a:lnTo>
                <a:lnTo>
                  <a:pt x="2377" y="3919438"/>
                </a:lnTo>
                <a:lnTo>
                  <a:pt x="0" y="3871425"/>
                </a:lnTo>
                <a:lnTo>
                  <a:pt x="0" y="485775"/>
                </a:lnTo>
                <a:lnTo>
                  <a:pt x="2377" y="437762"/>
                </a:lnTo>
                <a:lnTo>
                  <a:pt x="9420" y="390562"/>
                </a:lnTo>
                <a:lnTo>
                  <a:pt x="20997" y="344494"/>
                </a:lnTo>
                <a:lnTo>
                  <a:pt x="36977" y="299876"/>
                </a:lnTo>
                <a:lnTo>
                  <a:pt x="57227" y="257028"/>
                </a:lnTo>
                <a:lnTo>
                  <a:pt x="81616" y="216266"/>
                </a:lnTo>
                <a:lnTo>
                  <a:pt x="110011" y="177911"/>
                </a:lnTo>
                <a:lnTo>
                  <a:pt x="142280" y="142280"/>
                </a:lnTo>
                <a:lnTo>
                  <a:pt x="177911" y="110010"/>
                </a:lnTo>
                <a:lnTo>
                  <a:pt x="216266" y="81615"/>
                </a:lnTo>
                <a:lnTo>
                  <a:pt x="257028" y="57227"/>
                </a:lnTo>
                <a:lnTo>
                  <a:pt x="299877" y="36977"/>
                </a:lnTo>
                <a:lnTo>
                  <a:pt x="344494" y="20997"/>
                </a:lnTo>
                <a:lnTo>
                  <a:pt x="390562" y="9420"/>
                </a:lnTo>
                <a:lnTo>
                  <a:pt x="437762" y="2377"/>
                </a:lnTo>
                <a:lnTo>
                  <a:pt x="485775" y="0"/>
                </a:lnTo>
                <a:lnTo>
                  <a:pt x="7526915" y="0"/>
                </a:lnTo>
                <a:lnTo>
                  <a:pt x="7574928" y="2377"/>
                </a:lnTo>
                <a:lnTo>
                  <a:pt x="7622127" y="9420"/>
                </a:lnTo>
                <a:lnTo>
                  <a:pt x="7668195" y="20997"/>
                </a:lnTo>
                <a:lnTo>
                  <a:pt x="7712813" y="36977"/>
                </a:lnTo>
                <a:lnTo>
                  <a:pt x="7755662" y="57227"/>
                </a:lnTo>
                <a:lnTo>
                  <a:pt x="7796424" y="81615"/>
                </a:lnTo>
                <a:lnTo>
                  <a:pt x="7834779" y="110010"/>
                </a:lnTo>
                <a:lnTo>
                  <a:pt x="7870411" y="142280"/>
                </a:lnTo>
                <a:lnTo>
                  <a:pt x="7902680" y="177911"/>
                </a:lnTo>
                <a:lnTo>
                  <a:pt x="7931075" y="216266"/>
                </a:lnTo>
                <a:lnTo>
                  <a:pt x="7955463" y="257028"/>
                </a:lnTo>
                <a:lnTo>
                  <a:pt x="7975713" y="299876"/>
                </a:lnTo>
                <a:lnTo>
                  <a:pt x="7991693" y="344494"/>
                </a:lnTo>
                <a:lnTo>
                  <a:pt x="8003270" y="390562"/>
                </a:lnTo>
                <a:lnTo>
                  <a:pt x="8004571" y="399280"/>
                </a:lnTo>
                <a:lnTo>
                  <a:pt x="8004571" y="3957919"/>
                </a:lnTo>
                <a:lnTo>
                  <a:pt x="7991693" y="4012705"/>
                </a:lnTo>
                <a:lnTo>
                  <a:pt x="7975713" y="4057323"/>
                </a:lnTo>
                <a:lnTo>
                  <a:pt x="7955463" y="4100171"/>
                </a:lnTo>
                <a:lnTo>
                  <a:pt x="7931075" y="4140933"/>
                </a:lnTo>
                <a:lnTo>
                  <a:pt x="7902680" y="4179288"/>
                </a:lnTo>
                <a:lnTo>
                  <a:pt x="7870411" y="4214919"/>
                </a:lnTo>
                <a:lnTo>
                  <a:pt x="7834779" y="4247189"/>
                </a:lnTo>
                <a:lnTo>
                  <a:pt x="7796424" y="4275584"/>
                </a:lnTo>
                <a:lnTo>
                  <a:pt x="7755662" y="4299972"/>
                </a:lnTo>
                <a:lnTo>
                  <a:pt x="7712813" y="4320222"/>
                </a:lnTo>
                <a:lnTo>
                  <a:pt x="7668195" y="4336202"/>
                </a:lnTo>
                <a:lnTo>
                  <a:pt x="7653769" y="4339827"/>
                </a:lnTo>
                <a:close/>
              </a:path>
            </a:pathLst>
          </a:cu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17" name="Google Shape;1017;p55"/>
          <p:cNvSpPr txBox="1"/>
          <p:nvPr/>
        </p:nvSpPr>
        <p:spPr>
          <a:xfrm>
            <a:off x="2162245" y="5013862"/>
            <a:ext cx="5514975" cy="1367036"/>
          </a:xfrm>
          <a:prstGeom prst="rect">
            <a:avLst/>
          </a:prstGeom>
          <a:noFill/>
          <a:ln>
            <a:noFill/>
          </a:ln>
        </p:spPr>
        <p:txBody>
          <a:bodyPr spcFirstLastPara="1" wrap="square" lIns="0" tIns="119375" rIns="0" bIns="0" anchor="t" anchorCtr="0">
            <a:spAutoFit/>
          </a:bodyPr>
          <a:lstStyle/>
          <a:p>
            <a:pPr marL="1038225" marR="5080" lvl="0" indent="-1026160" algn="l" rtl="0">
              <a:lnSpc>
                <a:spcPct val="100000"/>
              </a:lnSpc>
              <a:spcBef>
                <a:spcPts val="0"/>
              </a:spcBef>
              <a:spcAft>
                <a:spcPts val="0"/>
              </a:spcAft>
              <a:buClr>
                <a:srgbClr val="000000"/>
              </a:buClr>
              <a:buSzPts val="4050"/>
              <a:buFont typeface="Arial"/>
              <a:buNone/>
            </a:pPr>
            <a:r>
              <a:rPr lang="en-US" sz="4050" b="1" i="0" u="none" strike="noStrike" cap="none">
                <a:solidFill>
                  <a:srgbClr val="0578D5"/>
                </a:solidFill>
                <a:latin typeface="Arial"/>
                <a:ea typeface="Arial"/>
                <a:cs typeface="Arial"/>
                <a:sym typeface="Arial"/>
              </a:rPr>
              <a:t>Government Pension Offset (GPO)</a:t>
            </a:r>
            <a:endParaRPr sz="4050" b="1" i="0" u="none" strike="noStrike" cap="none">
              <a:solidFill>
                <a:srgbClr val="000000"/>
              </a:solidFill>
              <a:latin typeface="Arial"/>
              <a:ea typeface="Arial"/>
              <a:cs typeface="Arial"/>
              <a:sym typeface="Arial"/>
            </a:endParaRPr>
          </a:p>
        </p:txBody>
      </p:sp>
      <p:grpSp>
        <p:nvGrpSpPr>
          <p:cNvPr id="1018" name="Google Shape;1018;p55"/>
          <p:cNvGrpSpPr/>
          <p:nvPr/>
        </p:nvGrpSpPr>
        <p:grpSpPr>
          <a:xfrm>
            <a:off x="1911919" y="6843667"/>
            <a:ext cx="85725" cy="1000124"/>
            <a:chOff x="1911919" y="6843667"/>
            <a:chExt cx="85725" cy="1000124"/>
          </a:xfrm>
        </p:grpSpPr>
        <p:pic>
          <p:nvPicPr>
            <p:cNvPr id="1019" name="Google Shape;1019;p55"/>
            <p:cNvPicPr preferRelativeResize="0"/>
            <p:nvPr/>
          </p:nvPicPr>
          <p:blipFill rotWithShape="1">
            <a:blip r:embed="rId3">
              <a:alphaModFix/>
            </a:blip>
            <a:srcRect/>
            <a:stretch/>
          </p:blipFill>
          <p:spPr>
            <a:xfrm>
              <a:off x="1911919" y="6843667"/>
              <a:ext cx="85725" cy="85724"/>
            </a:xfrm>
            <a:prstGeom prst="rect">
              <a:avLst/>
            </a:prstGeom>
            <a:noFill/>
            <a:ln>
              <a:noFill/>
            </a:ln>
          </p:spPr>
        </p:pic>
        <p:pic>
          <p:nvPicPr>
            <p:cNvPr id="1020" name="Google Shape;1020;p55"/>
            <p:cNvPicPr preferRelativeResize="0"/>
            <p:nvPr/>
          </p:nvPicPr>
          <p:blipFill rotWithShape="1">
            <a:blip r:embed="rId3">
              <a:alphaModFix/>
            </a:blip>
            <a:srcRect/>
            <a:stretch/>
          </p:blipFill>
          <p:spPr>
            <a:xfrm>
              <a:off x="1911919" y="7758067"/>
              <a:ext cx="85725" cy="85724"/>
            </a:xfrm>
            <a:prstGeom prst="rect">
              <a:avLst/>
            </a:prstGeom>
            <a:noFill/>
            <a:ln>
              <a:noFill/>
            </a:ln>
          </p:spPr>
        </p:pic>
      </p:grpSp>
      <p:sp>
        <p:nvSpPr>
          <p:cNvPr id="1021" name="Google Shape;1021;p55"/>
          <p:cNvSpPr txBox="1"/>
          <p:nvPr/>
        </p:nvSpPr>
        <p:spPr>
          <a:xfrm>
            <a:off x="2136600" y="6563620"/>
            <a:ext cx="5209540" cy="1397000"/>
          </a:xfrm>
          <a:prstGeom prst="rect">
            <a:avLst/>
          </a:prstGeom>
          <a:noFill/>
          <a:ln>
            <a:noFill/>
          </a:ln>
        </p:spPr>
        <p:txBody>
          <a:bodyPr spcFirstLastPara="1" wrap="square" lIns="0" tIns="12700" rIns="0" bIns="0" anchor="t" anchorCtr="0">
            <a:spAutoFit/>
          </a:bodyPr>
          <a:lstStyle/>
          <a:p>
            <a:pPr marL="12700" marR="5080" lvl="0" indent="0" algn="l" rtl="0">
              <a:lnSpc>
                <a:spcPct val="115399"/>
              </a:lnSpc>
              <a:spcBef>
                <a:spcPts val="0"/>
              </a:spcBef>
              <a:spcAft>
                <a:spcPts val="0"/>
              </a:spcAft>
              <a:buClr>
                <a:srgbClr val="000000"/>
              </a:buClr>
              <a:buSzPts val="2600"/>
              <a:buFont typeface="Arial"/>
              <a:buNone/>
            </a:pPr>
            <a:r>
              <a:rPr lang="en-US" sz="2600" b="0" i="0" u="none" strike="noStrike" cap="none">
                <a:solidFill>
                  <a:srgbClr val="333333"/>
                </a:solidFill>
                <a:latin typeface="Arial"/>
                <a:ea typeface="Arial"/>
                <a:cs typeface="Arial"/>
                <a:sym typeface="Arial"/>
              </a:rPr>
              <a:t>Applies to member’s SPOUSAL Social Security benefits</a:t>
            </a:r>
            <a:endParaRPr sz="2600" b="0" i="0" u="none" strike="noStrike" cap="none">
              <a:solidFill>
                <a:srgbClr val="000000"/>
              </a:solidFill>
              <a:latin typeface="Arial"/>
              <a:ea typeface="Arial"/>
              <a:cs typeface="Arial"/>
              <a:sym typeface="Arial"/>
            </a:endParaRPr>
          </a:p>
          <a:p>
            <a:pPr marL="12700" marR="0" lvl="0" indent="0" algn="l" rtl="0">
              <a:lnSpc>
                <a:spcPct val="100000"/>
              </a:lnSpc>
              <a:spcBef>
                <a:spcPts val="480"/>
              </a:spcBef>
              <a:spcAft>
                <a:spcPts val="0"/>
              </a:spcAft>
              <a:buClr>
                <a:srgbClr val="000000"/>
              </a:buClr>
              <a:buSzPts val="2600"/>
              <a:buFont typeface="Arial"/>
              <a:buNone/>
            </a:pPr>
            <a:r>
              <a:rPr lang="en-US" sz="2600" b="0" i="0" u="none" strike="noStrike" cap="none">
                <a:solidFill>
                  <a:srgbClr val="333333"/>
                </a:solidFill>
                <a:latin typeface="Arial"/>
                <a:ea typeface="Arial"/>
                <a:cs typeface="Arial"/>
                <a:sym typeface="Arial"/>
              </a:rPr>
              <a:t>(SSA Pub No. 05-1007)</a:t>
            </a:r>
            <a:endParaRPr sz="2600" b="0" i="0" u="none" strike="noStrike" cap="none">
              <a:solidFill>
                <a:srgbClr val="000000"/>
              </a:solidFill>
              <a:latin typeface="Arial"/>
              <a:ea typeface="Arial"/>
              <a:cs typeface="Arial"/>
              <a:sym typeface="Arial"/>
            </a:endParaRPr>
          </a:p>
        </p:txBody>
      </p:sp>
      <p:sp>
        <p:nvSpPr>
          <p:cNvPr id="1022" name="Google Shape;1022;p55"/>
          <p:cNvSpPr txBox="1"/>
          <p:nvPr/>
        </p:nvSpPr>
        <p:spPr>
          <a:xfrm>
            <a:off x="10536719" y="5013862"/>
            <a:ext cx="5383530" cy="1367036"/>
          </a:xfrm>
          <a:prstGeom prst="rect">
            <a:avLst/>
          </a:prstGeom>
          <a:noFill/>
          <a:ln>
            <a:noFill/>
          </a:ln>
        </p:spPr>
        <p:txBody>
          <a:bodyPr spcFirstLastPara="1" wrap="square" lIns="0" tIns="119375" rIns="0" bIns="0" anchor="t" anchorCtr="0">
            <a:spAutoFit/>
          </a:bodyPr>
          <a:lstStyle/>
          <a:p>
            <a:pPr marL="517525" marR="5080" lvl="0" indent="-505459" algn="l" rtl="0">
              <a:lnSpc>
                <a:spcPct val="100000"/>
              </a:lnSpc>
              <a:spcBef>
                <a:spcPts val="0"/>
              </a:spcBef>
              <a:spcAft>
                <a:spcPts val="0"/>
              </a:spcAft>
              <a:buClr>
                <a:srgbClr val="000000"/>
              </a:buClr>
              <a:buSzPts val="4050"/>
              <a:buFont typeface="Arial"/>
              <a:buNone/>
            </a:pPr>
            <a:r>
              <a:rPr lang="en-US" sz="4050" b="1" i="0" u="none" strike="noStrike" cap="none">
                <a:solidFill>
                  <a:srgbClr val="0578D5"/>
                </a:solidFill>
                <a:latin typeface="Arial"/>
                <a:ea typeface="Arial"/>
                <a:cs typeface="Arial"/>
                <a:sym typeface="Arial"/>
              </a:rPr>
              <a:t>Windfall Elimination Provision (WEP)</a:t>
            </a:r>
            <a:endParaRPr sz="4050" b="1" i="0" u="none" strike="noStrike" cap="none">
              <a:solidFill>
                <a:srgbClr val="000000"/>
              </a:solidFill>
              <a:latin typeface="Arial"/>
              <a:ea typeface="Arial"/>
              <a:cs typeface="Arial"/>
              <a:sym typeface="Arial"/>
            </a:endParaRPr>
          </a:p>
        </p:txBody>
      </p:sp>
      <p:grpSp>
        <p:nvGrpSpPr>
          <p:cNvPr id="1023" name="Google Shape;1023;p55"/>
          <p:cNvGrpSpPr/>
          <p:nvPr/>
        </p:nvGrpSpPr>
        <p:grpSpPr>
          <a:xfrm>
            <a:off x="10372768" y="6825888"/>
            <a:ext cx="85725" cy="962024"/>
            <a:chOff x="10372768" y="6825888"/>
            <a:chExt cx="85725" cy="962024"/>
          </a:xfrm>
        </p:grpSpPr>
        <p:pic>
          <p:nvPicPr>
            <p:cNvPr id="1024" name="Google Shape;1024;p55"/>
            <p:cNvPicPr preferRelativeResize="0"/>
            <p:nvPr/>
          </p:nvPicPr>
          <p:blipFill rotWithShape="1">
            <a:blip r:embed="rId3">
              <a:alphaModFix/>
            </a:blip>
            <a:srcRect/>
            <a:stretch/>
          </p:blipFill>
          <p:spPr>
            <a:xfrm>
              <a:off x="10372768" y="6825888"/>
              <a:ext cx="85725" cy="85724"/>
            </a:xfrm>
            <a:prstGeom prst="rect">
              <a:avLst/>
            </a:prstGeom>
            <a:noFill/>
            <a:ln>
              <a:noFill/>
            </a:ln>
          </p:spPr>
        </p:pic>
        <p:pic>
          <p:nvPicPr>
            <p:cNvPr id="1025" name="Google Shape;1025;p55"/>
            <p:cNvPicPr preferRelativeResize="0"/>
            <p:nvPr/>
          </p:nvPicPr>
          <p:blipFill rotWithShape="1">
            <a:blip r:embed="rId3">
              <a:alphaModFix/>
            </a:blip>
            <a:srcRect/>
            <a:stretch/>
          </p:blipFill>
          <p:spPr>
            <a:xfrm>
              <a:off x="10372768" y="7702188"/>
              <a:ext cx="85725" cy="85724"/>
            </a:xfrm>
            <a:prstGeom prst="rect">
              <a:avLst/>
            </a:prstGeom>
            <a:noFill/>
            <a:ln>
              <a:noFill/>
            </a:ln>
          </p:spPr>
        </p:pic>
      </p:grpSp>
      <p:sp>
        <p:nvSpPr>
          <p:cNvPr id="1026" name="Google Shape;1026;p55"/>
          <p:cNvSpPr txBox="1"/>
          <p:nvPr/>
        </p:nvSpPr>
        <p:spPr>
          <a:xfrm>
            <a:off x="10594919" y="6571881"/>
            <a:ext cx="5365750" cy="1339850"/>
          </a:xfrm>
          <a:prstGeom prst="rect">
            <a:avLst/>
          </a:prstGeom>
          <a:noFill/>
          <a:ln>
            <a:noFill/>
          </a:ln>
        </p:spPr>
        <p:txBody>
          <a:bodyPr spcFirstLastPara="1" wrap="square" lIns="0" tIns="12700" rIns="0" bIns="0" anchor="t" anchorCtr="0">
            <a:spAutoFit/>
          </a:bodyPr>
          <a:lstStyle/>
          <a:p>
            <a:pPr marL="12700" marR="5080" lvl="0" indent="0" algn="l" rtl="0">
              <a:lnSpc>
                <a:spcPct val="114999"/>
              </a:lnSpc>
              <a:spcBef>
                <a:spcPts val="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Applies to member’s OWN Social Security benefits</a:t>
            </a:r>
            <a:endParaRPr sz="2500" b="0" i="0" u="none" strike="noStrike" cap="none">
              <a:solidFill>
                <a:srgbClr val="000000"/>
              </a:solidFill>
              <a:latin typeface="Arial"/>
              <a:ea typeface="Arial"/>
              <a:cs typeface="Arial"/>
              <a:sym typeface="Arial"/>
            </a:endParaRPr>
          </a:p>
          <a:p>
            <a:pPr marL="12700" marR="0" lvl="0" indent="0" algn="l" rtl="0">
              <a:lnSpc>
                <a:spcPct val="100000"/>
              </a:lnSpc>
              <a:spcBef>
                <a:spcPts val="450"/>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(SSA Pub No. 05-10045)</a:t>
            </a:r>
            <a:endParaRPr sz="2500" b="0" i="0" u="none" strike="noStrike" cap="none">
              <a:solidFill>
                <a:srgbClr val="000000"/>
              </a:solidFill>
              <a:latin typeface="Arial"/>
              <a:ea typeface="Arial"/>
              <a:cs typeface="Arial"/>
              <a:sym typeface="Arial"/>
            </a:endParaRPr>
          </a:p>
        </p:txBody>
      </p:sp>
      <p:sp>
        <p:nvSpPr>
          <p:cNvPr id="1027" name="Google Shape;1027;p55"/>
          <p:cNvSpPr txBox="1"/>
          <p:nvPr/>
        </p:nvSpPr>
        <p:spPr>
          <a:xfrm>
            <a:off x="6863319" y="3219941"/>
            <a:ext cx="4561840" cy="582837"/>
          </a:xfrm>
          <a:prstGeom prst="rect">
            <a:avLst/>
          </a:prstGeom>
          <a:solidFill>
            <a:srgbClr val="3DBD3D"/>
          </a:solidFill>
          <a:ln>
            <a:noFill/>
          </a:ln>
        </p:spPr>
        <p:txBody>
          <a:bodyPr spcFirstLastPara="1" wrap="square" lIns="0" tIns="43800" rIns="0" bIns="0" anchor="t" anchorCtr="0">
            <a:spAutoFit/>
          </a:bodyPr>
          <a:lstStyle/>
          <a:p>
            <a:pPr marL="36957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FFFFFF"/>
                </a:solidFill>
                <a:latin typeface="Arial"/>
                <a:ea typeface="Arial"/>
                <a:cs typeface="Arial"/>
                <a:sym typeface="Arial"/>
              </a:rPr>
              <a:t>2 REGULATIONS</a:t>
            </a:r>
            <a:endParaRPr sz="3500" b="1" i="0" u="none" strike="noStrike" cap="none">
              <a:solidFill>
                <a:srgbClr val="000000"/>
              </a:solidFill>
              <a:latin typeface="Arial"/>
              <a:ea typeface="Arial"/>
              <a:cs typeface="Arial"/>
              <a:sym typeface="Arial"/>
            </a:endParaRPr>
          </a:p>
        </p:txBody>
      </p:sp>
      <p:sp>
        <p:nvSpPr>
          <p:cNvPr id="1028" name="Google Shape;1028;p55"/>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1032"/>
        <p:cNvGrpSpPr/>
        <p:nvPr/>
      </p:nvGrpSpPr>
      <p:grpSpPr>
        <a:xfrm>
          <a:off x="0" y="0"/>
          <a:ext cx="0" cy="0"/>
          <a:chOff x="0" y="0"/>
          <a:chExt cx="0" cy="0"/>
        </a:xfrm>
      </p:grpSpPr>
      <p:sp>
        <p:nvSpPr>
          <p:cNvPr id="1033" name="Google Shape;1033;p56"/>
          <p:cNvSpPr txBox="1"/>
          <p:nvPr/>
        </p:nvSpPr>
        <p:spPr>
          <a:xfrm>
            <a:off x="1733253" y="3711235"/>
            <a:ext cx="10410825" cy="3613810"/>
          </a:xfrm>
          <a:prstGeom prst="rect">
            <a:avLst/>
          </a:prstGeom>
          <a:noFill/>
          <a:ln>
            <a:noFill/>
          </a:ln>
        </p:spPr>
        <p:txBody>
          <a:bodyPr spcFirstLastPara="1" wrap="square" lIns="0" tIns="12700" rIns="0" bIns="0" anchor="t" anchorCtr="0">
            <a:spAutoFit/>
          </a:bodyPr>
          <a:lstStyle/>
          <a:p>
            <a:pPr marL="469900" marR="0" lvl="0" indent="-457200" algn="l" rtl="0">
              <a:lnSpc>
                <a:spcPct val="150000"/>
              </a:lnSpc>
              <a:spcBef>
                <a:spcPts val="0"/>
              </a:spcBef>
              <a:spcAft>
                <a:spcPts val="0"/>
              </a:spcAft>
              <a:buClr>
                <a:srgbClr val="0070C0"/>
              </a:buClr>
              <a:buSzPts val="2600"/>
              <a:buFont typeface="Arial"/>
              <a:buChar char="•"/>
            </a:pPr>
            <a:r>
              <a:rPr lang="en-US" sz="2600" b="0" i="0" u="none" strike="noStrike" cap="none">
                <a:solidFill>
                  <a:srgbClr val="1B1A1A"/>
                </a:solidFill>
                <a:latin typeface="Arial"/>
                <a:ea typeface="Arial"/>
                <a:cs typeface="Arial"/>
                <a:sym typeface="Arial"/>
              </a:rPr>
              <a:t>This law uses a two-thirds offset rule</a:t>
            </a:r>
            <a:endParaRPr sz="2600" b="0" i="0" u="none" strike="noStrike" cap="none">
              <a:solidFill>
                <a:srgbClr val="000000"/>
              </a:solidFill>
              <a:latin typeface="Arial"/>
              <a:ea typeface="Arial"/>
              <a:cs typeface="Arial"/>
              <a:sym typeface="Arial"/>
            </a:endParaRPr>
          </a:p>
          <a:p>
            <a:pPr marL="469900" marR="0" lvl="0" indent="-457200" algn="l" rtl="0">
              <a:lnSpc>
                <a:spcPct val="150000"/>
              </a:lnSpc>
              <a:spcBef>
                <a:spcPts val="0"/>
              </a:spcBef>
              <a:spcAft>
                <a:spcPts val="0"/>
              </a:spcAft>
              <a:buClr>
                <a:srgbClr val="0070C0"/>
              </a:buClr>
              <a:buSzPts val="2600"/>
              <a:buFont typeface="Arial"/>
              <a:buChar char="•"/>
            </a:pPr>
            <a:r>
              <a:rPr lang="en-US" sz="2600" b="0" i="0" u="none" strike="noStrike" cap="none">
                <a:solidFill>
                  <a:srgbClr val="1B1A1A"/>
                </a:solidFill>
                <a:latin typeface="Arial"/>
                <a:ea typeface="Arial"/>
                <a:cs typeface="Arial"/>
                <a:sym typeface="Arial"/>
              </a:rPr>
              <a:t>Two-thirds of your TRS Annuity benefit will be subtracted from your spousal SS benefit</a:t>
            </a:r>
            <a:endParaRPr sz="2600" b="0" i="0" u="none" strike="noStrike" cap="none">
              <a:solidFill>
                <a:srgbClr val="000000"/>
              </a:solidFill>
              <a:latin typeface="Arial"/>
              <a:ea typeface="Arial"/>
              <a:cs typeface="Arial"/>
              <a:sym typeface="Arial"/>
            </a:endParaRPr>
          </a:p>
          <a:p>
            <a:pPr marL="469900" marR="0" lvl="0" indent="-457200" algn="l" rtl="0">
              <a:lnSpc>
                <a:spcPct val="150000"/>
              </a:lnSpc>
              <a:spcBef>
                <a:spcPts val="0"/>
              </a:spcBef>
              <a:spcAft>
                <a:spcPts val="0"/>
              </a:spcAft>
              <a:buClr>
                <a:srgbClr val="0070C0"/>
              </a:buClr>
              <a:buSzPts val="2600"/>
              <a:buFont typeface="Arial"/>
              <a:buChar char="•"/>
            </a:pPr>
            <a:r>
              <a:rPr lang="en-US" sz="2600" b="0" i="0" u="none" strike="noStrike" cap="none">
                <a:solidFill>
                  <a:srgbClr val="1B1A1A"/>
                </a:solidFill>
                <a:latin typeface="Arial"/>
                <a:ea typeface="Arial"/>
                <a:cs typeface="Arial"/>
                <a:sym typeface="Arial"/>
              </a:rPr>
              <a:t>Does NOT reduce TRS Pension Benefit</a:t>
            </a:r>
            <a:endParaRPr sz="2600" b="0" i="0" u="none" strike="noStrike" cap="none">
              <a:solidFill>
                <a:srgbClr val="000000"/>
              </a:solidFill>
              <a:latin typeface="Arial"/>
              <a:ea typeface="Arial"/>
              <a:cs typeface="Arial"/>
              <a:sym typeface="Arial"/>
            </a:endParaRPr>
          </a:p>
          <a:p>
            <a:pPr marL="469900" marR="0" lvl="0" indent="-457200" algn="l" rtl="0">
              <a:lnSpc>
                <a:spcPct val="150000"/>
              </a:lnSpc>
              <a:spcBef>
                <a:spcPts val="0"/>
              </a:spcBef>
              <a:spcAft>
                <a:spcPts val="0"/>
              </a:spcAft>
              <a:buClr>
                <a:srgbClr val="0070C0"/>
              </a:buClr>
              <a:buSzPts val="2600"/>
              <a:buFont typeface="Arial"/>
              <a:buChar char="•"/>
            </a:pPr>
            <a:r>
              <a:rPr lang="en-US" sz="2600" b="0" i="0" u="none" strike="noStrike" cap="none">
                <a:solidFill>
                  <a:srgbClr val="1B1A1A"/>
                </a:solidFill>
                <a:latin typeface="Arial"/>
                <a:ea typeface="Arial"/>
                <a:cs typeface="Arial"/>
                <a:sym typeface="Arial"/>
              </a:rPr>
              <a:t>Current Law Exemption: You have to be employed by a SS- covered District for your last 60 months to be eligible</a:t>
            </a:r>
            <a:endParaRPr sz="2600" b="0" i="0" u="none" strike="noStrike" cap="none">
              <a:solidFill>
                <a:srgbClr val="000000"/>
              </a:solidFill>
              <a:latin typeface="Arial"/>
              <a:ea typeface="Arial"/>
              <a:cs typeface="Arial"/>
              <a:sym typeface="Arial"/>
            </a:endParaRPr>
          </a:p>
        </p:txBody>
      </p:sp>
      <p:grpSp>
        <p:nvGrpSpPr>
          <p:cNvPr id="1034" name="Google Shape;1034;p56"/>
          <p:cNvGrpSpPr/>
          <p:nvPr/>
        </p:nvGrpSpPr>
        <p:grpSpPr>
          <a:xfrm>
            <a:off x="0" y="0"/>
            <a:ext cx="18288000" cy="10287000"/>
            <a:chOff x="0" y="0"/>
            <a:chExt cx="18288000" cy="10287000"/>
          </a:xfrm>
        </p:grpSpPr>
        <p:sp>
          <p:nvSpPr>
            <p:cNvPr id="1035" name="Google Shape;1035;p56"/>
            <p:cNvSpPr/>
            <p:nvPr/>
          </p:nvSpPr>
          <p:spPr>
            <a:xfrm>
              <a:off x="17259300" y="0"/>
              <a:ext cx="1028700" cy="10287000"/>
            </a:xfrm>
            <a:custGeom>
              <a:avLst/>
              <a:gdLst/>
              <a:ahLst/>
              <a:cxnLst/>
              <a:rect l="l" t="t" r="r" b="b"/>
              <a:pathLst>
                <a:path w="1028700" h="10287000" extrusionOk="0">
                  <a:moveTo>
                    <a:pt x="1028699" y="10286999"/>
                  </a:moveTo>
                  <a:lnTo>
                    <a:pt x="0" y="10286999"/>
                  </a:lnTo>
                  <a:lnTo>
                    <a:pt x="0" y="0"/>
                  </a:lnTo>
                  <a:lnTo>
                    <a:pt x="1028699" y="0"/>
                  </a:lnTo>
                  <a:lnTo>
                    <a:pt x="1028699" y="10286999"/>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6" name="Google Shape;1036;p56"/>
            <p:cNvSpPr/>
            <p:nvPr/>
          </p:nvSpPr>
          <p:spPr>
            <a:xfrm>
              <a:off x="15660910" y="7640293"/>
              <a:ext cx="2110740" cy="2110740"/>
            </a:xfrm>
            <a:custGeom>
              <a:avLst/>
              <a:gdLst/>
              <a:ahLst/>
              <a:cxnLst/>
              <a:rect l="l" t="t" r="r" b="b"/>
              <a:pathLst>
                <a:path w="2110740" h="2110740" extrusionOk="0">
                  <a:moveTo>
                    <a:pt x="1055213" y="2110428"/>
                  </a:moveTo>
                  <a:lnTo>
                    <a:pt x="1006911" y="2109342"/>
                  </a:lnTo>
                  <a:lnTo>
                    <a:pt x="959167" y="2106115"/>
                  </a:lnTo>
                  <a:lnTo>
                    <a:pt x="912026" y="2100795"/>
                  </a:lnTo>
                  <a:lnTo>
                    <a:pt x="865537" y="2093427"/>
                  </a:lnTo>
                  <a:lnTo>
                    <a:pt x="819744" y="2084058"/>
                  </a:lnTo>
                  <a:lnTo>
                    <a:pt x="774695" y="2072734"/>
                  </a:lnTo>
                  <a:lnTo>
                    <a:pt x="730436" y="2059503"/>
                  </a:lnTo>
                  <a:lnTo>
                    <a:pt x="687014" y="2044411"/>
                  </a:lnTo>
                  <a:lnTo>
                    <a:pt x="644476" y="2027504"/>
                  </a:lnTo>
                  <a:lnTo>
                    <a:pt x="602867" y="2008828"/>
                  </a:lnTo>
                  <a:lnTo>
                    <a:pt x="562235" y="1988432"/>
                  </a:lnTo>
                  <a:lnTo>
                    <a:pt x="522626" y="1966360"/>
                  </a:lnTo>
                  <a:lnTo>
                    <a:pt x="484087" y="1942660"/>
                  </a:lnTo>
                  <a:lnTo>
                    <a:pt x="446663" y="1917378"/>
                  </a:lnTo>
                  <a:lnTo>
                    <a:pt x="410403" y="1890560"/>
                  </a:lnTo>
                  <a:lnTo>
                    <a:pt x="375352" y="1862254"/>
                  </a:lnTo>
                  <a:lnTo>
                    <a:pt x="341557" y="1832506"/>
                  </a:lnTo>
                  <a:lnTo>
                    <a:pt x="309064" y="1801363"/>
                  </a:lnTo>
                  <a:lnTo>
                    <a:pt x="277920" y="1768870"/>
                  </a:lnTo>
                  <a:lnTo>
                    <a:pt x="248172" y="1735074"/>
                  </a:lnTo>
                  <a:lnTo>
                    <a:pt x="219866" y="1700023"/>
                  </a:lnTo>
                  <a:lnTo>
                    <a:pt x="193049" y="1663763"/>
                  </a:lnTo>
                  <a:lnTo>
                    <a:pt x="167767" y="1626340"/>
                  </a:lnTo>
                  <a:lnTo>
                    <a:pt x="144066" y="1587800"/>
                  </a:lnTo>
                  <a:lnTo>
                    <a:pt x="121995" y="1548191"/>
                  </a:lnTo>
                  <a:lnTo>
                    <a:pt x="101598" y="1507559"/>
                  </a:lnTo>
                  <a:lnTo>
                    <a:pt x="82923" y="1465950"/>
                  </a:lnTo>
                  <a:lnTo>
                    <a:pt x="66016" y="1423412"/>
                  </a:lnTo>
                  <a:lnTo>
                    <a:pt x="50923" y="1379990"/>
                  </a:lnTo>
                  <a:lnTo>
                    <a:pt x="37692" y="1335731"/>
                  </a:lnTo>
                  <a:lnTo>
                    <a:pt x="26369" y="1290682"/>
                  </a:lnTo>
                  <a:lnTo>
                    <a:pt x="17000" y="1244890"/>
                  </a:lnTo>
                  <a:lnTo>
                    <a:pt x="9632" y="1198400"/>
                  </a:lnTo>
                  <a:lnTo>
                    <a:pt x="4311" y="1151260"/>
                  </a:lnTo>
                  <a:lnTo>
                    <a:pt x="1085" y="1103515"/>
                  </a:lnTo>
                  <a:lnTo>
                    <a:pt x="0" y="1055177"/>
                  </a:lnTo>
                  <a:lnTo>
                    <a:pt x="1085" y="1006912"/>
                  </a:lnTo>
                  <a:lnTo>
                    <a:pt x="4311" y="959168"/>
                  </a:lnTo>
                  <a:lnTo>
                    <a:pt x="9632" y="912027"/>
                  </a:lnTo>
                  <a:lnTo>
                    <a:pt x="17000" y="865538"/>
                  </a:lnTo>
                  <a:lnTo>
                    <a:pt x="26369" y="819745"/>
                  </a:lnTo>
                  <a:lnTo>
                    <a:pt x="37692" y="774696"/>
                  </a:lnTo>
                  <a:lnTo>
                    <a:pt x="50923" y="730437"/>
                  </a:lnTo>
                  <a:lnTo>
                    <a:pt x="66016" y="687015"/>
                  </a:lnTo>
                  <a:lnTo>
                    <a:pt x="82923" y="644477"/>
                  </a:lnTo>
                  <a:lnTo>
                    <a:pt x="101598" y="602868"/>
                  </a:lnTo>
                  <a:lnTo>
                    <a:pt x="121995" y="562236"/>
                  </a:lnTo>
                  <a:lnTo>
                    <a:pt x="144066" y="522627"/>
                  </a:lnTo>
                  <a:lnTo>
                    <a:pt x="167767" y="484087"/>
                  </a:lnTo>
                  <a:lnTo>
                    <a:pt x="193049" y="446664"/>
                  </a:lnTo>
                  <a:lnTo>
                    <a:pt x="219866" y="410404"/>
                  </a:lnTo>
                  <a:lnTo>
                    <a:pt x="248172" y="375353"/>
                  </a:lnTo>
                  <a:lnTo>
                    <a:pt x="277920" y="341557"/>
                  </a:lnTo>
                  <a:lnTo>
                    <a:pt x="309064" y="309065"/>
                  </a:lnTo>
                  <a:lnTo>
                    <a:pt x="341557" y="277921"/>
                  </a:lnTo>
                  <a:lnTo>
                    <a:pt x="375352" y="248173"/>
                  </a:lnTo>
                  <a:lnTo>
                    <a:pt x="410403" y="219867"/>
                  </a:lnTo>
                  <a:lnTo>
                    <a:pt x="446663" y="193049"/>
                  </a:lnTo>
                  <a:lnTo>
                    <a:pt x="484087" y="167767"/>
                  </a:lnTo>
                  <a:lnTo>
                    <a:pt x="522626" y="144067"/>
                  </a:lnTo>
                  <a:lnTo>
                    <a:pt x="562235" y="121995"/>
                  </a:lnTo>
                  <a:lnTo>
                    <a:pt x="602867" y="101599"/>
                  </a:lnTo>
                  <a:lnTo>
                    <a:pt x="644476" y="82923"/>
                  </a:lnTo>
                  <a:lnTo>
                    <a:pt x="687014" y="66016"/>
                  </a:lnTo>
                  <a:lnTo>
                    <a:pt x="730436" y="50924"/>
                  </a:lnTo>
                  <a:lnTo>
                    <a:pt x="774695" y="37693"/>
                  </a:lnTo>
                  <a:lnTo>
                    <a:pt x="819744" y="26369"/>
                  </a:lnTo>
                  <a:lnTo>
                    <a:pt x="865537" y="17000"/>
                  </a:lnTo>
                  <a:lnTo>
                    <a:pt x="912026" y="9632"/>
                  </a:lnTo>
                  <a:lnTo>
                    <a:pt x="959167" y="4312"/>
                  </a:lnTo>
                  <a:lnTo>
                    <a:pt x="1006911" y="1085"/>
                  </a:lnTo>
                  <a:lnTo>
                    <a:pt x="1055213" y="0"/>
                  </a:lnTo>
                  <a:lnTo>
                    <a:pt x="1103514" y="1085"/>
                  </a:lnTo>
                  <a:lnTo>
                    <a:pt x="1151259" y="4312"/>
                  </a:lnTo>
                  <a:lnTo>
                    <a:pt x="1198399" y="9632"/>
                  </a:lnTo>
                  <a:lnTo>
                    <a:pt x="1244889" y="17000"/>
                  </a:lnTo>
                  <a:lnTo>
                    <a:pt x="1290682" y="26369"/>
                  </a:lnTo>
                  <a:lnTo>
                    <a:pt x="1335731" y="37693"/>
                  </a:lnTo>
                  <a:lnTo>
                    <a:pt x="1379990" y="50924"/>
                  </a:lnTo>
                  <a:lnTo>
                    <a:pt x="1423412" y="66016"/>
                  </a:lnTo>
                  <a:lnTo>
                    <a:pt x="1465950" y="82923"/>
                  </a:lnTo>
                  <a:lnTo>
                    <a:pt x="1507559" y="101599"/>
                  </a:lnTo>
                  <a:lnTo>
                    <a:pt x="1548191" y="121995"/>
                  </a:lnTo>
                  <a:lnTo>
                    <a:pt x="1587800" y="144067"/>
                  </a:lnTo>
                  <a:lnTo>
                    <a:pt x="1626340" y="167767"/>
                  </a:lnTo>
                  <a:lnTo>
                    <a:pt x="1663763" y="193049"/>
                  </a:lnTo>
                  <a:lnTo>
                    <a:pt x="1700023" y="219867"/>
                  </a:lnTo>
                  <a:lnTo>
                    <a:pt x="1735074" y="248173"/>
                  </a:lnTo>
                  <a:lnTo>
                    <a:pt x="1768870" y="277921"/>
                  </a:lnTo>
                  <a:lnTo>
                    <a:pt x="1801363" y="309065"/>
                  </a:lnTo>
                  <a:lnTo>
                    <a:pt x="1832506" y="341557"/>
                  </a:lnTo>
                  <a:lnTo>
                    <a:pt x="1862255" y="375353"/>
                  </a:lnTo>
                  <a:lnTo>
                    <a:pt x="1890561" y="410404"/>
                  </a:lnTo>
                  <a:lnTo>
                    <a:pt x="1917378" y="446664"/>
                  </a:lnTo>
                  <a:lnTo>
                    <a:pt x="1942660" y="484087"/>
                  </a:lnTo>
                  <a:lnTo>
                    <a:pt x="1966360" y="522627"/>
                  </a:lnTo>
                  <a:lnTo>
                    <a:pt x="1988432" y="562236"/>
                  </a:lnTo>
                  <a:lnTo>
                    <a:pt x="2008829" y="602868"/>
                  </a:lnTo>
                  <a:lnTo>
                    <a:pt x="2027504" y="644477"/>
                  </a:lnTo>
                  <a:lnTo>
                    <a:pt x="2044411" y="687015"/>
                  </a:lnTo>
                  <a:lnTo>
                    <a:pt x="2059503" y="730437"/>
                  </a:lnTo>
                  <a:lnTo>
                    <a:pt x="2072734" y="774696"/>
                  </a:lnTo>
                  <a:lnTo>
                    <a:pt x="2084058" y="819745"/>
                  </a:lnTo>
                  <a:lnTo>
                    <a:pt x="2093427" y="865538"/>
                  </a:lnTo>
                  <a:lnTo>
                    <a:pt x="2100795" y="912027"/>
                  </a:lnTo>
                  <a:lnTo>
                    <a:pt x="2106115" y="959168"/>
                  </a:lnTo>
                  <a:lnTo>
                    <a:pt x="2109342" y="1006912"/>
                  </a:lnTo>
                  <a:lnTo>
                    <a:pt x="2110426" y="1055214"/>
                  </a:lnTo>
                  <a:lnTo>
                    <a:pt x="2109342" y="1103515"/>
                  </a:lnTo>
                  <a:lnTo>
                    <a:pt x="2106115" y="1151260"/>
                  </a:lnTo>
                  <a:lnTo>
                    <a:pt x="2100795" y="1198400"/>
                  </a:lnTo>
                  <a:lnTo>
                    <a:pt x="2093427" y="1244890"/>
                  </a:lnTo>
                  <a:lnTo>
                    <a:pt x="2084058" y="1290682"/>
                  </a:lnTo>
                  <a:lnTo>
                    <a:pt x="2072734" y="1335731"/>
                  </a:lnTo>
                  <a:lnTo>
                    <a:pt x="2059503" y="1379990"/>
                  </a:lnTo>
                  <a:lnTo>
                    <a:pt x="2044411" y="1423412"/>
                  </a:lnTo>
                  <a:lnTo>
                    <a:pt x="2027504" y="1465950"/>
                  </a:lnTo>
                  <a:lnTo>
                    <a:pt x="2008829" y="1507559"/>
                  </a:lnTo>
                  <a:lnTo>
                    <a:pt x="1988432" y="1548191"/>
                  </a:lnTo>
                  <a:lnTo>
                    <a:pt x="1966360" y="1587800"/>
                  </a:lnTo>
                  <a:lnTo>
                    <a:pt x="1942660" y="1626340"/>
                  </a:lnTo>
                  <a:lnTo>
                    <a:pt x="1917378" y="1663763"/>
                  </a:lnTo>
                  <a:lnTo>
                    <a:pt x="1890561" y="1700023"/>
                  </a:lnTo>
                  <a:lnTo>
                    <a:pt x="1862255" y="1735074"/>
                  </a:lnTo>
                  <a:lnTo>
                    <a:pt x="1832506" y="1768870"/>
                  </a:lnTo>
                  <a:lnTo>
                    <a:pt x="1801363" y="1801363"/>
                  </a:lnTo>
                  <a:lnTo>
                    <a:pt x="1768870" y="1832506"/>
                  </a:lnTo>
                  <a:lnTo>
                    <a:pt x="1735074" y="1862254"/>
                  </a:lnTo>
                  <a:lnTo>
                    <a:pt x="1700023" y="1890560"/>
                  </a:lnTo>
                  <a:lnTo>
                    <a:pt x="1663763" y="1917378"/>
                  </a:lnTo>
                  <a:lnTo>
                    <a:pt x="1626340" y="1942660"/>
                  </a:lnTo>
                  <a:lnTo>
                    <a:pt x="1587800" y="1966360"/>
                  </a:lnTo>
                  <a:lnTo>
                    <a:pt x="1548191" y="1988432"/>
                  </a:lnTo>
                  <a:lnTo>
                    <a:pt x="1507559" y="2008828"/>
                  </a:lnTo>
                  <a:lnTo>
                    <a:pt x="1465950" y="2027504"/>
                  </a:lnTo>
                  <a:lnTo>
                    <a:pt x="1423412" y="2044411"/>
                  </a:lnTo>
                  <a:lnTo>
                    <a:pt x="1379990" y="2059503"/>
                  </a:lnTo>
                  <a:lnTo>
                    <a:pt x="1335731" y="2072734"/>
                  </a:lnTo>
                  <a:lnTo>
                    <a:pt x="1290682" y="2084058"/>
                  </a:lnTo>
                  <a:lnTo>
                    <a:pt x="1244889" y="2093427"/>
                  </a:lnTo>
                  <a:lnTo>
                    <a:pt x="1198399" y="2100795"/>
                  </a:lnTo>
                  <a:lnTo>
                    <a:pt x="1151259" y="2106115"/>
                  </a:lnTo>
                  <a:lnTo>
                    <a:pt x="1103514" y="2109342"/>
                  </a:lnTo>
                  <a:lnTo>
                    <a:pt x="1055213" y="2110428"/>
                  </a:lnTo>
                  <a:close/>
                </a:path>
              </a:pathLst>
            </a:custGeom>
            <a:solidFill>
              <a:srgbClr val="3DB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7" name="Google Shape;1037;p56"/>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38" name="Google Shape;1038;p56"/>
          <p:cNvSpPr txBox="1">
            <a:spLocks noGrp="1"/>
          </p:cNvSpPr>
          <p:nvPr>
            <p:ph type="title"/>
          </p:nvPr>
        </p:nvSpPr>
        <p:spPr>
          <a:xfrm>
            <a:off x="1172022" y="965132"/>
            <a:ext cx="12576810" cy="2067795"/>
          </a:xfrm>
          <a:prstGeom prst="rect">
            <a:avLst/>
          </a:prstGeom>
          <a:noFill/>
          <a:ln>
            <a:noFill/>
          </a:ln>
        </p:spPr>
        <p:txBody>
          <a:bodyPr spcFirstLastPara="1" wrap="square" lIns="0" tIns="12050" rIns="0" bIns="0" anchor="t" anchorCtr="0">
            <a:spAutoFit/>
          </a:bodyPr>
          <a:lstStyle/>
          <a:p>
            <a:pPr marL="12700" lvl="0" indent="0" algn="l" rtl="0">
              <a:lnSpc>
                <a:spcPct val="112887"/>
              </a:lnSpc>
              <a:spcBef>
                <a:spcPts val="0"/>
              </a:spcBef>
              <a:spcAft>
                <a:spcPts val="0"/>
              </a:spcAft>
              <a:buSzPts val="1400"/>
              <a:buNone/>
            </a:pPr>
            <a:r>
              <a:rPr lang="en-US" sz="7100">
                <a:solidFill>
                  <a:srgbClr val="1B1A1A"/>
                </a:solidFill>
                <a:latin typeface="Arial"/>
                <a:ea typeface="Arial"/>
                <a:cs typeface="Arial"/>
                <a:sym typeface="Arial"/>
              </a:rPr>
              <a:t>Government Pension Offset</a:t>
            </a:r>
            <a:endParaRPr sz="7100">
              <a:latin typeface="Arial"/>
              <a:ea typeface="Arial"/>
              <a:cs typeface="Arial"/>
              <a:sym typeface="Arial"/>
            </a:endParaRPr>
          </a:p>
          <a:p>
            <a:pPr marL="12700" lvl="0" indent="0" algn="l" rtl="0">
              <a:lnSpc>
                <a:spcPct val="109587"/>
              </a:lnSpc>
              <a:spcBef>
                <a:spcPts val="0"/>
              </a:spcBef>
              <a:spcAft>
                <a:spcPts val="0"/>
              </a:spcAft>
              <a:buSzPts val="1400"/>
              <a:buNone/>
            </a:pPr>
            <a:r>
              <a:rPr lang="en-US" sz="4850">
                <a:solidFill>
                  <a:srgbClr val="0578D5"/>
                </a:solidFill>
                <a:latin typeface="Arial"/>
                <a:ea typeface="Arial"/>
                <a:cs typeface="Arial"/>
                <a:sym typeface="Arial"/>
              </a:rPr>
              <a:t>SPOUSAL BENEFIT</a:t>
            </a:r>
            <a:endParaRPr sz="4850">
              <a:latin typeface="Arial"/>
              <a:ea typeface="Arial"/>
              <a:cs typeface="Arial"/>
              <a:sym typeface="Arial"/>
            </a:endParaRPr>
          </a:p>
        </p:txBody>
      </p:sp>
      <p:sp>
        <p:nvSpPr>
          <p:cNvPr id="1039" name="Google Shape;1039;p56"/>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1043"/>
        <p:cNvGrpSpPr/>
        <p:nvPr/>
      </p:nvGrpSpPr>
      <p:grpSpPr>
        <a:xfrm>
          <a:off x="0" y="0"/>
          <a:ext cx="0" cy="0"/>
          <a:chOff x="0" y="0"/>
          <a:chExt cx="0" cy="0"/>
        </a:xfrm>
      </p:grpSpPr>
      <p:sp>
        <p:nvSpPr>
          <p:cNvPr id="1044" name="Google Shape;1044;p57"/>
          <p:cNvSpPr txBox="1">
            <a:spLocks noGrp="1"/>
          </p:cNvSpPr>
          <p:nvPr>
            <p:ph type="title"/>
          </p:nvPr>
        </p:nvSpPr>
        <p:spPr>
          <a:xfrm>
            <a:off x="1172022" y="962627"/>
            <a:ext cx="12903835" cy="1135380"/>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a:solidFill>
                  <a:srgbClr val="1B1A1A"/>
                </a:solidFill>
                <a:latin typeface="Arial"/>
                <a:ea typeface="Arial"/>
                <a:cs typeface="Arial"/>
                <a:sym typeface="Arial"/>
              </a:rPr>
              <a:t>Government Pension Offset</a:t>
            </a:r>
            <a:endParaRPr>
              <a:latin typeface="Arial"/>
              <a:ea typeface="Arial"/>
              <a:cs typeface="Arial"/>
              <a:sym typeface="Arial"/>
            </a:endParaRPr>
          </a:p>
        </p:txBody>
      </p:sp>
      <p:sp>
        <p:nvSpPr>
          <p:cNvPr id="1045" name="Google Shape;1045;p57"/>
          <p:cNvSpPr txBox="1"/>
          <p:nvPr/>
        </p:nvSpPr>
        <p:spPr>
          <a:xfrm>
            <a:off x="1172022" y="1940559"/>
            <a:ext cx="6193155" cy="78486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4950"/>
              <a:buFont typeface="Arial"/>
              <a:buNone/>
            </a:pPr>
            <a:r>
              <a:rPr lang="en-US" sz="4950" b="1" i="0" u="none" strike="noStrike" cap="none">
                <a:solidFill>
                  <a:srgbClr val="0578D5"/>
                </a:solidFill>
                <a:latin typeface="Arial"/>
                <a:ea typeface="Arial"/>
                <a:cs typeface="Arial"/>
                <a:sym typeface="Arial"/>
              </a:rPr>
              <a:t>SPOUSAL BENEFIT</a:t>
            </a:r>
            <a:endParaRPr sz="4950" b="1" i="0" u="none" strike="noStrike" cap="none">
              <a:solidFill>
                <a:srgbClr val="000000"/>
              </a:solidFill>
              <a:latin typeface="Arial"/>
              <a:ea typeface="Arial"/>
              <a:cs typeface="Arial"/>
              <a:sym typeface="Arial"/>
            </a:endParaRPr>
          </a:p>
        </p:txBody>
      </p:sp>
      <p:sp>
        <p:nvSpPr>
          <p:cNvPr id="1046" name="Google Shape;1046;p57"/>
          <p:cNvSpPr txBox="1"/>
          <p:nvPr/>
        </p:nvSpPr>
        <p:spPr>
          <a:xfrm>
            <a:off x="1172022" y="3280505"/>
            <a:ext cx="6445885" cy="2370392"/>
          </a:xfrm>
          <a:prstGeom prst="rect">
            <a:avLst/>
          </a:prstGeom>
          <a:noFill/>
          <a:ln>
            <a:noFill/>
          </a:ln>
        </p:spPr>
        <p:txBody>
          <a:bodyPr spcFirstLastPara="1" wrap="square" lIns="0" tIns="12700" rIns="0" bIns="0" anchor="t" anchorCtr="0">
            <a:spAutoFit/>
          </a:bodyPr>
          <a:lstStyle/>
          <a:p>
            <a:pPr marL="162560" marR="0" lvl="0" indent="-146050" algn="l" rtl="0">
              <a:lnSpc>
                <a:spcPct val="100000"/>
              </a:lnSpc>
              <a:spcBef>
                <a:spcPts val="0"/>
              </a:spcBef>
              <a:spcAft>
                <a:spcPts val="0"/>
              </a:spcAft>
              <a:buClr>
                <a:srgbClr val="1B1A1A"/>
              </a:buClr>
              <a:buSzPts val="2300"/>
              <a:buFont typeface="Montserrat Medium"/>
              <a:buChar char="•"/>
            </a:pPr>
            <a:r>
              <a:rPr lang="en-US" sz="2400" b="0" i="0" u="none" strike="noStrike" cap="none">
                <a:solidFill>
                  <a:srgbClr val="1B1A1A"/>
                </a:solidFill>
                <a:latin typeface="Arial"/>
                <a:ea typeface="Arial"/>
                <a:cs typeface="Arial"/>
                <a:sym typeface="Arial"/>
              </a:rPr>
              <a:t>TRS Pension: $2,100</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1B1A1A"/>
              </a:buClr>
              <a:buSzPts val="2650"/>
              <a:buFont typeface="Montserrat Medium"/>
              <a:buNone/>
            </a:pPr>
            <a:endParaRPr sz="2650" b="0" i="0" u="none" strike="noStrike" cap="none">
              <a:solidFill>
                <a:srgbClr val="000000"/>
              </a:solidFill>
              <a:latin typeface="Arial"/>
              <a:ea typeface="Arial"/>
              <a:cs typeface="Arial"/>
              <a:sym typeface="Arial"/>
            </a:endParaRPr>
          </a:p>
          <a:p>
            <a:pPr marL="162560" marR="0" lvl="0" indent="-146050" algn="l" rtl="0">
              <a:lnSpc>
                <a:spcPct val="100000"/>
              </a:lnSpc>
              <a:spcBef>
                <a:spcPts val="5"/>
              </a:spcBef>
              <a:spcAft>
                <a:spcPts val="0"/>
              </a:spcAft>
              <a:buClr>
                <a:srgbClr val="1B1A1A"/>
              </a:buClr>
              <a:buSzPts val="2300"/>
              <a:buFont typeface="Montserrat Medium"/>
              <a:buChar char="•"/>
            </a:pPr>
            <a:r>
              <a:rPr lang="en-US" sz="2400" b="0" i="0" u="none" strike="noStrike" cap="none">
                <a:solidFill>
                  <a:srgbClr val="1B1A1A"/>
                </a:solidFill>
                <a:latin typeface="Arial"/>
                <a:ea typeface="Arial"/>
                <a:cs typeface="Arial"/>
                <a:sym typeface="Arial"/>
              </a:rPr>
              <a:t>Spousal SS Benefit: $1,000</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1B1A1A"/>
              </a:buClr>
              <a:buSzPts val="2350"/>
              <a:buFont typeface="Montserrat Medium"/>
              <a:buNone/>
            </a:pPr>
            <a:endParaRPr sz="2350" b="0" i="0" u="none" strike="noStrike" cap="none">
              <a:solidFill>
                <a:srgbClr val="000000"/>
              </a:solidFill>
              <a:latin typeface="Arial"/>
              <a:ea typeface="Arial"/>
              <a:cs typeface="Arial"/>
              <a:sym typeface="Arial"/>
            </a:endParaRPr>
          </a:p>
          <a:p>
            <a:pPr marL="163195" marR="5080" lvl="0" indent="-146050" algn="l" rtl="0">
              <a:lnSpc>
                <a:spcPct val="114599"/>
              </a:lnSpc>
              <a:spcBef>
                <a:spcPts val="0"/>
              </a:spcBef>
              <a:spcAft>
                <a:spcPts val="0"/>
              </a:spcAft>
              <a:buClr>
                <a:srgbClr val="1B1A1A"/>
              </a:buClr>
              <a:buSzPts val="2300"/>
              <a:buFont typeface="Montserrat Medium"/>
              <a:buChar char="•"/>
            </a:pPr>
            <a:r>
              <a:rPr lang="en-US" sz="2400" b="0" i="0" u="none" strike="noStrike" cap="none">
                <a:solidFill>
                  <a:srgbClr val="1B1A1A"/>
                </a:solidFill>
                <a:latin typeface="Arial"/>
                <a:ea typeface="Arial"/>
                <a:cs typeface="Arial"/>
                <a:sym typeface="Arial"/>
              </a:rPr>
              <a:t>Subtract 2/3 of TRS benefit from eligible SS benefit</a:t>
            </a:r>
            <a:endParaRPr sz="2400" b="0" i="0" u="none" strike="noStrike" cap="none">
              <a:solidFill>
                <a:srgbClr val="000000"/>
              </a:solidFill>
              <a:latin typeface="Arial"/>
              <a:ea typeface="Arial"/>
              <a:cs typeface="Arial"/>
              <a:sym typeface="Arial"/>
            </a:endParaRPr>
          </a:p>
        </p:txBody>
      </p:sp>
      <p:graphicFrame>
        <p:nvGraphicFramePr>
          <p:cNvPr id="1047" name="Google Shape;1047;p57"/>
          <p:cNvGraphicFramePr/>
          <p:nvPr/>
        </p:nvGraphicFramePr>
        <p:xfrm>
          <a:off x="1152972" y="6571691"/>
          <a:ext cx="4855200" cy="1582679"/>
        </p:xfrm>
        <a:graphic>
          <a:graphicData uri="http://schemas.openxmlformats.org/drawingml/2006/table">
            <a:tbl>
              <a:tblPr firstRow="1" bandRow="1">
                <a:noFill/>
                <a:tableStyleId>{AB65922F-B997-4A9D-A79D-50BC973EB08F}</a:tableStyleId>
              </a:tblPr>
              <a:tblGrid>
                <a:gridCol w="3168650">
                  <a:extLst>
                    <a:ext uri="{9D8B030D-6E8A-4147-A177-3AD203B41FA5}">
                      <a16:colId xmlns:a16="http://schemas.microsoft.com/office/drawing/2014/main" val="20000"/>
                    </a:ext>
                  </a:extLst>
                </a:gridCol>
                <a:gridCol w="1686550">
                  <a:extLst>
                    <a:ext uri="{9D8B030D-6E8A-4147-A177-3AD203B41FA5}">
                      <a16:colId xmlns:a16="http://schemas.microsoft.com/office/drawing/2014/main" val="20001"/>
                    </a:ext>
                  </a:extLst>
                </a:gridCol>
              </a:tblGrid>
              <a:tr h="376550">
                <a:tc>
                  <a:txBody>
                    <a:bodyPr/>
                    <a:lstStyle/>
                    <a:p>
                      <a:pPr marL="31750" marR="0" lvl="0" indent="0" algn="l" rtl="0">
                        <a:lnSpc>
                          <a:spcPct val="110000"/>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SS BENEFIT</a:t>
                      </a:r>
                      <a:endParaRPr sz="2400" u="none" strike="noStrike" cap="none">
                        <a:latin typeface="Arial"/>
                        <a:ea typeface="Arial"/>
                        <a:cs typeface="Arial"/>
                        <a:sym typeface="Arial"/>
                      </a:endParaRPr>
                    </a:p>
                  </a:txBody>
                  <a:tcPr marL="0" marR="0" marT="0" marB="0"/>
                </a:tc>
                <a:tc>
                  <a:txBody>
                    <a:bodyPr/>
                    <a:lstStyle/>
                    <a:p>
                      <a:pPr marL="0" marR="24130" lvl="0" indent="0" algn="r" rtl="0">
                        <a:lnSpc>
                          <a:spcPct val="100000"/>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$1,000</a:t>
                      </a:r>
                      <a:endParaRPr sz="24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0"/>
                  </a:ext>
                </a:extLst>
              </a:tr>
              <a:tr h="628025">
                <a:tc>
                  <a:txBody>
                    <a:bodyPr/>
                    <a:lstStyle/>
                    <a:p>
                      <a:pPr marL="3175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 (2/3 of $2,100)</a:t>
                      </a:r>
                      <a:endParaRPr sz="2400" u="none" strike="noStrike" cap="none">
                        <a:latin typeface="Arial"/>
                        <a:ea typeface="Arial"/>
                        <a:cs typeface="Arial"/>
                        <a:sym typeface="Arial"/>
                      </a:endParaRPr>
                    </a:p>
                  </a:txBody>
                  <a:tcPr marL="0" marR="0" marT="11425" marB="0"/>
                </a:tc>
                <a:tc>
                  <a:txBody>
                    <a:bodyPr/>
                    <a:lstStyle/>
                    <a:p>
                      <a:pPr marL="0" marR="36830" lvl="0" indent="0" algn="r" rtl="0">
                        <a:lnSpc>
                          <a:spcPct val="113750"/>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$1,400</a:t>
                      </a:r>
                      <a:endParaRPr sz="24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1"/>
                  </a:ext>
                </a:extLst>
              </a:tr>
              <a:tr h="555625">
                <a:tc>
                  <a:txBody>
                    <a:bodyPr/>
                    <a:lstStyle/>
                    <a:p>
                      <a:pPr marL="0" marR="0" lvl="0" indent="0" algn="l" rtl="0">
                        <a:lnSpc>
                          <a:spcPct val="100000"/>
                        </a:lnSpc>
                        <a:spcBef>
                          <a:spcPts val="0"/>
                        </a:spcBef>
                        <a:spcAft>
                          <a:spcPts val="0"/>
                        </a:spcAft>
                        <a:buClr>
                          <a:srgbClr val="000000"/>
                        </a:buClr>
                        <a:buSzPts val="2600"/>
                        <a:buFont typeface="Arial"/>
                        <a:buNone/>
                      </a:pPr>
                      <a:endParaRPr sz="2600" u="none" strike="noStrike" cap="none">
                        <a:latin typeface="Arial"/>
                        <a:ea typeface="Arial"/>
                        <a:cs typeface="Arial"/>
                        <a:sym typeface="Arial"/>
                      </a:endParaRPr>
                    </a:p>
                  </a:txBody>
                  <a:tcPr marL="0" marR="0" marT="0" marB="0"/>
                </a:tc>
                <a:tc>
                  <a:txBody>
                    <a:bodyPr/>
                    <a:lstStyle/>
                    <a:p>
                      <a:pPr marL="0" marR="114935" lvl="0" indent="0" algn="r" rtl="0">
                        <a:lnSpc>
                          <a:spcPct val="115833"/>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-$400</a:t>
                      </a:r>
                      <a:endParaRPr sz="2400" u="none" strike="noStrike" cap="none">
                        <a:latin typeface="Arial"/>
                        <a:ea typeface="Arial"/>
                        <a:cs typeface="Arial"/>
                        <a:sym typeface="Arial"/>
                      </a:endParaRPr>
                    </a:p>
                  </a:txBody>
                  <a:tcPr marL="0" marR="0" marT="190500" marB="0"/>
                </a:tc>
                <a:extLst>
                  <a:ext uri="{0D108BD9-81ED-4DB2-BD59-A6C34878D82A}">
                    <a16:rowId xmlns:a16="http://schemas.microsoft.com/office/drawing/2014/main" val="10002"/>
                  </a:ext>
                </a:extLst>
              </a:tr>
            </a:tbl>
          </a:graphicData>
        </a:graphic>
      </p:graphicFrame>
      <p:graphicFrame>
        <p:nvGraphicFramePr>
          <p:cNvPr id="1048" name="Google Shape;1048;p57"/>
          <p:cNvGraphicFramePr/>
          <p:nvPr/>
        </p:nvGraphicFramePr>
        <p:xfrm>
          <a:off x="9112250" y="6571691"/>
          <a:ext cx="4842500" cy="1582679"/>
        </p:xfrm>
        <a:graphic>
          <a:graphicData uri="http://schemas.openxmlformats.org/drawingml/2006/table">
            <a:tbl>
              <a:tblPr firstRow="1" bandRow="1">
                <a:noFill/>
                <a:tableStyleId>{AB65922F-B997-4A9D-A79D-50BC973EB08F}</a:tableStyleId>
              </a:tblPr>
              <a:tblGrid>
                <a:gridCol w="3168650">
                  <a:extLst>
                    <a:ext uri="{9D8B030D-6E8A-4147-A177-3AD203B41FA5}">
                      <a16:colId xmlns:a16="http://schemas.microsoft.com/office/drawing/2014/main" val="20000"/>
                    </a:ext>
                  </a:extLst>
                </a:gridCol>
                <a:gridCol w="1673850">
                  <a:extLst>
                    <a:ext uri="{9D8B030D-6E8A-4147-A177-3AD203B41FA5}">
                      <a16:colId xmlns:a16="http://schemas.microsoft.com/office/drawing/2014/main" val="20001"/>
                    </a:ext>
                  </a:extLst>
                </a:gridCol>
              </a:tblGrid>
              <a:tr h="376550">
                <a:tc>
                  <a:txBody>
                    <a:bodyPr/>
                    <a:lstStyle/>
                    <a:p>
                      <a:pPr marL="31750" marR="0" lvl="0" indent="0" algn="l" rtl="0">
                        <a:lnSpc>
                          <a:spcPct val="110000"/>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SS BENEFIT</a:t>
                      </a:r>
                      <a:endParaRPr sz="2400" u="none" strike="noStrike" cap="none">
                        <a:latin typeface="Arial"/>
                        <a:ea typeface="Arial"/>
                        <a:cs typeface="Arial"/>
                        <a:sym typeface="Arial"/>
                      </a:endParaRPr>
                    </a:p>
                  </a:txBody>
                  <a:tcPr marL="0" marR="0" marT="0" marB="0"/>
                </a:tc>
                <a:tc>
                  <a:txBody>
                    <a:bodyPr/>
                    <a:lstStyle/>
                    <a:p>
                      <a:pPr marL="59436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$1,600</a:t>
                      </a:r>
                      <a:endParaRPr sz="24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0"/>
                  </a:ext>
                </a:extLst>
              </a:tr>
              <a:tr h="628025">
                <a:tc>
                  <a:txBody>
                    <a:bodyPr/>
                    <a:lstStyle/>
                    <a:p>
                      <a:pPr marL="3175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 (2/3 of $2,100)</a:t>
                      </a:r>
                      <a:endParaRPr sz="2400" u="none" strike="noStrike" cap="none">
                        <a:latin typeface="Arial"/>
                        <a:ea typeface="Arial"/>
                        <a:cs typeface="Arial"/>
                        <a:sym typeface="Arial"/>
                      </a:endParaRPr>
                    </a:p>
                  </a:txBody>
                  <a:tcPr marL="0" marR="0" marT="11425" marB="0"/>
                </a:tc>
                <a:tc>
                  <a:txBody>
                    <a:bodyPr/>
                    <a:lstStyle/>
                    <a:p>
                      <a:pPr marL="594360" marR="0" lvl="0" indent="0" algn="l" rtl="0">
                        <a:lnSpc>
                          <a:spcPct val="113750"/>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$1,400</a:t>
                      </a:r>
                      <a:endParaRPr sz="24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1"/>
                  </a:ext>
                </a:extLst>
              </a:tr>
              <a:tr h="555625">
                <a:tc>
                  <a:txBody>
                    <a:bodyPr/>
                    <a:lstStyle/>
                    <a:p>
                      <a:pPr marL="0" marR="0" lvl="0" indent="0" algn="l" rtl="0">
                        <a:lnSpc>
                          <a:spcPct val="100000"/>
                        </a:lnSpc>
                        <a:spcBef>
                          <a:spcPts val="0"/>
                        </a:spcBef>
                        <a:spcAft>
                          <a:spcPts val="0"/>
                        </a:spcAft>
                        <a:buClr>
                          <a:srgbClr val="000000"/>
                        </a:buClr>
                        <a:buSzPts val="2600"/>
                        <a:buFont typeface="Arial"/>
                        <a:buNone/>
                      </a:pPr>
                      <a:endParaRPr sz="2600" u="none" strike="noStrike" cap="none">
                        <a:latin typeface="Arial"/>
                        <a:ea typeface="Arial"/>
                        <a:cs typeface="Arial"/>
                        <a:sym typeface="Arial"/>
                      </a:endParaRPr>
                    </a:p>
                  </a:txBody>
                  <a:tcPr marL="0" marR="0" marT="0" marB="0"/>
                </a:tc>
                <a:tc>
                  <a:txBody>
                    <a:bodyPr/>
                    <a:lstStyle/>
                    <a:p>
                      <a:pPr marL="594360" marR="0" lvl="0" indent="0" algn="l" rtl="0">
                        <a:lnSpc>
                          <a:spcPct val="115833"/>
                        </a:lnSpc>
                        <a:spcBef>
                          <a:spcPts val="0"/>
                        </a:spcBef>
                        <a:spcAft>
                          <a:spcPts val="0"/>
                        </a:spcAft>
                        <a:buClr>
                          <a:srgbClr val="000000"/>
                        </a:buClr>
                        <a:buSzPts val="2400"/>
                        <a:buFont typeface="Arial"/>
                        <a:buNone/>
                      </a:pPr>
                      <a:r>
                        <a:rPr lang="en-US" sz="2400" u="none" strike="noStrike" cap="none">
                          <a:solidFill>
                            <a:srgbClr val="0578D5"/>
                          </a:solidFill>
                          <a:latin typeface="Arial"/>
                          <a:ea typeface="Arial"/>
                          <a:cs typeface="Arial"/>
                          <a:sym typeface="Arial"/>
                        </a:rPr>
                        <a:t>-$200</a:t>
                      </a:r>
                      <a:endParaRPr sz="2400" u="none" strike="noStrike" cap="none">
                        <a:latin typeface="Arial"/>
                        <a:ea typeface="Arial"/>
                        <a:cs typeface="Arial"/>
                        <a:sym typeface="Arial"/>
                      </a:endParaRPr>
                    </a:p>
                  </a:txBody>
                  <a:tcPr marL="0" marR="0" marT="190500" marB="0"/>
                </a:tc>
                <a:extLst>
                  <a:ext uri="{0D108BD9-81ED-4DB2-BD59-A6C34878D82A}">
                    <a16:rowId xmlns:a16="http://schemas.microsoft.com/office/drawing/2014/main" val="10002"/>
                  </a:ext>
                </a:extLst>
              </a:tr>
            </a:tbl>
          </a:graphicData>
        </a:graphic>
      </p:graphicFrame>
      <p:sp>
        <p:nvSpPr>
          <p:cNvPr id="1049" name="Google Shape;1049;p57"/>
          <p:cNvSpPr txBox="1"/>
          <p:nvPr/>
        </p:nvSpPr>
        <p:spPr>
          <a:xfrm>
            <a:off x="1172022" y="8502636"/>
            <a:ext cx="6332220" cy="730250"/>
          </a:xfrm>
          <a:prstGeom prst="rect">
            <a:avLst/>
          </a:prstGeom>
          <a:noFill/>
          <a:ln>
            <a:noFill/>
          </a:ln>
        </p:spPr>
        <p:txBody>
          <a:bodyPr spcFirstLastPara="1" wrap="square" lIns="0" tIns="12700" rIns="0" bIns="0" anchor="t" anchorCtr="0">
            <a:spAutoFit/>
          </a:bodyPr>
          <a:lstStyle/>
          <a:p>
            <a:pPr marL="12700" marR="5080" lvl="0" indent="0" algn="l" rtl="0">
              <a:lnSpc>
                <a:spcPct val="115599"/>
              </a:lnSpc>
              <a:spcBef>
                <a:spcPts val="0"/>
              </a:spcBef>
              <a:spcAft>
                <a:spcPts val="0"/>
              </a:spcAft>
              <a:buClr>
                <a:srgbClr val="000000"/>
              </a:buClr>
              <a:buSzPts val="2000"/>
              <a:buFont typeface="Arial"/>
              <a:buNone/>
            </a:pPr>
            <a:r>
              <a:rPr lang="en-US" sz="2000" b="0" i="0" u="none" strike="noStrike" cap="none">
                <a:solidFill>
                  <a:srgbClr val="1B1A1A"/>
                </a:solidFill>
                <a:latin typeface="Arial"/>
                <a:ea typeface="Arial"/>
                <a:cs typeface="Arial"/>
                <a:sym typeface="Arial"/>
              </a:rPr>
              <a:t>TRS Member is not eligible for spousal benefit but receives full TRS annuity</a:t>
            </a:r>
            <a:endParaRPr sz="2000" b="0" i="0" u="none" strike="noStrike" cap="none">
              <a:solidFill>
                <a:srgbClr val="000000"/>
              </a:solidFill>
              <a:latin typeface="Arial"/>
              <a:ea typeface="Arial"/>
              <a:cs typeface="Arial"/>
              <a:sym typeface="Arial"/>
            </a:endParaRPr>
          </a:p>
        </p:txBody>
      </p:sp>
      <p:sp>
        <p:nvSpPr>
          <p:cNvPr id="1050" name="Google Shape;1050;p57"/>
          <p:cNvSpPr txBox="1"/>
          <p:nvPr/>
        </p:nvSpPr>
        <p:spPr>
          <a:xfrm>
            <a:off x="9131300" y="8502636"/>
            <a:ext cx="6415405" cy="730250"/>
          </a:xfrm>
          <a:prstGeom prst="rect">
            <a:avLst/>
          </a:prstGeom>
          <a:noFill/>
          <a:ln>
            <a:noFill/>
          </a:ln>
        </p:spPr>
        <p:txBody>
          <a:bodyPr spcFirstLastPara="1" wrap="square" lIns="0" tIns="12700" rIns="0" bIns="0" anchor="t" anchorCtr="0">
            <a:spAutoFit/>
          </a:bodyPr>
          <a:lstStyle/>
          <a:p>
            <a:pPr marL="12700" marR="5080" lvl="0" indent="0" algn="l" rtl="0">
              <a:lnSpc>
                <a:spcPct val="115599"/>
              </a:lnSpc>
              <a:spcBef>
                <a:spcPts val="0"/>
              </a:spcBef>
              <a:spcAft>
                <a:spcPts val="0"/>
              </a:spcAft>
              <a:buClr>
                <a:srgbClr val="000000"/>
              </a:buClr>
              <a:buSzPts val="2000"/>
              <a:buFont typeface="Arial"/>
              <a:buNone/>
            </a:pPr>
            <a:r>
              <a:rPr lang="en-US" sz="2000" b="0" i="0" u="none" strike="noStrike" cap="none">
                <a:solidFill>
                  <a:srgbClr val="1B1A1A"/>
                </a:solidFill>
                <a:latin typeface="Arial"/>
                <a:ea typeface="Arial"/>
                <a:cs typeface="Arial"/>
                <a:sym typeface="Arial"/>
              </a:rPr>
              <a:t>TRS Member is eligible for spousal benefit of $200 plus full TRS annuity</a:t>
            </a:r>
            <a:endParaRPr sz="2000" b="0" i="0" u="none" strike="noStrike" cap="none">
              <a:solidFill>
                <a:srgbClr val="000000"/>
              </a:solidFill>
              <a:latin typeface="Arial"/>
              <a:ea typeface="Arial"/>
              <a:cs typeface="Arial"/>
              <a:sym typeface="Arial"/>
            </a:endParaRPr>
          </a:p>
        </p:txBody>
      </p:sp>
      <p:sp>
        <p:nvSpPr>
          <p:cNvPr id="1051" name="Google Shape;1051;p57"/>
          <p:cNvSpPr txBox="1"/>
          <p:nvPr/>
        </p:nvSpPr>
        <p:spPr>
          <a:xfrm>
            <a:off x="9131300" y="3280505"/>
            <a:ext cx="6445885" cy="2370392"/>
          </a:xfrm>
          <a:prstGeom prst="rect">
            <a:avLst/>
          </a:prstGeom>
          <a:noFill/>
          <a:ln>
            <a:noFill/>
          </a:ln>
        </p:spPr>
        <p:txBody>
          <a:bodyPr spcFirstLastPara="1" wrap="square" lIns="0" tIns="12700" rIns="0" bIns="0" anchor="t" anchorCtr="0">
            <a:spAutoFit/>
          </a:bodyPr>
          <a:lstStyle/>
          <a:p>
            <a:pPr marL="162560" marR="0" lvl="0" indent="-146050" algn="l" rtl="0">
              <a:lnSpc>
                <a:spcPct val="100000"/>
              </a:lnSpc>
              <a:spcBef>
                <a:spcPts val="0"/>
              </a:spcBef>
              <a:spcAft>
                <a:spcPts val="0"/>
              </a:spcAft>
              <a:buClr>
                <a:srgbClr val="1B1A1A"/>
              </a:buClr>
              <a:buSzPts val="2300"/>
              <a:buFont typeface="Montserrat Medium"/>
              <a:buChar char="•"/>
            </a:pPr>
            <a:r>
              <a:rPr lang="en-US" sz="2400" b="0" i="0" u="none" strike="noStrike" cap="none">
                <a:solidFill>
                  <a:srgbClr val="1B1A1A"/>
                </a:solidFill>
                <a:latin typeface="Arial"/>
                <a:ea typeface="Arial"/>
                <a:cs typeface="Arial"/>
                <a:sym typeface="Arial"/>
              </a:rPr>
              <a:t>TRS Pension: $2,100</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1B1A1A"/>
              </a:buClr>
              <a:buSzPts val="2650"/>
              <a:buFont typeface="Montserrat Medium"/>
              <a:buNone/>
            </a:pPr>
            <a:endParaRPr sz="2650" b="0" i="0" u="none" strike="noStrike" cap="none">
              <a:solidFill>
                <a:srgbClr val="000000"/>
              </a:solidFill>
              <a:latin typeface="Arial"/>
              <a:ea typeface="Arial"/>
              <a:cs typeface="Arial"/>
              <a:sym typeface="Arial"/>
            </a:endParaRPr>
          </a:p>
          <a:p>
            <a:pPr marL="162560" marR="0" lvl="0" indent="-146050" algn="l" rtl="0">
              <a:lnSpc>
                <a:spcPct val="100000"/>
              </a:lnSpc>
              <a:spcBef>
                <a:spcPts val="5"/>
              </a:spcBef>
              <a:spcAft>
                <a:spcPts val="0"/>
              </a:spcAft>
              <a:buClr>
                <a:srgbClr val="1B1A1A"/>
              </a:buClr>
              <a:buSzPts val="2300"/>
              <a:buFont typeface="Montserrat Medium"/>
              <a:buChar char="•"/>
            </a:pPr>
            <a:r>
              <a:rPr lang="en-US" sz="2400" b="0" i="0" u="none" strike="noStrike" cap="none">
                <a:solidFill>
                  <a:srgbClr val="1B1A1A"/>
                </a:solidFill>
                <a:latin typeface="Arial"/>
                <a:ea typeface="Arial"/>
                <a:cs typeface="Arial"/>
                <a:sym typeface="Arial"/>
              </a:rPr>
              <a:t>Spousal SS Benefit: $1,600</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1B1A1A"/>
              </a:buClr>
              <a:buSzPts val="2350"/>
              <a:buFont typeface="Montserrat Medium"/>
              <a:buNone/>
            </a:pPr>
            <a:endParaRPr sz="2350" b="0" i="0" u="none" strike="noStrike" cap="none">
              <a:solidFill>
                <a:srgbClr val="000000"/>
              </a:solidFill>
              <a:latin typeface="Arial"/>
              <a:ea typeface="Arial"/>
              <a:cs typeface="Arial"/>
              <a:sym typeface="Arial"/>
            </a:endParaRPr>
          </a:p>
          <a:p>
            <a:pPr marL="163195" marR="5080" lvl="0" indent="-146050" algn="l" rtl="0">
              <a:lnSpc>
                <a:spcPct val="114599"/>
              </a:lnSpc>
              <a:spcBef>
                <a:spcPts val="0"/>
              </a:spcBef>
              <a:spcAft>
                <a:spcPts val="0"/>
              </a:spcAft>
              <a:buClr>
                <a:srgbClr val="1B1A1A"/>
              </a:buClr>
              <a:buSzPts val="2300"/>
              <a:buFont typeface="Montserrat Medium"/>
              <a:buChar char="•"/>
            </a:pPr>
            <a:r>
              <a:rPr lang="en-US" sz="2400" b="0" i="0" u="none" strike="noStrike" cap="none">
                <a:solidFill>
                  <a:srgbClr val="1B1A1A"/>
                </a:solidFill>
                <a:latin typeface="Arial"/>
                <a:ea typeface="Arial"/>
                <a:cs typeface="Arial"/>
                <a:sym typeface="Arial"/>
              </a:rPr>
              <a:t>Subtract 2/3 of TRS benefit from eligible SS benefit</a:t>
            </a:r>
            <a:endParaRPr sz="2400" b="0" i="0" u="none" strike="noStrike" cap="none">
              <a:solidFill>
                <a:srgbClr val="000000"/>
              </a:solidFill>
              <a:latin typeface="Arial"/>
              <a:ea typeface="Arial"/>
              <a:cs typeface="Arial"/>
              <a:sym typeface="Arial"/>
            </a:endParaRPr>
          </a:p>
        </p:txBody>
      </p:sp>
      <p:sp>
        <p:nvSpPr>
          <p:cNvPr id="1052" name="Google Shape;1052;p57"/>
          <p:cNvSpPr/>
          <p:nvPr/>
        </p:nvSpPr>
        <p:spPr>
          <a:xfrm>
            <a:off x="1204964" y="6103292"/>
            <a:ext cx="6496685" cy="0"/>
          </a:xfrm>
          <a:custGeom>
            <a:avLst/>
            <a:gdLst/>
            <a:ahLst/>
            <a:cxnLst/>
            <a:rect l="l" t="t" r="r" b="b"/>
            <a:pathLst>
              <a:path w="6496684" h="120000" extrusionOk="0">
                <a:moveTo>
                  <a:pt x="0" y="0"/>
                </a:moveTo>
                <a:lnTo>
                  <a:pt x="6496108"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53" name="Google Shape;1053;p57"/>
          <p:cNvSpPr/>
          <p:nvPr/>
        </p:nvSpPr>
        <p:spPr>
          <a:xfrm>
            <a:off x="9144000" y="6103292"/>
            <a:ext cx="6496685" cy="0"/>
          </a:xfrm>
          <a:custGeom>
            <a:avLst/>
            <a:gdLst/>
            <a:ahLst/>
            <a:cxnLst/>
            <a:rect l="l" t="t" r="r" b="b"/>
            <a:pathLst>
              <a:path w="6496684" h="120000" extrusionOk="0">
                <a:moveTo>
                  <a:pt x="0" y="0"/>
                </a:moveTo>
                <a:lnTo>
                  <a:pt x="6496108"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54" name="Google Shape;1054;p57"/>
          <p:cNvSpPr/>
          <p:nvPr/>
        </p:nvSpPr>
        <p:spPr>
          <a:xfrm>
            <a:off x="8454428" y="3333689"/>
            <a:ext cx="0" cy="5925185"/>
          </a:xfrm>
          <a:custGeom>
            <a:avLst/>
            <a:gdLst/>
            <a:ahLst/>
            <a:cxnLst/>
            <a:rect l="l" t="t" r="r" b="b"/>
            <a:pathLst>
              <a:path w="120000" h="5925184" extrusionOk="0">
                <a:moveTo>
                  <a:pt x="0" y="5924589"/>
                </a:moveTo>
                <a:lnTo>
                  <a:pt x="0"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55" name="Google Shape;1055;p57"/>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1059"/>
        <p:cNvGrpSpPr/>
        <p:nvPr/>
      </p:nvGrpSpPr>
      <p:grpSpPr>
        <a:xfrm>
          <a:off x="0" y="0"/>
          <a:ext cx="0" cy="0"/>
          <a:chOff x="0" y="0"/>
          <a:chExt cx="0" cy="0"/>
        </a:xfrm>
      </p:grpSpPr>
      <p:sp>
        <p:nvSpPr>
          <p:cNvPr id="1060" name="Google Shape;1060;p58"/>
          <p:cNvSpPr txBox="1"/>
          <p:nvPr/>
        </p:nvSpPr>
        <p:spPr>
          <a:xfrm>
            <a:off x="1771569" y="3417729"/>
            <a:ext cx="8766175" cy="3824765"/>
          </a:xfrm>
          <a:prstGeom prst="rect">
            <a:avLst/>
          </a:prstGeom>
          <a:noFill/>
          <a:ln>
            <a:noFill/>
          </a:ln>
        </p:spPr>
        <p:txBody>
          <a:bodyPr spcFirstLastPara="1" wrap="square" lIns="0" tIns="15875" rIns="0" bIns="0" anchor="t" anchorCtr="0">
            <a:spAutoFit/>
          </a:bodyPr>
          <a:lstStyle/>
          <a:p>
            <a:pPr marL="469900" marR="0" lvl="0" indent="-457200" algn="l" rtl="0">
              <a:lnSpc>
                <a:spcPct val="150000"/>
              </a:lnSpc>
              <a:spcBef>
                <a:spcPts val="0"/>
              </a:spcBef>
              <a:spcAft>
                <a:spcPts val="0"/>
              </a:spcAft>
              <a:buClr>
                <a:srgbClr val="0070C0"/>
              </a:buClr>
              <a:buSzPts val="2750"/>
              <a:buFont typeface="Arial"/>
              <a:buChar char="•"/>
            </a:pPr>
            <a:r>
              <a:rPr lang="en-US" sz="2750" b="0" i="0" u="none" strike="noStrike" cap="none">
                <a:solidFill>
                  <a:srgbClr val="1B1A1A"/>
                </a:solidFill>
                <a:latin typeface="Arial"/>
                <a:ea typeface="Arial"/>
                <a:cs typeface="Arial"/>
                <a:sym typeface="Arial"/>
              </a:rPr>
              <a:t>Does NOT reduce TRS Pension Benefit</a:t>
            </a:r>
            <a:endParaRPr sz="2750" b="0" i="0" u="none" strike="noStrike" cap="none">
              <a:solidFill>
                <a:srgbClr val="000000"/>
              </a:solidFill>
              <a:latin typeface="Arial"/>
              <a:ea typeface="Arial"/>
              <a:cs typeface="Arial"/>
              <a:sym typeface="Arial"/>
            </a:endParaRPr>
          </a:p>
          <a:p>
            <a:pPr marL="469900" marR="0" lvl="0" indent="-457200" algn="l" rtl="0">
              <a:lnSpc>
                <a:spcPct val="150000"/>
              </a:lnSpc>
              <a:spcBef>
                <a:spcPts val="0"/>
              </a:spcBef>
              <a:spcAft>
                <a:spcPts val="0"/>
              </a:spcAft>
              <a:buClr>
                <a:srgbClr val="0070C0"/>
              </a:buClr>
              <a:buSzPts val="2750"/>
              <a:buFont typeface="Arial"/>
              <a:buChar char="•"/>
            </a:pPr>
            <a:r>
              <a:rPr lang="en-US" sz="2750" b="0" i="0" u="none" strike="noStrike" cap="none">
                <a:solidFill>
                  <a:srgbClr val="1B1A1A"/>
                </a:solidFill>
                <a:latin typeface="Arial"/>
                <a:ea typeface="Arial"/>
                <a:cs typeface="Arial"/>
                <a:sym typeface="Arial"/>
              </a:rPr>
              <a:t>Affects employees who are eligible for their OWN government/state pension and Social Security</a:t>
            </a:r>
            <a:endParaRPr sz="2750" b="0" i="0" u="none" strike="noStrike" cap="none">
              <a:solidFill>
                <a:srgbClr val="000000"/>
              </a:solidFill>
              <a:latin typeface="Arial"/>
              <a:ea typeface="Arial"/>
              <a:cs typeface="Arial"/>
              <a:sym typeface="Arial"/>
            </a:endParaRPr>
          </a:p>
          <a:p>
            <a:pPr marL="469900" marR="0" lvl="0" indent="-457200" algn="l" rtl="0">
              <a:lnSpc>
                <a:spcPct val="150000"/>
              </a:lnSpc>
              <a:spcBef>
                <a:spcPts val="0"/>
              </a:spcBef>
              <a:spcAft>
                <a:spcPts val="0"/>
              </a:spcAft>
              <a:buClr>
                <a:srgbClr val="0070C0"/>
              </a:buClr>
              <a:buSzPts val="2750"/>
              <a:buFont typeface="Arial"/>
              <a:buChar char="•"/>
            </a:pPr>
            <a:r>
              <a:rPr lang="en-US" sz="2750" b="0" i="0" u="none" strike="noStrike" cap="none">
                <a:solidFill>
                  <a:srgbClr val="1B1A1A"/>
                </a:solidFill>
                <a:latin typeface="Arial"/>
                <a:ea typeface="Arial"/>
                <a:cs typeface="Arial"/>
                <a:sym typeface="Arial"/>
              </a:rPr>
              <a:t>Uses a factor to calculate your SS benefit income based on ‘Years of Substantial Earnings’</a:t>
            </a:r>
            <a:endParaRPr sz="2750" b="0" i="0" u="none" strike="noStrike" cap="none">
              <a:solidFill>
                <a:srgbClr val="000000"/>
              </a:solidFill>
              <a:latin typeface="Arial"/>
              <a:ea typeface="Arial"/>
              <a:cs typeface="Arial"/>
              <a:sym typeface="Arial"/>
            </a:endParaRPr>
          </a:p>
          <a:p>
            <a:pPr marL="469900" marR="0" lvl="0" indent="-457200" algn="l" rtl="0">
              <a:lnSpc>
                <a:spcPct val="150000"/>
              </a:lnSpc>
              <a:spcBef>
                <a:spcPts val="0"/>
              </a:spcBef>
              <a:spcAft>
                <a:spcPts val="0"/>
              </a:spcAft>
              <a:buClr>
                <a:srgbClr val="0070C0"/>
              </a:buClr>
              <a:buSzPts val="2750"/>
              <a:buFont typeface="Arial"/>
              <a:buChar char="•"/>
            </a:pPr>
            <a:r>
              <a:rPr lang="en-US" sz="2750" b="0" i="0" u="none" strike="noStrike" cap="none">
                <a:solidFill>
                  <a:srgbClr val="1B1A1A"/>
                </a:solidFill>
                <a:latin typeface="Arial"/>
                <a:ea typeface="Arial"/>
                <a:cs typeface="Arial"/>
                <a:sym typeface="Arial"/>
              </a:rPr>
              <a:t>Different than ‘Service Credits’ under SS</a:t>
            </a:r>
            <a:endParaRPr sz="2750" b="0" i="0" u="none" strike="noStrike" cap="none">
              <a:solidFill>
                <a:srgbClr val="000000"/>
              </a:solidFill>
              <a:latin typeface="Arial"/>
              <a:ea typeface="Arial"/>
              <a:cs typeface="Arial"/>
              <a:sym typeface="Arial"/>
            </a:endParaRPr>
          </a:p>
        </p:txBody>
      </p:sp>
      <p:grpSp>
        <p:nvGrpSpPr>
          <p:cNvPr id="1061" name="Google Shape;1061;p58"/>
          <p:cNvGrpSpPr/>
          <p:nvPr/>
        </p:nvGrpSpPr>
        <p:grpSpPr>
          <a:xfrm>
            <a:off x="0" y="11"/>
            <a:ext cx="18288000" cy="10287000"/>
            <a:chOff x="0" y="11"/>
            <a:chExt cx="18288000" cy="10287000"/>
          </a:xfrm>
        </p:grpSpPr>
        <p:sp>
          <p:nvSpPr>
            <p:cNvPr id="1062" name="Google Shape;1062;p58"/>
            <p:cNvSpPr/>
            <p:nvPr/>
          </p:nvSpPr>
          <p:spPr>
            <a:xfrm>
              <a:off x="0" y="11"/>
              <a:ext cx="18288000" cy="10287000"/>
            </a:xfrm>
            <a:custGeom>
              <a:avLst/>
              <a:gdLst/>
              <a:ahLst/>
              <a:cxnLst/>
              <a:rect l="l" t="t" r="r" b="b"/>
              <a:pathLst>
                <a:path w="18288000" h="10287000" extrusionOk="0">
                  <a:moveTo>
                    <a:pt x="18287988" y="0"/>
                  </a:moveTo>
                  <a:lnTo>
                    <a:pt x="18275491" y="0"/>
                  </a:lnTo>
                  <a:lnTo>
                    <a:pt x="17054221" y="0"/>
                  </a:lnTo>
                  <a:lnTo>
                    <a:pt x="0" y="0"/>
                  </a:lnTo>
                  <a:lnTo>
                    <a:pt x="0" y="284975"/>
                  </a:lnTo>
                  <a:lnTo>
                    <a:pt x="17054221" y="284975"/>
                  </a:lnTo>
                  <a:lnTo>
                    <a:pt x="17054221" y="10286987"/>
                  </a:lnTo>
                  <a:lnTo>
                    <a:pt x="18287988" y="10286987"/>
                  </a:lnTo>
                  <a:lnTo>
                    <a:pt x="18287988"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63" name="Google Shape;1063;p58"/>
            <p:cNvSpPr/>
            <p:nvPr/>
          </p:nvSpPr>
          <p:spPr>
            <a:xfrm>
              <a:off x="15659332" y="7640295"/>
              <a:ext cx="2110740" cy="2110740"/>
            </a:xfrm>
            <a:custGeom>
              <a:avLst/>
              <a:gdLst/>
              <a:ahLst/>
              <a:cxnLst/>
              <a:rect l="l" t="t" r="r" b="b"/>
              <a:pathLst>
                <a:path w="2110740" h="2110740" extrusionOk="0">
                  <a:moveTo>
                    <a:pt x="1055213" y="2110428"/>
                  </a:moveTo>
                  <a:lnTo>
                    <a:pt x="1006910" y="2109342"/>
                  </a:lnTo>
                  <a:lnTo>
                    <a:pt x="959166" y="2106115"/>
                  </a:lnTo>
                  <a:lnTo>
                    <a:pt x="912026" y="2100795"/>
                  </a:lnTo>
                  <a:lnTo>
                    <a:pt x="865536" y="2093427"/>
                  </a:lnTo>
                  <a:lnTo>
                    <a:pt x="819743" y="2084058"/>
                  </a:lnTo>
                  <a:lnTo>
                    <a:pt x="774694" y="2072734"/>
                  </a:lnTo>
                  <a:lnTo>
                    <a:pt x="730436" y="2059503"/>
                  </a:lnTo>
                  <a:lnTo>
                    <a:pt x="687014" y="2044411"/>
                  </a:lnTo>
                  <a:lnTo>
                    <a:pt x="644475" y="2027504"/>
                  </a:lnTo>
                  <a:lnTo>
                    <a:pt x="602867" y="2008829"/>
                  </a:lnTo>
                  <a:lnTo>
                    <a:pt x="562235" y="1988432"/>
                  </a:lnTo>
                  <a:lnTo>
                    <a:pt x="522626" y="1966360"/>
                  </a:lnTo>
                  <a:lnTo>
                    <a:pt x="484086" y="1942660"/>
                  </a:lnTo>
                  <a:lnTo>
                    <a:pt x="446663" y="1917378"/>
                  </a:lnTo>
                  <a:lnTo>
                    <a:pt x="410402" y="1890561"/>
                  </a:lnTo>
                  <a:lnTo>
                    <a:pt x="375351" y="1862255"/>
                  </a:lnTo>
                  <a:lnTo>
                    <a:pt x="341556" y="1832506"/>
                  </a:lnTo>
                  <a:lnTo>
                    <a:pt x="309063" y="1801363"/>
                  </a:lnTo>
                  <a:lnTo>
                    <a:pt x="277920" y="1768870"/>
                  </a:lnTo>
                  <a:lnTo>
                    <a:pt x="248171" y="1735075"/>
                  </a:lnTo>
                  <a:lnTo>
                    <a:pt x="219865" y="1700024"/>
                  </a:lnTo>
                  <a:lnTo>
                    <a:pt x="193048" y="1663763"/>
                  </a:lnTo>
                  <a:lnTo>
                    <a:pt x="167766" y="1626340"/>
                  </a:lnTo>
                  <a:lnTo>
                    <a:pt x="144066" y="1587800"/>
                  </a:lnTo>
                  <a:lnTo>
                    <a:pt x="121994" y="1548191"/>
                  </a:lnTo>
                  <a:lnTo>
                    <a:pt x="101597" y="1507559"/>
                  </a:lnTo>
                  <a:lnTo>
                    <a:pt x="82922" y="1465951"/>
                  </a:lnTo>
                  <a:lnTo>
                    <a:pt x="66015" y="1423412"/>
                  </a:lnTo>
                  <a:lnTo>
                    <a:pt x="50923" y="1379990"/>
                  </a:lnTo>
                  <a:lnTo>
                    <a:pt x="37692" y="1335732"/>
                  </a:lnTo>
                  <a:lnTo>
                    <a:pt x="26368" y="1290683"/>
                  </a:lnTo>
                  <a:lnTo>
                    <a:pt x="16999" y="1244890"/>
                  </a:lnTo>
                  <a:lnTo>
                    <a:pt x="9631" y="1198400"/>
                  </a:lnTo>
                  <a:lnTo>
                    <a:pt x="4311" y="1151260"/>
                  </a:lnTo>
                  <a:lnTo>
                    <a:pt x="1084" y="1103516"/>
                  </a:lnTo>
                  <a:lnTo>
                    <a:pt x="0" y="1055162"/>
                  </a:lnTo>
                  <a:lnTo>
                    <a:pt x="1084" y="1006912"/>
                  </a:lnTo>
                  <a:lnTo>
                    <a:pt x="4311" y="959168"/>
                  </a:lnTo>
                  <a:lnTo>
                    <a:pt x="9631" y="912028"/>
                  </a:lnTo>
                  <a:lnTo>
                    <a:pt x="16999" y="865538"/>
                  </a:lnTo>
                  <a:lnTo>
                    <a:pt x="26368" y="819745"/>
                  </a:lnTo>
                  <a:lnTo>
                    <a:pt x="37692" y="774696"/>
                  </a:lnTo>
                  <a:lnTo>
                    <a:pt x="50923" y="730437"/>
                  </a:lnTo>
                  <a:lnTo>
                    <a:pt x="66015" y="687015"/>
                  </a:lnTo>
                  <a:lnTo>
                    <a:pt x="82922" y="644477"/>
                  </a:lnTo>
                  <a:lnTo>
                    <a:pt x="101597" y="602868"/>
                  </a:lnTo>
                  <a:lnTo>
                    <a:pt x="121994" y="562236"/>
                  </a:lnTo>
                  <a:lnTo>
                    <a:pt x="144066" y="522627"/>
                  </a:lnTo>
                  <a:lnTo>
                    <a:pt x="167766" y="484088"/>
                  </a:lnTo>
                  <a:lnTo>
                    <a:pt x="193048" y="446664"/>
                  </a:lnTo>
                  <a:lnTo>
                    <a:pt x="219865" y="410404"/>
                  </a:lnTo>
                  <a:lnTo>
                    <a:pt x="248171" y="375353"/>
                  </a:lnTo>
                  <a:lnTo>
                    <a:pt x="277920" y="341557"/>
                  </a:lnTo>
                  <a:lnTo>
                    <a:pt x="309063" y="309065"/>
                  </a:lnTo>
                  <a:lnTo>
                    <a:pt x="341556" y="277921"/>
                  </a:lnTo>
                  <a:lnTo>
                    <a:pt x="375351" y="248173"/>
                  </a:lnTo>
                  <a:lnTo>
                    <a:pt x="410402" y="219867"/>
                  </a:lnTo>
                  <a:lnTo>
                    <a:pt x="446663" y="193049"/>
                  </a:lnTo>
                  <a:lnTo>
                    <a:pt x="484086" y="167767"/>
                  </a:lnTo>
                  <a:lnTo>
                    <a:pt x="522626" y="144067"/>
                  </a:lnTo>
                  <a:lnTo>
                    <a:pt x="562235" y="121995"/>
                  </a:lnTo>
                  <a:lnTo>
                    <a:pt x="602867" y="101599"/>
                  </a:lnTo>
                  <a:lnTo>
                    <a:pt x="644475" y="82923"/>
                  </a:lnTo>
                  <a:lnTo>
                    <a:pt x="687014" y="66016"/>
                  </a:lnTo>
                  <a:lnTo>
                    <a:pt x="730436" y="50924"/>
                  </a:lnTo>
                  <a:lnTo>
                    <a:pt x="774694" y="37693"/>
                  </a:lnTo>
                  <a:lnTo>
                    <a:pt x="819743" y="26369"/>
                  </a:lnTo>
                  <a:lnTo>
                    <a:pt x="865536" y="17000"/>
                  </a:lnTo>
                  <a:lnTo>
                    <a:pt x="912026" y="9632"/>
                  </a:lnTo>
                  <a:lnTo>
                    <a:pt x="959166" y="4312"/>
                  </a:lnTo>
                  <a:lnTo>
                    <a:pt x="1006910" y="1085"/>
                  </a:lnTo>
                  <a:lnTo>
                    <a:pt x="1055212" y="0"/>
                  </a:lnTo>
                  <a:lnTo>
                    <a:pt x="1103514" y="1085"/>
                  </a:lnTo>
                  <a:lnTo>
                    <a:pt x="1151258" y="4312"/>
                  </a:lnTo>
                  <a:lnTo>
                    <a:pt x="1198398" y="9632"/>
                  </a:lnTo>
                  <a:lnTo>
                    <a:pt x="1244888" y="17000"/>
                  </a:lnTo>
                  <a:lnTo>
                    <a:pt x="1290681" y="26369"/>
                  </a:lnTo>
                  <a:lnTo>
                    <a:pt x="1335730" y="37693"/>
                  </a:lnTo>
                  <a:lnTo>
                    <a:pt x="1379989" y="50924"/>
                  </a:lnTo>
                  <a:lnTo>
                    <a:pt x="1423411" y="66016"/>
                  </a:lnTo>
                  <a:lnTo>
                    <a:pt x="1465950" y="82923"/>
                  </a:lnTo>
                  <a:lnTo>
                    <a:pt x="1507558" y="101599"/>
                  </a:lnTo>
                  <a:lnTo>
                    <a:pt x="1548190" y="121995"/>
                  </a:lnTo>
                  <a:lnTo>
                    <a:pt x="1587799" y="144067"/>
                  </a:lnTo>
                  <a:lnTo>
                    <a:pt x="1626339" y="167767"/>
                  </a:lnTo>
                  <a:lnTo>
                    <a:pt x="1663762" y="193049"/>
                  </a:lnTo>
                  <a:lnTo>
                    <a:pt x="1700023" y="219867"/>
                  </a:lnTo>
                  <a:lnTo>
                    <a:pt x="1735074" y="248173"/>
                  </a:lnTo>
                  <a:lnTo>
                    <a:pt x="1768869" y="277921"/>
                  </a:lnTo>
                  <a:lnTo>
                    <a:pt x="1801362" y="309065"/>
                  </a:lnTo>
                  <a:lnTo>
                    <a:pt x="1832506" y="341557"/>
                  </a:lnTo>
                  <a:lnTo>
                    <a:pt x="1862254" y="375353"/>
                  </a:lnTo>
                  <a:lnTo>
                    <a:pt x="1890560" y="410404"/>
                  </a:lnTo>
                  <a:lnTo>
                    <a:pt x="1917377" y="446664"/>
                  </a:lnTo>
                  <a:lnTo>
                    <a:pt x="1942659" y="484088"/>
                  </a:lnTo>
                  <a:lnTo>
                    <a:pt x="1966359" y="522627"/>
                  </a:lnTo>
                  <a:lnTo>
                    <a:pt x="1988431" y="562236"/>
                  </a:lnTo>
                  <a:lnTo>
                    <a:pt x="2008828" y="602868"/>
                  </a:lnTo>
                  <a:lnTo>
                    <a:pt x="2027503" y="644477"/>
                  </a:lnTo>
                  <a:lnTo>
                    <a:pt x="2044410" y="687015"/>
                  </a:lnTo>
                  <a:lnTo>
                    <a:pt x="2059503" y="730437"/>
                  </a:lnTo>
                  <a:lnTo>
                    <a:pt x="2072734" y="774696"/>
                  </a:lnTo>
                  <a:lnTo>
                    <a:pt x="2084057" y="819745"/>
                  </a:lnTo>
                  <a:lnTo>
                    <a:pt x="2093426" y="865538"/>
                  </a:lnTo>
                  <a:lnTo>
                    <a:pt x="2100794" y="912028"/>
                  </a:lnTo>
                  <a:lnTo>
                    <a:pt x="2106115" y="959168"/>
                  </a:lnTo>
                  <a:lnTo>
                    <a:pt x="2109341" y="1006912"/>
                  </a:lnTo>
                  <a:lnTo>
                    <a:pt x="2110425" y="1055214"/>
                  </a:lnTo>
                  <a:lnTo>
                    <a:pt x="2109341" y="1103516"/>
                  </a:lnTo>
                  <a:lnTo>
                    <a:pt x="2106115" y="1151260"/>
                  </a:lnTo>
                  <a:lnTo>
                    <a:pt x="2100794" y="1198400"/>
                  </a:lnTo>
                  <a:lnTo>
                    <a:pt x="2093426" y="1244890"/>
                  </a:lnTo>
                  <a:lnTo>
                    <a:pt x="2084057" y="1290683"/>
                  </a:lnTo>
                  <a:lnTo>
                    <a:pt x="2072734" y="1335732"/>
                  </a:lnTo>
                  <a:lnTo>
                    <a:pt x="2059503" y="1379990"/>
                  </a:lnTo>
                  <a:lnTo>
                    <a:pt x="2044410" y="1423412"/>
                  </a:lnTo>
                  <a:lnTo>
                    <a:pt x="2027503" y="1465951"/>
                  </a:lnTo>
                  <a:lnTo>
                    <a:pt x="2008828" y="1507559"/>
                  </a:lnTo>
                  <a:lnTo>
                    <a:pt x="1988431" y="1548191"/>
                  </a:lnTo>
                  <a:lnTo>
                    <a:pt x="1966359" y="1587800"/>
                  </a:lnTo>
                  <a:lnTo>
                    <a:pt x="1942659" y="1626340"/>
                  </a:lnTo>
                  <a:lnTo>
                    <a:pt x="1917377" y="1663763"/>
                  </a:lnTo>
                  <a:lnTo>
                    <a:pt x="1890560" y="1700024"/>
                  </a:lnTo>
                  <a:lnTo>
                    <a:pt x="1862254" y="1735075"/>
                  </a:lnTo>
                  <a:lnTo>
                    <a:pt x="1832506" y="1768870"/>
                  </a:lnTo>
                  <a:lnTo>
                    <a:pt x="1801362" y="1801363"/>
                  </a:lnTo>
                  <a:lnTo>
                    <a:pt x="1768869" y="1832506"/>
                  </a:lnTo>
                  <a:lnTo>
                    <a:pt x="1735074" y="1862255"/>
                  </a:lnTo>
                  <a:lnTo>
                    <a:pt x="1700023" y="1890561"/>
                  </a:lnTo>
                  <a:lnTo>
                    <a:pt x="1663762" y="1917378"/>
                  </a:lnTo>
                  <a:lnTo>
                    <a:pt x="1626339" y="1942660"/>
                  </a:lnTo>
                  <a:lnTo>
                    <a:pt x="1587799" y="1966360"/>
                  </a:lnTo>
                  <a:lnTo>
                    <a:pt x="1548190" y="1988432"/>
                  </a:lnTo>
                  <a:lnTo>
                    <a:pt x="1507558" y="2008829"/>
                  </a:lnTo>
                  <a:lnTo>
                    <a:pt x="1465950" y="2027504"/>
                  </a:lnTo>
                  <a:lnTo>
                    <a:pt x="1423411" y="2044411"/>
                  </a:lnTo>
                  <a:lnTo>
                    <a:pt x="1379989" y="2059503"/>
                  </a:lnTo>
                  <a:lnTo>
                    <a:pt x="1335730" y="2072734"/>
                  </a:lnTo>
                  <a:lnTo>
                    <a:pt x="1290681" y="2084058"/>
                  </a:lnTo>
                  <a:lnTo>
                    <a:pt x="1244888" y="2093427"/>
                  </a:lnTo>
                  <a:lnTo>
                    <a:pt x="1198398" y="2100795"/>
                  </a:lnTo>
                  <a:lnTo>
                    <a:pt x="1151258" y="2106115"/>
                  </a:lnTo>
                  <a:lnTo>
                    <a:pt x="1103514" y="2109342"/>
                  </a:lnTo>
                  <a:lnTo>
                    <a:pt x="1055213" y="2110428"/>
                  </a:lnTo>
                  <a:close/>
                </a:path>
              </a:pathLst>
            </a:custGeom>
            <a:solidFill>
              <a:srgbClr val="3DB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64" name="Google Shape;1064;p58"/>
          <p:cNvSpPr txBox="1">
            <a:spLocks noGrp="1"/>
          </p:cNvSpPr>
          <p:nvPr>
            <p:ph type="title"/>
          </p:nvPr>
        </p:nvSpPr>
        <p:spPr>
          <a:xfrm>
            <a:off x="1172022" y="1203298"/>
            <a:ext cx="11751310" cy="9398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sz="6000">
                <a:latin typeface="Arial"/>
                <a:ea typeface="Arial"/>
                <a:cs typeface="Arial"/>
                <a:sym typeface="Arial"/>
              </a:rPr>
              <a:t>Windfall Elimination	 Provision</a:t>
            </a:r>
            <a:endParaRPr sz="6000">
              <a:latin typeface="Arial"/>
              <a:ea typeface="Arial"/>
              <a:cs typeface="Arial"/>
              <a:sym typeface="Arial"/>
            </a:endParaRPr>
          </a:p>
        </p:txBody>
      </p:sp>
      <p:sp>
        <p:nvSpPr>
          <p:cNvPr id="1065" name="Google Shape;1065;p58"/>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1077"/>
        <p:cNvGrpSpPr/>
        <p:nvPr/>
      </p:nvGrpSpPr>
      <p:grpSpPr>
        <a:xfrm>
          <a:off x="0" y="0"/>
          <a:ext cx="0" cy="0"/>
          <a:chOff x="0" y="0"/>
          <a:chExt cx="0" cy="0"/>
        </a:xfrm>
      </p:grpSpPr>
      <p:sp>
        <p:nvSpPr>
          <p:cNvPr id="1078" name="Google Shape;1078;p60"/>
          <p:cNvSpPr txBox="1">
            <a:spLocks noGrp="1"/>
          </p:cNvSpPr>
          <p:nvPr>
            <p:ph type="title"/>
          </p:nvPr>
        </p:nvSpPr>
        <p:spPr>
          <a:xfrm>
            <a:off x="1172022" y="1719858"/>
            <a:ext cx="11111865" cy="2067212"/>
          </a:xfrm>
          <a:prstGeom prst="rect">
            <a:avLst/>
          </a:prstGeom>
          <a:noFill/>
          <a:ln>
            <a:noFill/>
          </a:ln>
        </p:spPr>
        <p:txBody>
          <a:bodyPr spcFirstLastPara="1" wrap="square" lIns="0" tIns="172700" rIns="0" bIns="0" anchor="t" anchorCtr="0">
            <a:spAutoFit/>
          </a:bodyPr>
          <a:lstStyle/>
          <a:p>
            <a:pPr marL="12700" marR="5080" lvl="0" indent="0" algn="l" rtl="0">
              <a:lnSpc>
                <a:spcPct val="100000"/>
              </a:lnSpc>
              <a:spcBef>
                <a:spcPts val="0"/>
              </a:spcBef>
              <a:spcAft>
                <a:spcPts val="0"/>
              </a:spcAft>
              <a:buSzPts val="1400"/>
              <a:buNone/>
            </a:pPr>
            <a:r>
              <a:rPr lang="en-US" sz="6150">
                <a:latin typeface="Arial"/>
                <a:ea typeface="Arial"/>
                <a:cs typeface="Arial"/>
                <a:sym typeface="Arial"/>
              </a:rPr>
              <a:t>SS Service Credits vs. Years of Substantial Earnings</a:t>
            </a:r>
            <a:endParaRPr sz="6150">
              <a:latin typeface="Arial"/>
              <a:ea typeface="Arial"/>
              <a:cs typeface="Arial"/>
              <a:sym typeface="Arial"/>
            </a:endParaRPr>
          </a:p>
        </p:txBody>
      </p:sp>
      <p:sp>
        <p:nvSpPr>
          <p:cNvPr id="1079" name="Google Shape;1079;p60"/>
          <p:cNvSpPr txBox="1"/>
          <p:nvPr/>
        </p:nvSpPr>
        <p:spPr>
          <a:xfrm>
            <a:off x="1172022" y="4133124"/>
            <a:ext cx="10308000" cy="4063800"/>
          </a:xfrm>
          <a:prstGeom prst="rect">
            <a:avLst/>
          </a:prstGeom>
          <a:noFill/>
          <a:ln>
            <a:noFill/>
          </a:ln>
        </p:spPr>
        <p:txBody>
          <a:bodyPr spcFirstLastPara="1" wrap="square" lIns="0" tIns="66025" rIns="0" bIns="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33333"/>
                </a:solidFill>
                <a:latin typeface="Arial"/>
                <a:ea typeface="Arial"/>
                <a:cs typeface="Arial"/>
                <a:sym typeface="Arial"/>
              </a:rPr>
              <a:t>Service Credits under Social Security (SS)</a:t>
            </a:r>
            <a:endParaRPr sz="2400" b="0" i="0" u="none" strike="noStrike" cap="none">
              <a:solidFill>
                <a:srgbClr val="000000"/>
              </a:solidFill>
              <a:latin typeface="Arial"/>
              <a:ea typeface="Arial"/>
              <a:cs typeface="Arial"/>
              <a:sym typeface="Arial"/>
            </a:endParaRPr>
          </a:p>
          <a:p>
            <a:pPr marL="873125" marR="2439670" lvl="0" indent="-342900" algn="l" rtl="0">
              <a:lnSpc>
                <a:spcPct val="114599"/>
              </a:lnSpc>
              <a:spcBef>
                <a:spcPts val="0"/>
              </a:spcBef>
              <a:spcAft>
                <a:spcPts val="0"/>
              </a:spcAft>
              <a:buClr>
                <a:srgbClr val="0070C0"/>
              </a:buClr>
              <a:buSzPts val="2400"/>
              <a:buFont typeface="Arial"/>
              <a:buChar char="•"/>
            </a:pPr>
            <a:r>
              <a:rPr lang="en-US" sz="2400" b="0" i="0" u="none" strike="noStrike" cap="none">
                <a:solidFill>
                  <a:srgbClr val="333333"/>
                </a:solidFill>
                <a:latin typeface="Arial"/>
                <a:ea typeface="Arial"/>
                <a:cs typeface="Arial"/>
                <a:sym typeface="Arial"/>
              </a:rPr>
              <a:t>Eligible for 4 credits per year ($1,640 per credit)</a:t>
            </a:r>
            <a:endParaRPr sz="1400" b="0" i="0" u="none" strike="noStrike" cap="none">
              <a:solidFill>
                <a:srgbClr val="000000"/>
              </a:solidFill>
              <a:latin typeface="Arial"/>
              <a:ea typeface="Arial"/>
              <a:cs typeface="Arial"/>
              <a:sym typeface="Arial"/>
            </a:endParaRPr>
          </a:p>
          <a:p>
            <a:pPr marL="873125" marR="2439670" lvl="0" indent="-342900" algn="l" rtl="0">
              <a:lnSpc>
                <a:spcPct val="114599"/>
              </a:lnSpc>
              <a:spcBef>
                <a:spcPts val="0"/>
              </a:spcBef>
              <a:spcAft>
                <a:spcPts val="0"/>
              </a:spcAft>
              <a:buClr>
                <a:srgbClr val="0070C0"/>
              </a:buClr>
              <a:buSzPts val="2400"/>
              <a:buFont typeface="Arial"/>
              <a:buChar char="•"/>
            </a:pPr>
            <a:r>
              <a:rPr lang="en-US" sz="2400" b="0" i="0" u="none" strike="noStrike" cap="none">
                <a:solidFill>
                  <a:srgbClr val="333333"/>
                </a:solidFill>
                <a:latin typeface="Arial"/>
                <a:ea typeface="Arial"/>
                <a:cs typeface="Arial"/>
                <a:sym typeface="Arial"/>
              </a:rPr>
              <a:t>Total of 40 credits to qualify for a benefit</a:t>
            </a:r>
            <a:endParaRPr sz="2400" b="0" i="0" u="none" strike="noStrike" cap="none">
              <a:solidFill>
                <a:srgbClr val="000000"/>
              </a:solidFill>
              <a:latin typeface="Arial"/>
              <a:ea typeface="Arial"/>
              <a:cs typeface="Arial"/>
              <a:sym typeface="Arial"/>
            </a:endParaRPr>
          </a:p>
          <a:p>
            <a:pPr marL="873125" marR="2439670" lvl="0" indent="-342900" algn="l" rtl="0">
              <a:lnSpc>
                <a:spcPct val="114599"/>
              </a:lnSpc>
              <a:spcBef>
                <a:spcPts val="0"/>
              </a:spcBef>
              <a:spcAft>
                <a:spcPts val="0"/>
              </a:spcAft>
              <a:buClr>
                <a:srgbClr val="0070C0"/>
              </a:buClr>
              <a:buSzPts val="2400"/>
              <a:buFont typeface="Arial"/>
              <a:buChar char="•"/>
            </a:pPr>
            <a:r>
              <a:rPr lang="en-US" sz="2400" b="0" i="0" u="none" strike="noStrike" cap="none">
                <a:solidFill>
                  <a:srgbClr val="333333"/>
                </a:solidFill>
                <a:latin typeface="Arial"/>
                <a:ea typeface="Arial"/>
                <a:cs typeface="Arial"/>
                <a:sym typeface="Arial"/>
              </a:rPr>
              <a:t>For 202</a:t>
            </a:r>
            <a:r>
              <a:rPr lang="en-US" sz="2400">
                <a:solidFill>
                  <a:srgbClr val="333333"/>
                </a:solidFill>
              </a:rPr>
              <a:t>4</a:t>
            </a:r>
            <a:r>
              <a:rPr lang="en-US" sz="2400" b="0" i="0" u="none" strike="noStrike" cap="none">
                <a:solidFill>
                  <a:srgbClr val="333333"/>
                </a:solidFill>
                <a:latin typeface="Arial"/>
                <a:ea typeface="Arial"/>
                <a:cs typeface="Arial"/>
                <a:sym typeface="Arial"/>
              </a:rPr>
              <a:t>, received 4 credits if earned $6,</a:t>
            </a:r>
            <a:r>
              <a:rPr lang="en-US" sz="2400">
                <a:solidFill>
                  <a:srgbClr val="333333"/>
                </a:solidFill>
              </a:rPr>
              <a:t>92</a:t>
            </a:r>
            <a:r>
              <a:rPr lang="en-US" sz="2400" b="0" i="0" u="none" strike="noStrike" cap="none">
                <a:solidFill>
                  <a:srgbClr val="333333"/>
                </a:solidFill>
                <a:latin typeface="Arial"/>
                <a:ea typeface="Arial"/>
                <a:cs typeface="Arial"/>
                <a:sym typeface="Arial"/>
              </a:rPr>
              <a:t>0</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2650"/>
              <a:buFont typeface="Arial"/>
              <a:buNone/>
            </a:pPr>
            <a:endParaRPr sz="2650" b="0" i="0" u="none" strike="noStrike" cap="none">
              <a:solidFill>
                <a:srgbClr val="000000"/>
              </a:solidFill>
              <a:latin typeface="Arial"/>
              <a:ea typeface="Arial"/>
              <a:cs typeface="Arial"/>
              <a:sym typeface="Arial"/>
            </a:endParaRPr>
          </a:p>
          <a:p>
            <a:pPr marL="12700" marR="0" lvl="0" indent="0" algn="l" rtl="0">
              <a:lnSpc>
                <a:spcPct val="100000"/>
              </a:lnSpc>
              <a:spcBef>
                <a:spcPts val="5"/>
              </a:spcBef>
              <a:spcAft>
                <a:spcPts val="0"/>
              </a:spcAft>
              <a:buClr>
                <a:srgbClr val="000000"/>
              </a:buClr>
              <a:buSzPts val="2400"/>
              <a:buFont typeface="Arial"/>
              <a:buNone/>
            </a:pPr>
            <a:r>
              <a:rPr lang="en-US" sz="2400" b="0" i="0" u="none" strike="noStrike" cap="none">
                <a:solidFill>
                  <a:srgbClr val="333333"/>
                </a:solidFill>
                <a:latin typeface="Arial"/>
                <a:ea typeface="Arial"/>
                <a:cs typeface="Arial"/>
                <a:sym typeface="Arial"/>
              </a:rPr>
              <a:t>Year of Substantial Earnings</a:t>
            </a:r>
            <a:endParaRPr sz="2400" b="0" i="0" u="none" strike="noStrike" cap="none">
              <a:solidFill>
                <a:srgbClr val="000000"/>
              </a:solidFill>
              <a:latin typeface="Arial"/>
              <a:ea typeface="Arial"/>
              <a:cs typeface="Arial"/>
              <a:sym typeface="Arial"/>
            </a:endParaRPr>
          </a:p>
          <a:p>
            <a:pPr marL="873125" marR="0" lvl="0" indent="-342900" algn="l" rtl="0">
              <a:lnSpc>
                <a:spcPct val="100000"/>
              </a:lnSpc>
              <a:spcBef>
                <a:spcPts val="420"/>
              </a:spcBef>
              <a:spcAft>
                <a:spcPts val="0"/>
              </a:spcAft>
              <a:buClr>
                <a:srgbClr val="0070C0"/>
              </a:buClr>
              <a:buSzPts val="2400"/>
              <a:buFont typeface="Arial"/>
              <a:buChar char="•"/>
            </a:pPr>
            <a:r>
              <a:rPr lang="en-US" sz="2400" b="0" i="0" u="none" strike="noStrike" cap="none">
                <a:solidFill>
                  <a:srgbClr val="333333"/>
                </a:solidFill>
                <a:latin typeface="Arial"/>
                <a:ea typeface="Arial"/>
                <a:cs typeface="Arial"/>
                <a:sym typeface="Arial"/>
              </a:rPr>
              <a:t>Higher income number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2350"/>
              <a:buFont typeface="Arial"/>
              <a:buNone/>
            </a:pPr>
            <a:endParaRPr sz="2350" b="0" i="0" u="none" strike="noStrike" cap="none">
              <a:solidFill>
                <a:srgbClr val="000000"/>
              </a:solidFill>
              <a:latin typeface="Arial"/>
              <a:ea typeface="Arial"/>
              <a:cs typeface="Arial"/>
              <a:sym typeface="Arial"/>
            </a:endParaRPr>
          </a:p>
          <a:p>
            <a:pPr marL="12700" marR="5080" lvl="0" indent="0" algn="l" rtl="0">
              <a:lnSpc>
                <a:spcPct val="114599"/>
              </a:lnSpc>
              <a:spcBef>
                <a:spcPts val="5"/>
              </a:spcBef>
              <a:spcAft>
                <a:spcPts val="0"/>
              </a:spcAft>
              <a:buClr>
                <a:srgbClr val="000000"/>
              </a:buClr>
              <a:buSzPts val="2400"/>
              <a:buFont typeface="Arial"/>
              <a:buNone/>
            </a:pPr>
            <a:r>
              <a:rPr lang="en-US" sz="2400" b="0" i="0" u="none" strike="noStrike" cap="none">
                <a:solidFill>
                  <a:srgbClr val="333333"/>
                </a:solidFill>
                <a:latin typeface="Arial"/>
                <a:ea typeface="Arial"/>
                <a:cs typeface="Arial"/>
                <a:sym typeface="Arial"/>
              </a:rPr>
              <a:t>May accumulate all Service Credits under SS without earning Years of Substantial Earnings</a:t>
            </a:r>
            <a:endParaRPr sz="2400" b="0" i="0" u="none" strike="noStrike" cap="none">
              <a:solidFill>
                <a:srgbClr val="000000"/>
              </a:solidFill>
              <a:latin typeface="Arial"/>
              <a:ea typeface="Arial"/>
              <a:cs typeface="Arial"/>
              <a:sym typeface="Arial"/>
            </a:endParaRPr>
          </a:p>
        </p:txBody>
      </p:sp>
      <p:grpSp>
        <p:nvGrpSpPr>
          <p:cNvPr id="1080" name="Google Shape;1080;p60"/>
          <p:cNvGrpSpPr/>
          <p:nvPr/>
        </p:nvGrpSpPr>
        <p:grpSpPr>
          <a:xfrm>
            <a:off x="0" y="2"/>
            <a:ext cx="18288150" cy="10287423"/>
            <a:chOff x="0" y="2"/>
            <a:chExt cx="18288150" cy="10287423"/>
          </a:xfrm>
        </p:grpSpPr>
        <p:sp>
          <p:nvSpPr>
            <p:cNvPr id="1081" name="Google Shape;1081;p60"/>
            <p:cNvSpPr/>
            <p:nvPr/>
          </p:nvSpPr>
          <p:spPr>
            <a:xfrm>
              <a:off x="14934080" y="2"/>
              <a:ext cx="3354070" cy="10287000"/>
            </a:xfrm>
            <a:custGeom>
              <a:avLst/>
              <a:gdLst/>
              <a:ahLst/>
              <a:cxnLst/>
              <a:rect l="l" t="t" r="r" b="b"/>
              <a:pathLst>
                <a:path w="3354069" h="10287000" extrusionOk="0">
                  <a:moveTo>
                    <a:pt x="3353919" y="10286996"/>
                  </a:moveTo>
                  <a:lnTo>
                    <a:pt x="0" y="10286996"/>
                  </a:lnTo>
                  <a:lnTo>
                    <a:pt x="0" y="0"/>
                  </a:lnTo>
                  <a:lnTo>
                    <a:pt x="3353919" y="0"/>
                  </a:lnTo>
                  <a:lnTo>
                    <a:pt x="3353919" y="10286996"/>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2" name="Google Shape;1082;p60"/>
            <p:cNvSpPr/>
            <p:nvPr/>
          </p:nvSpPr>
          <p:spPr>
            <a:xfrm>
              <a:off x="14396560" y="7748060"/>
              <a:ext cx="2987675" cy="2539365"/>
            </a:xfrm>
            <a:custGeom>
              <a:avLst/>
              <a:gdLst/>
              <a:ahLst/>
              <a:cxnLst/>
              <a:rect l="l" t="t" r="r" b="b"/>
              <a:pathLst>
                <a:path w="2987675" h="2539365" extrusionOk="0">
                  <a:moveTo>
                    <a:pt x="2560143" y="2538939"/>
                  </a:moveTo>
                  <a:lnTo>
                    <a:pt x="426968" y="2538939"/>
                  </a:lnTo>
                  <a:lnTo>
                    <a:pt x="421672" y="2533643"/>
                  </a:lnTo>
                  <a:lnTo>
                    <a:pt x="390838" y="2500906"/>
                  </a:lnTo>
                  <a:lnTo>
                    <a:pt x="360991" y="2467253"/>
                  </a:lnTo>
                  <a:lnTo>
                    <a:pt x="332153" y="2432706"/>
                  </a:lnTo>
                  <a:lnTo>
                    <a:pt x="304347" y="2397289"/>
                  </a:lnTo>
                  <a:lnTo>
                    <a:pt x="277597" y="2361025"/>
                  </a:lnTo>
                  <a:lnTo>
                    <a:pt x="251926" y="2323938"/>
                  </a:lnTo>
                  <a:lnTo>
                    <a:pt x="227357" y="2286049"/>
                  </a:lnTo>
                  <a:lnTo>
                    <a:pt x="203913" y="2247383"/>
                  </a:lnTo>
                  <a:lnTo>
                    <a:pt x="181618" y="2207962"/>
                  </a:lnTo>
                  <a:lnTo>
                    <a:pt x="160494" y="2167810"/>
                  </a:lnTo>
                  <a:lnTo>
                    <a:pt x="140566" y="2126951"/>
                  </a:lnTo>
                  <a:lnTo>
                    <a:pt x="121855" y="2085406"/>
                  </a:lnTo>
                  <a:lnTo>
                    <a:pt x="104385" y="2043200"/>
                  </a:lnTo>
                  <a:lnTo>
                    <a:pt x="88180" y="2000355"/>
                  </a:lnTo>
                  <a:lnTo>
                    <a:pt x="73262" y="1956895"/>
                  </a:lnTo>
                  <a:lnTo>
                    <a:pt x="59655" y="1912843"/>
                  </a:lnTo>
                  <a:lnTo>
                    <a:pt x="47382" y="1868222"/>
                  </a:lnTo>
                  <a:lnTo>
                    <a:pt x="36466" y="1823056"/>
                  </a:lnTo>
                  <a:lnTo>
                    <a:pt x="26930" y="1777367"/>
                  </a:lnTo>
                  <a:lnTo>
                    <a:pt x="18798" y="1731178"/>
                  </a:lnTo>
                  <a:lnTo>
                    <a:pt x="12092" y="1684513"/>
                  </a:lnTo>
                  <a:lnTo>
                    <a:pt x="6836" y="1637396"/>
                  </a:lnTo>
                  <a:lnTo>
                    <a:pt x="3053" y="1589848"/>
                  </a:lnTo>
                  <a:lnTo>
                    <a:pt x="767" y="1541894"/>
                  </a:lnTo>
                  <a:lnTo>
                    <a:pt x="0" y="1493556"/>
                  </a:lnTo>
                  <a:lnTo>
                    <a:pt x="767" y="1445218"/>
                  </a:lnTo>
                  <a:lnTo>
                    <a:pt x="3053" y="1397264"/>
                  </a:lnTo>
                  <a:lnTo>
                    <a:pt x="6836" y="1349717"/>
                  </a:lnTo>
                  <a:lnTo>
                    <a:pt x="12092" y="1302599"/>
                  </a:lnTo>
                  <a:lnTo>
                    <a:pt x="18798" y="1255934"/>
                  </a:lnTo>
                  <a:lnTo>
                    <a:pt x="26930" y="1209746"/>
                  </a:lnTo>
                  <a:lnTo>
                    <a:pt x="36466" y="1164056"/>
                  </a:lnTo>
                  <a:lnTo>
                    <a:pt x="47382" y="1118890"/>
                  </a:lnTo>
                  <a:lnTo>
                    <a:pt x="59655" y="1074269"/>
                  </a:lnTo>
                  <a:lnTo>
                    <a:pt x="73262" y="1030217"/>
                  </a:lnTo>
                  <a:lnTo>
                    <a:pt x="88180" y="986757"/>
                  </a:lnTo>
                  <a:lnTo>
                    <a:pt x="104385" y="943912"/>
                  </a:lnTo>
                  <a:lnTo>
                    <a:pt x="121855" y="901706"/>
                  </a:lnTo>
                  <a:lnTo>
                    <a:pt x="140566" y="860161"/>
                  </a:lnTo>
                  <a:lnTo>
                    <a:pt x="160494" y="819302"/>
                  </a:lnTo>
                  <a:lnTo>
                    <a:pt x="181618" y="779150"/>
                  </a:lnTo>
                  <a:lnTo>
                    <a:pt x="203913" y="739729"/>
                  </a:lnTo>
                  <a:lnTo>
                    <a:pt x="227357" y="701063"/>
                  </a:lnTo>
                  <a:lnTo>
                    <a:pt x="251926" y="663175"/>
                  </a:lnTo>
                  <a:lnTo>
                    <a:pt x="277597" y="626087"/>
                  </a:lnTo>
                  <a:lnTo>
                    <a:pt x="304347" y="589823"/>
                  </a:lnTo>
                  <a:lnTo>
                    <a:pt x="332153" y="554406"/>
                  </a:lnTo>
                  <a:lnTo>
                    <a:pt x="360991" y="519859"/>
                  </a:lnTo>
                  <a:lnTo>
                    <a:pt x="390838" y="486206"/>
                  </a:lnTo>
                  <a:lnTo>
                    <a:pt x="421672" y="453469"/>
                  </a:lnTo>
                  <a:lnTo>
                    <a:pt x="453469" y="421673"/>
                  </a:lnTo>
                  <a:lnTo>
                    <a:pt x="486205" y="390839"/>
                  </a:lnTo>
                  <a:lnTo>
                    <a:pt x="519859" y="360991"/>
                  </a:lnTo>
                  <a:lnTo>
                    <a:pt x="554405" y="332153"/>
                  </a:lnTo>
                  <a:lnTo>
                    <a:pt x="589822" y="304347"/>
                  </a:lnTo>
                  <a:lnTo>
                    <a:pt x="626086" y="277597"/>
                  </a:lnTo>
                  <a:lnTo>
                    <a:pt x="663174" y="251926"/>
                  </a:lnTo>
                  <a:lnTo>
                    <a:pt x="701063" y="227357"/>
                  </a:lnTo>
                  <a:lnTo>
                    <a:pt x="739729" y="203914"/>
                  </a:lnTo>
                  <a:lnTo>
                    <a:pt x="779150" y="181618"/>
                  </a:lnTo>
                  <a:lnTo>
                    <a:pt x="819301" y="160495"/>
                  </a:lnTo>
                  <a:lnTo>
                    <a:pt x="860161" y="140566"/>
                  </a:lnTo>
                  <a:lnTo>
                    <a:pt x="901706" y="121855"/>
                  </a:lnTo>
                  <a:lnTo>
                    <a:pt x="943912" y="104386"/>
                  </a:lnTo>
                  <a:lnTo>
                    <a:pt x="986757" y="88180"/>
                  </a:lnTo>
                  <a:lnTo>
                    <a:pt x="1030217" y="73263"/>
                  </a:lnTo>
                  <a:lnTo>
                    <a:pt x="1074269" y="59656"/>
                  </a:lnTo>
                  <a:lnTo>
                    <a:pt x="1118890" y="47382"/>
                  </a:lnTo>
                  <a:lnTo>
                    <a:pt x="1164056" y="36466"/>
                  </a:lnTo>
                  <a:lnTo>
                    <a:pt x="1209745" y="26931"/>
                  </a:lnTo>
                  <a:lnTo>
                    <a:pt x="1255934" y="18798"/>
                  </a:lnTo>
                  <a:lnTo>
                    <a:pt x="1302599" y="12092"/>
                  </a:lnTo>
                  <a:lnTo>
                    <a:pt x="1349717" y="6837"/>
                  </a:lnTo>
                  <a:lnTo>
                    <a:pt x="1397264" y="3054"/>
                  </a:lnTo>
                  <a:lnTo>
                    <a:pt x="1445219" y="767"/>
                  </a:lnTo>
                  <a:lnTo>
                    <a:pt x="1493556" y="0"/>
                  </a:lnTo>
                  <a:lnTo>
                    <a:pt x="1541894" y="767"/>
                  </a:lnTo>
                  <a:lnTo>
                    <a:pt x="1589848" y="3054"/>
                  </a:lnTo>
                  <a:lnTo>
                    <a:pt x="1637396" y="6837"/>
                  </a:lnTo>
                  <a:lnTo>
                    <a:pt x="1684513" y="12092"/>
                  </a:lnTo>
                  <a:lnTo>
                    <a:pt x="1731178" y="18798"/>
                  </a:lnTo>
                  <a:lnTo>
                    <a:pt x="1777367" y="26931"/>
                  </a:lnTo>
                  <a:lnTo>
                    <a:pt x="1823056" y="36466"/>
                  </a:lnTo>
                  <a:lnTo>
                    <a:pt x="1868222" y="47382"/>
                  </a:lnTo>
                  <a:lnTo>
                    <a:pt x="1912843" y="59656"/>
                  </a:lnTo>
                  <a:lnTo>
                    <a:pt x="1956895" y="73263"/>
                  </a:lnTo>
                  <a:lnTo>
                    <a:pt x="2000355" y="88180"/>
                  </a:lnTo>
                  <a:lnTo>
                    <a:pt x="2043200" y="104386"/>
                  </a:lnTo>
                  <a:lnTo>
                    <a:pt x="2085406" y="121855"/>
                  </a:lnTo>
                  <a:lnTo>
                    <a:pt x="2126950" y="140566"/>
                  </a:lnTo>
                  <a:lnTo>
                    <a:pt x="2167810" y="160495"/>
                  </a:lnTo>
                  <a:lnTo>
                    <a:pt x="2207962" y="181618"/>
                  </a:lnTo>
                  <a:lnTo>
                    <a:pt x="2247382" y="203914"/>
                  </a:lnTo>
                  <a:lnTo>
                    <a:pt x="2286048" y="227357"/>
                  </a:lnTo>
                  <a:lnTo>
                    <a:pt x="2323937" y="251926"/>
                  </a:lnTo>
                  <a:lnTo>
                    <a:pt x="2361025" y="277597"/>
                  </a:lnTo>
                  <a:lnTo>
                    <a:pt x="2397289" y="304347"/>
                  </a:lnTo>
                  <a:lnTo>
                    <a:pt x="2432706" y="332153"/>
                  </a:lnTo>
                  <a:lnTo>
                    <a:pt x="2467253" y="360991"/>
                  </a:lnTo>
                  <a:lnTo>
                    <a:pt x="2500906" y="390839"/>
                  </a:lnTo>
                  <a:lnTo>
                    <a:pt x="2533642" y="421673"/>
                  </a:lnTo>
                  <a:lnTo>
                    <a:pt x="2565439" y="453469"/>
                  </a:lnTo>
                  <a:lnTo>
                    <a:pt x="2596273" y="486206"/>
                  </a:lnTo>
                  <a:lnTo>
                    <a:pt x="2626120" y="519859"/>
                  </a:lnTo>
                  <a:lnTo>
                    <a:pt x="2654958" y="554406"/>
                  </a:lnTo>
                  <a:lnTo>
                    <a:pt x="2682764" y="589823"/>
                  </a:lnTo>
                  <a:lnTo>
                    <a:pt x="2709514" y="626087"/>
                  </a:lnTo>
                  <a:lnTo>
                    <a:pt x="2735185" y="663175"/>
                  </a:lnTo>
                  <a:lnTo>
                    <a:pt x="2759754" y="701063"/>
                  </a:lnTo>
                  <a:lnTo>
                    <a:pt x="2783198" y="739729"/>
                  </a:lnTo>
                  <a:lnTo>
                    <a:pt x="2805493" y="779150"/>
                  </a:lnTo>
                  <a:lnTo>
                    <a:pt x="2826617" y="819302"/>
                  </a:lnTo>
                  <a:lnTo>
                    <a:pt x="2846545" y="860161"/>
                  </a:lnTo>
                  <a:lnTo>
                    <a:pt x="2865256" y="901706"/>
                  </a:lnTo>
                  <a:lnTo>
                    <a:pt x="2882726" y="943912"/>
                  </a:lnTo>
                  <a:lnTo>
                    <a:pt x="2898931" y="986757"/>
                  </a:lnTo>
                  <a:lnTo>
                    <a:pt x="2913849" y="1030217"/>
                  </a:lnTo>
                  <a:lnTo>
                    <a:pt x="2927456" y="1074269"/>
                  </a:lnTo>
                  <a:lnTo>
                    <a:pt x="2939729" y="1118890"/>
                  </a:lnTo>
                  <a:lnTo>
                    <a:pt x="2950645" y="1164056"/>
                  </a:lnTo>
                  <a:lnTo>
                    <a:pt x="2960181" y="1209746"/>
                  </a:lnTo>
                  <a:lnTo>
                    <a:pt x="2968313" y="1255934"/>
                  </a:lnTo>
                  <a:lnTo>
                    <a:pt x="2975019" y="1302599"/>
                  </a:lnTo>
                  <a:lnTo>
                    <a:pt x="2980275" y="1349717"/>
                  </a:lnTo>
                  <a:lnTo>
                    <a:pt x="2984058" y="1397264"/>
                  </a:lnTo>
                  <a:lnTo>
                    <a:pt x="2986345" y="1445218"/>
                  </a:lnTo>
                  <a:lnTo>
                    <a:pt x="2987112" y="1493568"/>
                  </a:lnTo>
                  <a:lnTo>
                    <a:pt x="2986345" y="1541894"/>
                  </a:lnTo>
                  <a:lnTo>
                    <a:pt x="2984058" y="1589848"/>
                  </a:lnTo>
                  <a:lnTo>
                    <a:pt x="2980275" y="1637396"/>
                  </a:lnTo>
                  <a:lnTo>
                    <a:pt x="2975019" y="1684513"/>
                  </a:lnTo>
                  <a:lnTo>
                    <a:pt x="2968313" y="1731178"/>
                  </a:lnTo>
                  <a:lnTo>
                    <a:pt x="2960181" y="1777367"/>
                  </a:lnTo>
                  <a:lnTo>
                    <a:pt x="2950645" y="1823056"/>
                  </a:lnTo>
                  <a:lnTo>
                    <a:pt x="2939729" y="1868222"/>
                  </a:lnTo>
                  <a:lnTo>
                    <a:pt x="2927456" y="1912843"/>
                  </a:lnTo>
                  <a:lnTo>
                    <a:pt x="2913849" y="1956895"/>
                  </a:lnTo>
                  <a:lnTo>
                    <a:pt x="2898931" y="2000355"/>
                  </a:lnTo>
                  <a:lnTo>
                    <a:pt x="2882726" y="2043200"/>
                  </a:lnTo>
                  <a:lnTo>
                    <a:pt x="2865256" y="2085406"/>
                  </a:lnTo>
                  <a:lnTo>
                    <a:pt x="2846545" y="2126951"/>
                  </a:lnTo>
                  <a:lnTo>
                    <a:pt x="2826617" y="2167810"/>
                  </a:lnTo>
                  <a:lnTo>
                    <a:pt x="2805493" y="2207962"/>
                  </a:lnTo>
                  <a:lnTo>
                    <a:pt x="2783198" y="2247383"/>
                  </a:lnTo>
                  <a:lnTo>
                    <a:pt x="2759754" y="2286049"/>
                  </a:lnTo>
                  <a:lnTo>
                    <a:pt x="2735185" y="2323938"/>
                  </a:lnTo>
                  <a:lnTo>
                    <a:pt x="2709514" y="2361025"/>
                  </a:lnTo>
                  <a:lnTo>
                    <a:pt x="2682764" y="2397289"/>
                  </a:lnTo>
                  <a:lnTo>
                    <a:pt x="2654958" y="2432706"/>
                  </a:lnTo>
                  <a:lnTo>
                    <a:pt x="2626120" y="2467253"/>
                  </a:lnTo>
                  <a:lnTo>
                    <a:pt x="2596273" y="2500906"/>
                  </a:lnTo>
                  <a:lnTo>
                    <a:pt x="2565439" y="2533643"/>
                  </a:lnTo>
                  <a:lnTo>
                    <a:pt x="2560143" y="2538939"/>
                  </a:lnTo>
                  <a:close/>
                </a:path>
              </a:pathLst>
            </a:custGeom>
            <a:solidFill>
              <a:srgbClr val="3DB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3" name="Google Shape;1083;p60"/>
            <p:cNvSpPr/>
            <p:nvPr/>
          </p:nvSpPr>
          <p:spPr>
            <a:xfrm>
              <a:off x="13323416" y="6450306"/>
              <a:ext cx="2146300" cy="2146300"/>
            </a:xfrm>
            <a:custGeom>
              <a:avLst/>
              <a:gdLst/>
              <a:ahLst/>
              <a:cxnLst/>
              <a:rect l="l" t="t" r="r" b="b"/>
              <a:pathLst>
                <a:path w="2146300" h="2146300" extrusionOk="0">
                  <a:moveTo>
                    <a:pt x="1120944" y="1045"/>
                  </a:moveTo>
                  <a:lnTo>
                    <a:pt x="1025340" y="1045"/>
                  </a:lnTo>
                  <a:lnTo>
                    <a:pt x="1073142" y="0"/>
                  </a:lnTo>
                  <a:lnTo>
                    <a:pt x="1120944" y="1045"/>
                  </a:lnTo>
                  <a:close/>
                </a:path>
                <a:path w="2146300" h="2146300" extrusionOk="0">
                  <a:moveTo>
                    <a:pt x="1073169" y="2146285"/>
                  </a:moveTo>
                  <a:lnTo>
                    <a:pt x="1025340" y="2145240"/>
                  </a:lnTo>
                  <a:lnTo>
                    <a:pt x="978074" y="2142132"/>
                  </a:lnTo>
                  <a:lnTo>
                    <a:pt x="931386" y="2137006"/>
                  </a:lnTo>
                  <a:lnTo>
                    <a:pt x="885321" y="2129905"/>
                  </a:lnTo>
                  <a:lnTo>
                    <a:pt x="839923" y="2120872"/>
                  </a:lnTo>
                  <a:lnTo>
                    <a:pt x="795234" y="2109952"/>
                  </a:lnTo>
                  <a:lnTo>
                    <a:pt x="751299" y="2097188"/>
                  </a:lnTo>
                  <a:lnTo>
                    <a:pt x="708161" y="2082624"/>
                  </a:lnTo>
                  <a:lnTo>
                    <a:pt x="665864" y="2066302"/>
                  </a:lnTo>
                  <a:lnTo>
                    <a:pt x="624451" y="2048268"/>
                  </a:lnTo>
                  <a:lnTo>
                    <a:pt x="583967" y="2028564"/>
                  </a:lnTo>
                  <a:lnTo>
                    <a:pt x="544453" y="2007234"/>
                  </a:lnTo>
                  <a:lnTo>
                    <a:pt x="505956" y="1984321"/>
                  </a:lnTo>
                  <a:lnTo>
                    <a:pt x="468517" y="1959870"/>
                  </a:lnTo>
                  <a:lnTo>
                    <a:pt x="432180" y="1933924"/>
                  </a:lnTo>
                  <a:lnTo>
                    <a:pt x="396990" y="1906527"/>
                  </a:lnTo>
                  <a:lnTo>
                    <a:pt x="362990" y="1877721"/>
                  </a:lnTo>
                  <a:lnTo>
                    <a:pt x="330223" y="1847552"/>
                  </a:lnTo>
                  <a:lnTo>
                    <a:pt x="298732" y="1816062"/>
                  </a:lnTo>
                  <a:lnTo>
                    <a:pt x="268563" y="1783294"/>
                  </a:lnTo>
                  <a:lnTo>
                    <a:pt x="239757" y="1749294"/>
                  </a:lnTo>
                  <a:lnTo>
                    <a:pt x="212360" y="1714104"/>
                  </a:lnTo>
                  <a:lnTo>
                    <a:pt x="186414" y="1677767"/>
                  </a:lnTo>
                  <a:lnTo>
                    <a:pt x="161963" y="1640328"/>
                  </a:lnTo>
                  <a:lnTo>
                    <a:pt x="139051" y="1601831"/>
                  </a:lnTo>
                  <a:lnTo>
                    <a:pt x="117721" y="1562318"/>
                  </a:lnTo>
                  <a:lnTo>
                    <a:pt x="98017" y="1521833"/>
                  </a:lnTo>
                  <a:lnTo>
                    <a:pt x="79982" y="1480420"/>
                  </a:lnTo>
                  <a:lnTo>
                    <a:pt x="63661" y="1438123"/>
                  </a:lnTo>
                  <a:lnTo>
                    <a:pt x="49096" y="1394985"/>
                  </a:lnTo>
                  <a:lnTo>
                    <a:pt x="36332" y="1351050"/>
                  </a:lnTo>
                  <a:lnTo>
                    <a:pt x="25412" y="1306362"/>
                  </a:lnTo>
                  <a:lnTo>
                    <a:pt x="16380" y="1260963"/>
                  </a:lnTo>
                  <a:lnTo>
                    <a:pt x="9279" y="1214898"/>
                  </a:lnTo>
                  <a:lnTo>
                    <a:pt x="4152" y="1168211"/>
                  </a:lnTo>
                  <a:lnTo>
                    <a:pt x="1045" y="1120944"/>
                  </a:lnTo>
                  <a:lnTo>
                    <a:pt x="0" y="1073163"/>
                  </a:lnTo>
                  <a:lnTo>
                    <a:pt x="1045" y="1025340"/>
                  </a:lnTo>
                  <a:lnTo>
                    <a:pt x="4152" y="978074"/>
                  </a:lnTo>
                  <a:lnTo>
                    <a:pt x="9279" y="931386"/>
                  </a:lnTo>
                  <a:lnTo>
                    <a:pt x="16380" y="885322"/>
                  </a:lnTo>
                  <a:lnTo>
                    <a:pt x="25412" y="839923"/>
                  </a:lnTo>
                  <a:lnTo>
                    <a:pt x="36332" y="795235"/>
                  </a:lnTo>
                  <a:lnTo>
                    <a:pt x="49096" y="751300"/>
                  </a:lnTo>
                  <a:lnTo>
                    <a:pt x="63661" y="708162"/>
                  </a:lnTo>
                  <a:lnTo>
                    <a:pt x="79982" y="665865"/>
                  </a:lnTo>
                  <a:lnTo>
                    <a:pt x="98017" y="624452"/>
                  </a:lnTo>
                  <a:lnTo>
                    <a:pt x="117721" y="583967"/>
                  </a:lnTo>
                  <a:lnTo>
                    <a:pt x="139051" y="544454"/>
                  </a:lnTo>
                  <a:lnTo>
                    <a:pt x="161963" y="505956"/>
                  </a:lnTo>
                  <a:lnTo>
                    <a:pt x="186414" y="468518"/>
                  </a:lnTo>
                  <a:lnTo>
                    <a:pt x="212360" y="432181"/>
                  </a:lnTo>
                  <a:lnTo>
                    <a:pt x="239757" y="396991"/>
                  </a:lnTo>
                  <a:lnTo>
                    <a:pt x="268563" y="362990"/>
                  </a:lnTo>
                  <a:lnTo>
                    <a:pt x="298732" y="330223"/>
                  </a:lnTo>
                  <a:lnTo>
                    <a:pt x="330223" y="298733"/>
                  </a:lnTo>
                  <a:lnTo>
                    <a:pt x="362990" y="268564"/>
                  </a:lnTo>
                  <a:lnTo>
                    <a:pt x="396990" y="239758"/>
                  </a:lnTo>
                  <a:lnTo>
                    <a:pt x="432180" y="212361"/>
                  </a:lnTo>
                  <a:lnTo>
                    <a:pt x="468517" y="186415"/>
                  </a:lnTo>
                  <a:lnTo>
                    <a:pt x="505956" y="161964"/>
                  </a:lnTo>
                  <a:lnTo>
                    <a:pt x="544453" y="139051"/>
                  </a:lnTo>
                  <a:lnTo>
                    <a:pt x="583967" y="117721"/>
                  </a:lnTo>
                  <a:lnTo>
                    <a:pt x="624451" y="98017"/>
                  </a:lnTo>
                  <a:lnTo>
                    <a:pt x="665864" y="79983"/>
                  </a:lnTo>
                  <a:lnTo>
                    <a:pt x="708161" y="63661"/>
                  </a:lnTo>
                  <a:lnTo>
                    <a:pt x="751299" y="49097"/>
                  </a:lnTo>
                  <a:lnTo>
                    <a:pt x="795234" y="36333"/>
                  </a:lnTo>
                  <a:lnTo>
                    <a:pt x="839923" y="25413"/>
                  </a:lnTo>
                  <a:lnTo>
                    <a:pt x="885321" y="16380"/>
                  </a:lnTo>
                  <a:lnTo>
                    <a:pt x="931386" y="9279"/>
                  </a:lnTo>
                  <a:lnTo>
                    <a:pt x="978074" y="4153"/>
                  </a:lnTo>
                  <a:lnTo>
                    <a:pt x="1025340" y="1045"/>
                  </a:lnTo>
                  <a:lnTo>
                    <a:pt x="1120944" y="1045"/>
                  </a:lnTo>
                  <a:lnTo>
                    <a:pt x="1168211" y="4153"/>
                  </a:lnTo>
                  <a:lnTo>
                    <a:pt x="1214898" y="9279"/>
                  </a:lnTo>
                  <a:lnTo>
                    <a:pt x="1260963" y="16380"/>
                  </a:lnTo>
                  <a:lnTo>
                    <a:pt x="1306361" y="25413"/>
                  </a:lnTo>
                  <a:lnTo>
                    <a:pt x="1351050" y="36333"/>
                  </a:lnTo>
                  <a:lnTo>
                    <a:pt x="1394985" y="49097"/>
                  </a:lnTo>
                  <a:lnTo>
                    <a:pt x="1438123" y="63661"/>
                  </a:lnTo>
                  <a:lnTo>
                    <a:pt x="1480420" y="79983"/>
                  </a:lnTo>
                  <a:lnTo>
                    <a:pt x="1521832" y="98017"/>
                  </a:lnTo>
                  <a:lnTo>
                    <a:pt x="1562317" y="117721"/>
                  </a:lnTo>
                  <a:lnTo>
                    <a:pt x="1601830" y="139051"/>
                  </a:lnTo>
                  <a:lnTo>
                    <a:pt x="1640328" y="161964"/>
                  </a:lnTo>
                  <a:lnTo>
                    <a:pt x="1677767" y="186415"/>
                  </a:lnTo>
                  <a:lnTo>
                    <a:pt x="1714103" y="212361"/>
                  </a:lnTo>
                  <a:lnTo>
                    <a:pt x="1749293" y="239758"/>
                  </a:lnTo>
                  <a:lnTo>
                    <a:pt x="1783294" y="268564"/>
                  </a:lnTo>
                  <a:lnTo>
                    <a:pt x="1816061" y="298733"/>
                  </a:lnTo>
                  <a:lnTo>
                    <a:pt x="1847551" y="330223"/>
                  </a:lnTo>
                  <a:lnTo>
                    <a:pt x="1877721" y="362990"/>
                  </a:lnTo>
                  <a:lnTo>
                    <a:pt x="1906526" y="396991"/>
                  </a:lnTo>
                  <a:lnTo>
                    <a:pt x="1933924" y="432181"/>
                  </a:lnTo>
                  <a:lnTo>
                    <a:pt x="1959870" y="468518"/>
                  </a:lnTo>
                  <a:lnTo>
                    <a:pt x="1984321" y="505956"/>
                  </a:lnTo>
                  <a:lnTo>
                    <a:pt x="2007233" y="544454"/>
                  </a:lnTo>
                  <a:lnTo>
                    <a:pt x="2028563" y="583967"/>
                  </a:lnTo>
                  <a:lnTo>
                    <a:pt x="2048267" y="624452"/>
                  </a:lnTo>
                  <a:lnTo>
                    <a:pt x="2066302" y="665865"/>
                  </a:lnTo>
                  <a:lnTo>
                    <a:pt x="2082623" y="708162"/>
                  </a:lnTo>
                  <a:lnTo>
                    <a:pt x="2097188" y="751300"/>
                  </a:lnTo>
                  <a:lnTo>
                    <a:pt x="2109952" y="795235"/>
                  </a:lnTo>
                  <a:lnTo>
                    <a:pt x="2120872" y="839923"/>
                  </a:lnTo>
                  <a:lnTo>
                    <a:pt x="2129904" y="885322"/>
                  </a:lnTo>
                  <a:lnTo>
                    <a:pt x="2137005" y="931386"/>
                  </a:lnTo>
                  <a:lnTo>
                    <a:pt x="2142132" y="978074"/>
                  </a:lnTo>
                  <a:lnTo>
                    <a:pt x="2145239" y="1025340"/>
                  </a:lnTo>
                  <a:lnTo>
                    <a:pt x="2146285" y="1073122"/>
                  </a:lnTo>
                  <a:lnTo>
                    <a:pt x="2145239" y="1120944"/>
                  </a:lnTo>
                  <a:lnTo>
                    <a:pt x="2142132" y="1168211"/>
                  </a:lnTo>
                  <a:lnTo>
                    <a:pt x="2137005" y="1214898"/>
                  </a:lnTo>
                  <a:lnTo>
                    <a:pt x="2129904" y="1260963"/>
                  </a:lnTo>
                  <a:lnTo>
                    <a:pt x="2120872" y="1306362"/>
                  </a:lnTo>
                  <a:lnTo>
                    <a:pt x="2109952" y="1351050"/>
                  </a:lnTo>
                  <a:lnTo>
                    <a:pt x="2097188" y="1394985"/>
                  </a:lnTo>
                  <a:lnTo>
                    <a:pt x="2082623" y="1438123"/>
                  </a:lnTo>
                  <a:lnTo>
                    <a:pt x="2066302" y="1480420"/>
                  </a:lnTo>
                  <a:lnTo>
                    <a:pt x="2048267" y="1521833"/>
                  </a:lnTo>
                  <a:lnTo>
                    <a:pt x="2028563" y="1562318"/>
                  </a:lnTo>
                  <a:lnTo>
                    <a:pt x="2007233" y="1601831"/>
                  </a:lnTo>
                  <a:lnTo>
                    <a:pt x="1984321" y="1640328"/>
                  </a:lnTo>
                  <a:lnTo>
                    <a:pt x="1959870" y="1677767"/>
                  </a:lnTo>
                  <a:lnTo>
                    <a:pt x="1933924" y="1714104"/>
                  </a:lnTo>
                  <a:lnTo>
                    <a:pt x="1906526" y="1749294"/>
                  </a:lnTo>
                  <a:lnTo>
                    <a:pt x="1877721" y="1783294"/>
                  </a:lnTo>
                  <a:lnTo>
                    <a:pt x="1847551" y="1816062"/>
                  </a:lnTo>
                  <a:lnTo>
                    <a:pt x="1816061" y="1847552"/>
                  </a:lnTo>
                  <a:lnTo>
                    <a:pt x="1783294" y="1877721"/>
                  </a:lnTo>
                  <a:lnTo>
                    <a:pt x="1749293" y="1906527"/>
                  </a:lnTo>
                  <a:lnTo>
                    <a:pt x="1714103" y="1933924"/>
                  </a:lnTo>
                  <a:lnTo>
                    <a:pt x="1677767" y="1959870"/>
                  </a:lnTo>
                  <a:lnTo>
                    <a:pt x="1640328" y="1984321"/>
                  </a:lnTo>
                  <a:lnTo>
                    <a:pt x="1601830" y="2007234"/>
                  </a:lnTo>
                  <a:lnTo>
                    <a:pt x="1562317" y="2028564"/>
                  </a:lnTo>
                  <a:lnTo>
                    <a:pt x="1521832" y="2048268"/>
                  </a:lnTo>
                  <a:lnTo>
                    <a:pt x="1480420" y="2066302"/>
                  </a:lnTo>
                  <a:lnTo>
                    <a:pt x="1438123" y="2082624"/>
                  </a:lnTo>
                  <a:lnTo>
                    <a:pt x="1394985" y="2097188"/>
                  </a:lnTo>
                  <a:lnTo>
                    <a:pt x="1351050" y="2109952"/>
                  </a:lnTo>
                  <a:lnTo>
                    <a:pt x="1306361" y="2120872"/>
                  </a:lnTo>
                  <a:lnTo>
                    <a:pt x="1260963" y="2129905"/>
                  </a:lnTo>
                  <a:lnTo>
                    <a:pt x="1214898" y="2137006"/>
                  </a:lnTo>
                  <a:lnTo>
                    <a:pt x="1168211" y="2142132"/>
                  </a:lnTo>
                  <a:lnTo>
                    <a:pt x="1120944" y="2145240"/>
                  </a:lnTo>
                  <a:lnTo>
                    <a:pt x="1073169" y="2146285"/>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4" name="Google Shape;1084;p60"/>
            <p:cNvSpPr/>
            <p:nvPr/>
          </p:nvSpPr>
          <p:spPr>
            <a:xfrm>
              <a:off x="0" y="3"/>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85" name="Google Shape;1085;p60"/>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1089"/>
        <p:cNvGrpSpPr/>
        <p:nvPr/>
      </p:nvGrpSpPr>
      <p:grpSpPr>
        <a:xfrm>
          <a:off x="0" y="0"/>
          <a:ext cx="0" cy="0"/>
          <a:chOff x="0" y="0"/>
          <a:chExt cx="0" cy="0"/>
        </a:xfrm>
      </p:grpSpPr>
      <p:pic>
        <p:nvPicPr>
          <p:cNvPr id="1090" name="Google Shape;1090;p61"/>
          <p:cNvPicPr preferRelativeResize="0"/>
          <p:nvPr/>
        </p:nvPicPr>
        <p:blipFill rotWithShape="1">
          <a:blip r:embed="rId3">
            <a:alphaModFix/>
          </a:blip>
          <a:srcRect/>
          <a:stretch/>
        </p:blipFill>
        <p:spPr>
          <a:xfrm>
            <a:off x="5846587" y="2744941"/>
            <a:ext cx="5734049" cy="7430776"/>
          </a:xfrm>
          <a:prstGeom prst="rect">
            <a:avLst/>
          </a:prstGeom>
          <a:noFill/>
          <a:ln>
            <a:noFill/>
          </a:ln>
        </p:spPr>
      </p:pic>
      <p:pic>
        <p:nvPicPr>
          <p:cNvPr id="1091" name="Google Shape;1091;p61"/>
          <p:cNvPicPr preferRelativeResize="0"/>
          <p:nvPr/>
        </p:nvPicPr>
        <p:blipFill rotWithShape="1">
          <a:blip r:embed="rId4">
            <a:alphaModFix/>
          </a:blip>
          <a:srcRect/>
          <a:stretch/>
        </p:blipFill>
        <p:spPr>
          <a:xfrm>
            <a:off x="11837694" y="2805177"/>
            <a:ext cx="4154786" cy="5775919"/>
          </a:xfrm>
          <a:prstGeom prst="rect">
            <a:avLst/>
          </a:prstGeom>
          <a:noFill/>
          <a:ln>
            <a:noFill/>
          </a:ln>
        </p:spPr>
      </p:pic>
      <p:sp>
        <p:nvSpPr>
          <p:cNvPr id="1092" name="Google Shape;1092;p61"/>
          <p:cNvSpPr txBox="1"/>
          <p:nvPr/>
        </p:nvSpPr>
        <p:spPr>
          <a:xfrm>
            <a:off x="1172022" y="975962"/>
            <a:ext cx="13304519" cy="952500"/>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6050"/>
              <a:buFont typeface="Arial"/>
              <a:buNone/>
            </a:pPr>
            <a:r>
              <a:rPr lang="en-US" sz="6050" b="1" i="0" u="none" strike="noStrike" cap="none">
                <a:solidFill>
                  <a:srgbClr val="333333"/>
                </a:solidFill>
                <a:latin typeface="Arial"/>
                <a:ea typeface="Arial"/>
                <a:cs typeface="Arial"/>
                <a:sym typeface="Arial"/>
              </a:rPr>
              <a:t>Sample Social Security Statement</a:t>
            </a:r>
            <a:endParaRPr sz="6050" b="1" i="0" u="none" strike="noStrike" cap="none">
              <a:solidFill>
                <a:srgbClr val="000000"/>
              </a:solidFill>
              <a:latin typeface="Arial"/>
              <a:ea typeface="Arial"/>
              <a:cs typeface="Arial"/>
              <a:sym typeface="Arial"/>
            </a:endParaRPr>
          </a:p>
        </p:txBody>
      </p:sp>
      <p:sp>
        <p:nvSpPr>
          <p:cNvPr id="1093" name="Google Shape;1093;p61"/>
          <p:cNvSpPr txBox="1"/>
          <p:nvPr/>
        </p:nvSpPr>
        <p:spPr>
          <a:xfrm>
            <a:off x="1172022" y="2495269"/>
            <a:ext cx="4434840" cy="525145"/>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3250"/>
              <a:buFont typeface="Arial"/>
              <a:buNone/>
            </a:pPr>
            <a:r>
              <a:rPr lang="en-US" sz="3250" b="1" i="0" u="none" strike="noStrike" cap="none">
                <a:solidFill>
                  <a:srgbClr val="0578D5"/>
                </a:solidFill>
                <a:latin typeface="Arial"/>
                <a:ea typeface="Arial"/>
                <a:cs typeface="Arial"/>
                <a:sym typeface="Arial"/>
              </a:rPr>
              <a:t>Your Earning Record</a:t>
            </a:r>
            <a:endParaRPr sz="3250" b="1" i="0" u="none" strike="noStrike" cap="none">
              <a:solidFill>
                <a:srgbClr val="000000"/>
              </a:solidFill>
              <a:latin typeface="Arial"/>
              <a:ea typeface="Arial"/>
              <a:cs typeface="Arial"/>
              <a:sym typeface="Arial"/>
            </a:endParaRPr>
          </a:p>
        </p:txBody>
      </p:sp>
      <p:sp>
        <p:nvSpPr>
          <p:cNvPr id="1094" name="Google Shape;1094;p61"/>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5" name="Google Shape;1095;p61"/>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80"/>
        <p:cNvGrpSpPr/>
        <p:nvPr/>
      </p:nvGrpSpPr>
      <p:grpSpPr>
        <a:xfrm>
          <a:off x="0" y="0"/>
          <a:ext cx="0" cy="0"/>
          <a:chOff x="0" y="0"/>
          <a:chExt cx="0" cy="0"/>
        </a:xfrm>
      </p:grpSpPr>
      <p:grpSp>
        <p:nvGrpSpPr>
          <p:cNvPr id="281" name="Google Shape;281;p7"/>
          <p:cNvGrpSpPr/>
          <p:nvPr/>
        </p:nvGrpSpPr>
        <p:grpSpPr>
          <a:xfrm>
            <a:off x="10059610" y="0"/>
            <a:ext cx="8228699" cy="10287000"/>
            <a:chOff x="10059610" y="0"/>
            <a:chExt cx="8228699" cy="10287000"/>
          </a:xfrm>
        </p:grpSpPr>
        <p:sp>
          <p:nvSpPr>
            <p:cNvPr id="282" name="Google Shape;282;p7"/>
            <p:cNvSpPr/>
            <p:nvPr/>
          </p:nvSpPr>
          <p:spPr>
            <a:xfrm>
              <a:off x="10059610" y="0"/>
              <a:ext cx="437515" cy="10287000"/>
            </a:xfrm>
            <a:custGeom>
              <a:avLst/>
              <a:gdLst/>
              <a:ahLst/>
              <a:cxnLst/>
              <a:rect l="l" t="t" r="r" b="b"/>
              <a:pathLst>
                <a:path w="437515" h="10287000" extrusionOk="0">
                  <a:moveTo>
                    <a:pt x="0" y="10286999"/>
                  </a:moveTo>
                  <a:lnTo>
                    <a:pt x="437249" y="10286999"/>
                  </a:lnTo>
                  <a:lnTo>
                    <a:pt x="437249" y="0"/>
                  </a:lnTo>
                  <a:lnTo>
                    <a:pt x="0" y="0"/>
                  </a:lnTo>
                  <a:lnTo>
                    <a:pt x="0" y="10286999"/>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3" name="Google Shape;283;p7"/>
            <p:cNvSpPr/>
            <p:nvPr/>
          </p:nvSpPr>
          <p:spPr>
            <a:xfrm>
              <a:off x="10496859" y="0"/>
              <a:ext cx="7791450" cy="10287000"/>
            </a:xfrm>
            <a:custGeom>
              <a:avLst/>
              <a:gdLst/>
              <a:ahLst/>
              <a:cxnLst/>
              <a:rect l="l" t="t" r="r" b="b"/>
              <a:pathLst>
                <a:path w="7791450" h="10287000" extrusionOk="0">
                  <a:moveTo>
                    <a:pt x="7791139" y="10286999"/>
                  </a:moveTo>
                  <a:lnTo>
                    <a:pt x="0" y="10286999"/>
                  </a:lnTo>
                  <a:lnTo>
                    <a:pt x="0" y="0"/>
                  </a:lnTo>
                  <a:lnTo>
                    <a:pt x="7791139" y="0"/>
                  </a:lnTo>
                  <a:lnTo>
                    <a:pt x="7791139" y="10286999"/>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84" name="Google Shape;284;p7"/>
          <p:cNvSpPr txBox="1"/>
          <p:nvPr/>
        </p:nvSpPr>
        <p:spPr>
          <a:xfrm>
            <a:off x="1021770" y="3416077"/>
            <a:ext cx="6663690" cy="5314725"/>
          </a:xfrm>
          <a:prstGeom prst="rect">
            <a:avLst/>
          </a:prstGeom>
          <a:noFill/>
          <a:ln>
            <a:noFill/>
          </a:ln>
        </p:spPr>
        <p:txBody>
          <a:bodyPr spcFirstLastPara="1" wrap="square" lIns="0" tIns="12700" rIns="0" bIns="0" anchor="t" anchorCtr="0">
            <a:spAutoFit/>
          </a:bodyPr>
          <a:lstStyle/>
          <a:p>
            <a:pPr marL="469900" marR="5080" lvl="0" indent="-457200" algn="l" rtl="0">
              <a:lnSpc>
                <a:spcPct val="115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Full-service investment advisory firm</a:t>
            </a:r>
            <a:endParaRPr sz="1400" b="0" i="0" u="none" strike="noStrike" cap="none" dirty="0">
              <a:solidFill>
                <a:srgbClr val="000000"/>
              </a:solidFill>
              <a:latin typeface="Arial"/>
              <a:ea typeface="Arial"/>
              <a:cs typeface="Arial"/>
              <a:sym typeface="Arial"/>
            </a:endParaRPr>
          </a:p>
          <a:p>
            <a:pPr marL="469900" marR="5080" lvl="0" indent="-457200" algn="l" rtl="0">
              <a:lnSpc>
                <a:spcPct val="115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Provides fiduciary protection over plan investments</a:t>
            </a:r>
            <a:endParaRPr sz="2700" b="0" i="0" u="none" strike="noStrike" cap="none" dirty="0">
              <a:solidFill>
                <a:srgbClr val="000000"/>
              </a:solidFill>
              <a:latin typeface="Arial"/>
              <a:ea typeface="Arial"/>
              <a:cs typeface="Arial"/>
              <a:sym typeface="Arial"/>
            </a:endParaRPr>
          </a:p>
          <a:p>
            <a:pPr marL="469900" marR="5080" lvl="0" indent="-457200" algn="l" rtl="0">
              <a:lnSpc>
                <a:spcPct val="115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Fee-only provider</a:t>
            </a:r>
            <a:endParaRPr sz="2700" b="0" i="0" u="none" strike="noStrike" cap="none" dirty="0">
              <a:solidFill>
                <a:srgbClr val="000000"/>
              </a:solidFill>
              <a:latin typeface="Arial"/>
              <a:ea typeface="Arial"/>
              <a:cs typeface="Arial"/>
              <a:sym typeface="Arial"/>
            </a:endParaRPr>
          </a:p>
          <a:p>
            <a:pPr marL="469900" marR="5080" lvl="0" indent="-457200" algn="l" rtl="0">
              <a:lnSpc>
                <a:spcPct val="115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Acts as the Investment Advisor for the ESC Region 10 Cooperative to support the Investment Advisory Committee (composed of Superintendents &amp; Chief Financial Officers)</a:t>
            </a:r>
            <a:endParaRPr sz="2700" b="0" i="0" u="none" strike="noStrike" cap="none" dirty="0">
              <a:solidFill>
                <a:srgbClr val="000000"/>
              </a:solidFill>
              <a:latin typeface="Arial"/>
              <a:ea typeface="Arial"/>
              <a:cs typeface="Arial"/>
              <a:sym typeface="Arial"/>
            </a:endParaRPr>
          </a:p>
          <a:p>
            <a:pPr marL="469900" marR="808355" lvl="0" indent="-457200" algn="l" rtl="0">
              <a:lnSpc>
                <a:spcPct val="115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Registered with the Securities and</a:t>
            </a:r>
            <a:endParaRPr sz="1400" b="0" i="0" u="none" strike="noStrike" cap="none" dirty="0">
              <a:solidFill>
                <a:srgbClr val="000000"/>
              </a:solidFill>
              <a:latin typeface="Arial"/>
              <a:ea typeface="Arial"/>
              <a:cs typeface="Arial"/>
              <a:sym typeface="Arial"/>
            </a:endParaRPr>
          </a:p>
          <a:p>
            <a:pPr marL="469900" marR="808355" lvl="0" indent="-457200" algn="l" rtl="0">
              <a:lnSpc>
                <a:spcPct val="115700"/>
              </a:lnSpc>
              <a:spcBef>
                <a:spcPts val="0"/>
              </a:spcBef>
              <a:spcAft>
                <a:spcPts val="0"/>
              </a:spcAft>
              <a:buClr>
                <a:srgbClr val="000000"/>
              </a:buClr>
              <a:buSzPts val="2700"/>
              <a:buFont typeface="Arial"/>
              <a:buChar char="•"/>
            </a:pPr>
            <a:r>
              <a:rPr lang="en-US" sz="2700" b="0" i="0" u="none" strike="noStrike" cap="none" dirty="0">
                <a:solidFill>
                  <a:srgbClr val="333333"/>
                </a:solidFill>
                <a:latin typeface="Arial"/>
                <a:ea typeface="Arial"/>
                <a:cs typeface="Arial"/>
                <a:sym typeface="Arial"/>
              </a:rPr>
              <a:t>Exchange Commission (SEC)</a:t>
            </a:r>
            <a:endParaRPr sz="2700" b="0" i="0" u="none" strike="noStrike" cap="none" dirty="0">
              <a:solidFill>
                <a:srgbClr val="000000"/>
              </a:solidFill>
              <a:latin typeface="Arial"/>
              <a:ea typeface="Arial"/>
              <a:cs typeface="Arial"/>
              <a:sym typeface="Arial"/>
            </a:endParaRPr>
          </a:p>
        </p:txBody>
      </p:sp>
      <p:sp>
        <p:nvSpPr>
          <p:cNvPr id="285" name="Google Shape;285;p7"/>
          <p:cNvSpPr txBox="1">
            <a:spLocks noGrp="1"/>
          </p:cNvSpPr>
          <p:nvPr>
            <p:ph type="title"/>
          </p:nvPr>
        </p:nvSpPr>
        <p:spPr>
          <a:xfrm>
            <a:off x="1016053" y="1066412"/>
            <a:ext cx="8336494" cy="1922316"/>
          </a:xfrm>
          <a:prstGeom prst="rect">
            <a:avLst/>
          </a:prstGeom>
          <a:noFill/>
          <a:ln>
            <a:noFill/>
          </a:ln>
        </p:spPr>
        <p:txBody>
          <a:bodyPr spcFirstLastPara="1" wrap="square" lIns="0" tIns="74925" rIns="0" bIns="0" anchor="t" anchorCtr="0">
            <a:spAutoFit/>
          </a:bodyPr>
          <a:lstStyle/>
          <a:p>
            <a:pPr marL="12700" lvl="0" indent="0" algn="l" rtl="0">
              <a:lnSpc>
                <a:spcPct val="100000"/>
              </a:lnSpc>
              <a:spcBef>
                <a:spcPts val="0"/>
              </a:spcBef>
              <a:spcAft>
                <a:spcPts val="0"/>
              </a:spcAft>
              <a:buSzPts val="1400"/>
              <a:buNone/>
            </a:pPr>
            <a:r>
              <a:rPr lang="en-US" sz="6000" dirty="0">
                <a:latin typeface="Arial"/>
                <a:ea typeface="Arial"/>
                <a:cs typeface="Arial"/>
                <a:sym typeface="Arial"/>
              </a:rPr>
              <a:t>HUB Investment Partners</a:t>
            </a:r>
            <a:endParaRPr sz="2600" dirty="0">
              <a:latin typeface="Arial"/>
              <a:ea typeface="Arial"/>
              <a:cs typeface="Arial"/>
              <a:sym typeface="Arial"/>
            </a:endParaRPr>
          </a:p>
        </p:txBody>
      </p:sp>
      <p:sp>
        <p:nvSpPr>
          <p:cNvPr id="286" name="Google Shape;286;p7"/>
          <p:cNvSpPr txBox="1"/>
          <p:nvPr/>
        </p:nvSpPr>
        <p:spPr>
          <a:xfrm>
            <a:off x="11856204" y="2210037"/>
            <a:ext cx="6013067" cy="512300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Advisory Services</a:t>
            </a:r>
            <a:endParaRPr sz="3200" b="1" i="0" u="none" strike="noStrike" cap="none">
              <a:solidFill>
                <a:srgbClr val="000000"/>
              </a:solidFill>
              <a:latin typeface="Arial"/>
              <a:ea typeface="Arial"/>
              <a:cs typeface="Arial"/>
              <a:sym typeface="Arial"/>
            </a:endParaRPr>
          </a:p>
          <a:p>
            <a:pPr marL="1050290" marR="1149350" lvl="0" indent="-457198" algn="l" rtl="0">
              <a:lnSpc>
                <a:spcPct val="141500"/>
              </a:lnSpc>
              <a:spcBef>
                <a:spcPts val="1060"/>
              </a:spcBef>
              <a:spcAft>
                <a:spcPts val="0"/>
              </a:spcAft>
              <a:buClr>
                <a:schemeClr val="lt1"/>
              </a:buClr>
              <a:buSzPts val="2650"/>
              <a:buFont typeface="Arial"/>
              <a:buChar char="•"/>
            </a:pPr>
            <a:r>
              <a:rPr lang="en-US" sz="2650" b="0" i="0" u="none" strike="noStrike" cap="none">
                <a:solidFill>
                  <a:srgbClr val="FFFFFF"/>
                </a:solidFill>
                <a:latin typeface="Arial"/>
                <a:ea typeface="Arial"/>
                <a:cs typeface="Arial"/>
                <a:sym typeface="Arial"/>
              </a:rPr>
              <a:t>Plan Education Fiduciary oversight</a:t>
            </a:r>
            <a:endParaRPr sz="1400" b="0" i="0" u="none" strike="noStrike" cap="none">
              <a:solidFill>
                <a:srgbClr val="000000"/>
              </a:solidFill>
              <a:latin typeface="Arial"/>
              <a:ea typeface="Arial"/>
              <a:cs typeface="Arial"/>
              <a:sym typeface="Arial"/>
            </a:endParaRPr>
          </a:p>
          <a:p>
            <a:pPr marL="1050290" marR="1149350" lvl="0" indent="-457198" algn="l" rtl="0">
              <a:lnSpc>
                <a:spcPct val="141500"/>
              </a:lnSpc>
              <a:spcBef>
                <a:spcPts val="1060"/>
              </a:spcBef>
              <a:spcAft>
                <a:spcPts val="0"/>
              </a:spcAft>
              <a:buClr>
                <a:schemeClr val="lt1"/>
              </a:buClr>
              <a:buSzPts val="2650"/>
              <a:buFont typeface="Arial"/>
              <a:buChar char="•"/>
            </a:pPr>
            <a:r>
              <a:rPr lang="en-US" sz="2650" b="0" i="0" u="none" strike="noStrike" cap="none">
                <a:solidFill>
                  <a:srgbClr val="FFFFFF"/>
                </a:solidFill>
                <a:latin typeface="Arial"/>
                <a:ea typeface="Arial"/>
                <a:cs typeface="Arial"/>
                <a:sym typeface="Arial"/>
              </a:rPr>
              <a:t>Investment plan design</a:t>
            </a:r>
            <a:endParaRPr sz="1400" b="0" i="0" u="none" strike="noStrike" cap="none">
              <a:solidFill>
                <a:srgbClr val="000000"/>
              </a:solidFill>
              <a:latin typeface="Arial"/>
              <a:ea typeface="Arial"/>
              <a:cs typeface="Arial"/>
              <a:sym typeface="Arial"/>
            </a:endParaRPr>
          </a:p>
          <a:p>
            <a:pPr marL="1050290" marR="1149350" lvl="0" indent="-457198" algn="l" rtl="0">
              <a:lnSpc>
                <a:spcPct val="141500"/>
              </a:lnSpc>
              <a:spcBef>
                <a:spcPts val="1060"/>
              </a:spcBef>
              <a:spcAft>
                <a:spcPts val="0"/>
              </a:spcAft>
              <a:buClr>
                <a:schemeClr val="lt1"/>
              </a:buClr>
              <a:buSzPts val="2650"/>
              <a:buFont typeface="Arial"/>
              <a:buChar char="•"/>
            </a:pPr>
            <a:r>
              <a:rPr lang="en-US" sz="2650" b="0" i="0" u="none" strike="noStrike" cap="none">
                <a:solidFill>
                  <a:srgbClr val="FFFFFF"/>
                </a:solidFill>
                <a:latin typeface="Arial"/>
                <a:ea typeface="Arial"/>
                <a:cs typeface="Arial"/>
                <a:sym typeface="Arial"/>
              </a:rPr>
              <a:t>Investment committee formation and support</a:t>
            </a:r>
            <a:endParaRPr sz="2650" b="0" i="0" u="none" strike="noStrike" cap="none">
              <a:solidFill>
                <a:srgbClr val="000000"/>
              </a:solidFill>
              <a:latin typeface="Arial"/>
              <a:ea typeface="Arial"/>
              <a:cs typeface="Arial"/>
              <a:sym typeface="Arial"/>
            </a:endParaRPr>
          </a:p>
          <a:p>
            <a:pPr marL="1050290" marR="1149350" lvl="0" indent="-457198" algn="l" rtl="0">
              <a:lnSpc>
                <a:spcPct val="141500"/>
              </a:lnSpc>
              <a:spcBef>
                <a:spcPts val="1060"/>
              </a:spcBef>
              <a:spcAft>
                <a:spcPts val="0"/>
              </a:spcAft>
              <a:buClr>
                <a:schemeClr val="lt1"/>
              </a:buClr>
              <a:buSzPts val="2650"/>
              <a:buFont typeface="Arial"/>
              <a:buChar char="•"/>
            </a:pPr>
            <a:r>
              <a:rPr lang="en-US" sz="2650" b="0" i="0" u="none" strike="noStrike" cap="none">
                <a:solidFill>
                  <a:srgbClr val="FFFFFF"/>
                </a:solidFill>
                <a:latin typeface="Arial"/>
                <a:ea typeface="Arial"/>
                <a:cs typeface="Arial"/>
                <a:sym typeface="Arial"/>
              </a:rPr>
              <a:t>Wealth Management &amp; Family Office Services</a:t>
            </a:r>
            <a:endParaRPr sz="2650" b="0" i="0" u="none" strike="noStrike" cap="none">
              <a:solidFill>
                <a:srgbClr val="000000"/>
              </a:solidFill>
              <a:latin typeface="Arial"/>
              <a:ea typeface="Arial"/>
              <a:cs typeface="Arial"/>
              <a:sym typeface="Arial"/>
            </a:endParaRPr>
          </a:p>
        </p:txBody>
      </p:sp>
      <p:sp>
        <p:nvSpPr>
          <p:cNvPr id="287" name="Google Shape;287;p7"/>
          <p:cNvSpPr txBox="1"/>
          <p:nvPr/>
        </p:nvSpPr>
        <p:spPr>
          <a:xfrm>
            <a:off x="1016946" y="9514086"/>
            <a:ext cx="2157095" cy="222885"/>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0" i="0" u="sng" strike="noStrike" cap="none">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www.tcgservices.com</a:t>
            </a:r>
            <a:endParaRPr sz="155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1099"/>
        <p:cNvGrpSpPr/>
        <p:nvPr/>
      </p:nvGrpSpPr>
      <p:grpSpPr>
        <a:xfrm>
          <a:off x="0" y="0"/>
          <a:ext cx="0" cy="0"/>
          <a:chOff x="0" y="0"/>
          <a:chExt cx="0" cy="0"/>
        </a:xfrm>
      </p:grpSpPr>
      <p:pic>
        <p:nvPicPr>
          <p:cNvPr id="1100" name="Google Shape;1100;p62"/>
          <p:cNvPicPr preferRelativeResize="0"/>
          <p:nvPr/>
        </p:nvPicPr>
        <p:blipFill rotWithShape="1">
          <a:blip r:embed="rId3">
            <a:alphaModFix/>
          </a:blip>
          <a:srcRect/>
          <a:stretch/>
        </p:blipFill>
        <p:spPr>
          <a:xfrm>
            <a:off x="1292748" y="3667533"/>
            <a:ext cx="6944610" cy="5463227"/>
          </a:xfrm>
          <a:prstGeom prst="rect">
            <a:avLst/>
          </a:prstGeom>
          <a:noFill/>
          <a:ln>
            <a:noFill/>
          </a:ln>
        </p:spPr>
      </p:pic>
      <p:pic>
        <p:nvPicPr>
          <p:cNvPr id="1101" name="Google Shape;1101;p62"/>
          <p:cNvPicPr preferRelativeResize="0"/>
          <p:nvPr/>
        </p:nvPicPr>
        <p:blipFill rotWithShape="1">
          <a:blip r:embed="rId4">
            <a:alphaModFix/>
          </a:blip>
          <a:srcRect/>
          <a:stretch/>
        </p:blipFill>
        <p:spPr>
          <a:xfrm>
            <a:off x="10977661" y="2658062"/>
            <a:ext cx="4886595" cy="6370157"/>
          </a:xfrm>
          <a:prstGeom prst="rect">
            <a:avLst/>
          </a:prstGeom>
          <a:noFill/>
          <a:ln>
            <a:noFill/>
          </a:ln>
        </p:spPr>
      </p:pic>
      <p:sp>
        <p:nvSpPr>
          <p:cNvPr id="1102" name="Google Shape;1102;p62"/>
          <p:cNvSpPr txBox="1">
            <a:spLocks noGrp="1"/>
          </p:cNvSpPr>
          <p:nvPr>
            <p:ph type="title"/>
          </p:nvPr>
        </p:nvSpPr>
        <p:spPr>
          <a:xfrm>
            <a:off x="1016000" y="928874"/>
            <a:ext cx="11123930" cy="890905"/>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SzPts val="1400"/>
              <a:buNone/>
            </a:pPr>
            <a:r>
              <a:rPr lang="en-US" sz="5650">
                <a:solidFill>
                  <a:srgbClr val="1B1A1A"/>
                </a:solidFill>
                <a:latin typeface="Arial"/>
                <a:ea typeface="Arial"/>
                <a:cs typeface="Arial"/>
                <a:sym typeface="Arial"/>
              </a:rPr>
              <a:t>Windfall Elimination Provision</a:t>
            </a:r>
            <a:endParaRPr sz="5650">
              <a:latin typeface="Arial"/>
              <a:ea typeface="Arial"/>
              <a:cs typeface="Arial"/>
              <a:sym typeface="Arial"/>
            </a:endParaRPr>
          </a:p>
        </p:txBody>
      </p:sp>
      <p:sp>
        <p:nvSpPr>
          <p:cNvPr id="1103" name="Google Shape;1103;p62"/>
          <p:cNvSpPr txBox="1"/>
          <p:nvPr/>
        </p:nvSpPr>
        <p:spPr>
          <a:xfrm>
            <a:off x="1016000" y="1742279"/>
            <a:ext cx="6101080" cy="1686349"/>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Clr>
                <a:srgbClr val="000000"/>
              </a:buClr>
              <a:buSzPts val="4550"/>
              <a:buFont typeface="Arial"/>
              <a:buNone/>
            </a:pPr>
            <a:r>
              <a:rPr lang="en-US" sz="4550" b="1" i="0" u="none" strike="noStrike" cap="none">
                <a:solidFill>
                  <a:srgbClr val="0578D5"/>
                </a:solidFill>
                <a:latin typeface="Arial"/>
                <a:ea typeface="Arial"/>
                <a:cs typeface="Arial"/>
                <a:sym typeface="Arial"/>
              </a:rPr>
              <a:t>YOUR BENEFIT</a:t>
            </a:r>
            <a:endParaRPr sz="4550" b="1" i="0" u="none" strike="noStrike" cap="none">
              <a:solidFill>
                <a:srgbClr val="000000"/>
              </a:solidFill>
              <a:latin typeface="Arial"/>
              <a:ea typeface="Arial"/>
              <a:cs typeface="Arial"/>
              <a:sym typeface="Arial"/>
            </a:endParaRPr>
          </a:p>
          <a:p>
            <a:pPr marL="0" marR="0" lvl="0" indent="0" algn="l" rtl="0">
              <a:lnSpc>
                <a:spcPct val="100000"/>
              </a:lnSpc>
              <a:spcBef>
                <a:spcPts val="10"/>
              </a:spcBef>
              <a:spcAft>
                <a:spcPts val="0"/>
              </a:spcAft>
              <a:buClr>
                <a:srgbClr val="000000"/>
              </a:buClr>
              <a:buSzPts val="3250"/>
              <a:buFont typeface="Arial"/>
              <a:buNone/>
            </a:pPr>
            <a:endParaRPr sz="3250" b="1" i="0" u="none" strike="noStrike" cap="none">
              <a:solidFill>
                <a:srgbClr val="000000"/>
              </a:solidFill>
              <a:latin typeface="Montserrat"/>
              <a:ea typeface="Montserrat"/>
              <a:cs typeface="Montserrat"/>
              <a:sym typeface="Montserrat"/>
            </a:endParaRPr>
          </a:p>
          <a:p>
            <a:pPr marL="156845" marR="0" lvl="0" indent="0" algn="l" rtl="0">
              <a:lnSpc>
                <a:spcPct val="100000"/>
              </a:lnSpc>
              <a:spcBef>
                <a:spcPts val="0"/>
              </a:spcBef>
              <a:spcAft>
                <a:spcPts val="0"/>
              </a:spcAft>
              <a:buClr>
                <a:srgbClr val="000000"/>
              </a:buClr>
              <a:buSzPts val="3050"/>
              <a:buFont typeface="Arial"/>
              <a:buNone/>
            </a:pPr>
            <a:r>
              <a:rPr lang="en-US" sz="3050" b="1" i="0" u="none" strike="noStrike" cap="none">
                <a:solidFill>
                  <a:srgbClr val="0578D5"/>
                </a:solidFill>
                <a:latin typeface="Arial"/>
                <a:ea typeface="Arial"/>
                <a:cs typeface="Arial"/>
                <a:sym typeface="Arial"/>
              </a:rPr>
              <a:t>Years of Substantial Earnings:</a:t>
            </a:r>
            <a:endParaRPr sz="3050" b="1" i="0" u="none" strike="noStrike" cap="none">
              <a:solidFill>
                <a:srgbClr val="000000"/>
              </a:solidFill>
              <a:latin typeface="Arial"/>
              <a:ea typeface="Arial"/>
              <a:cs typeface="Arial"/>
              <a:sym typeface="Arial"/>
            </a:endParaRPr>
          </a:p>
        </p:txBody>
      </p:sp>
      <p:sp>
        <p:nvSpPr>
          <p:cNvPr id="1104" name="Google Shape;1104;p62"/>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05" name="Google Shape;1105;p62"/>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
        <p:nvSpPr>
          <p:cNvPr id="1106" name="Google Shape;1106;p62"/>
          <p:cNvSpPr txBox="1"/>
          <p:nvPr/>
        </p:nvSpPr>
        <p:spPr>
          <a:xfrm>
            <a:off x="6458649" y="8799250"/>
            <a:ext cx="658500" cy="3315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3250"/>
              <a:buFont typeface="Arial"/>
              <a:buNone/>
            </a:pPr>
            <a:r>
              <a:rPr lang="en-US" sz="2050" b="1">
                <a:solidFill>
                  <a:schemeClr val="dk1"/>
                </a:solidFill>
              </a:rPr>
              <a:t>2024</a:t>
            </a:r>
            <a:endParaRPr sz="2050" b="1" i="0" u="none" strike="noStrike" cap="none">
              <a:solidFill>
                <a:schemeClr val="dk1"/>
              </a:solidFill>
              <a:latin typeface="Arial"/>
              <a:ea typeface="Arial"/>
              <a:cs typeface="Arial"/>
              <a:sym typeface="Arial"/>
            </a:endParaRPr>
          </a:p>
        </p:txBody>
      </p:sp>
      <p:sp>
        <p:nvSpPr>
          <p:cNvPr id="1107" name="Google Shape;1107;p62"/>
          <p:cNvSpPr txBox="1"/>
          <p:nvPr/>
        </p:nvSpPr>
        <p:spPr>
          <a:xfrm>
            <a:off x="7246051" y="8799250"/>
            <a:ext cx="991200" cy="3315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3250"/>
              <a:buFont typeface="Arial"/>
              <a:buNone/>
            </a:pPr>
            <a:r>
              <a:rPr lang="en-US" sz="2050">
                <a:solidFill>
                  <a:schemeClr val="dk1"/>
                </a:solidFill>
              </a:rPr>
              <a:t>$31,275</a:t>
            </a:r>
            <a:endParaRPr sz="2050" i="0" u="none" strike="noStrike" cap="none">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1111"/>
        <p:cNvGrpSpPr/>
        <p:nvPr/>
      </p:nvGrpSpPr>
      <p:grpSpPr>
        <a:xfrm>
          <a:off x="0" y="0"/>
          <a:ext cx="0" cy="0"/>
          <a:chOff x="0" y="0"/>
          <a:chExt cx="0" cy="0"/>
        </a:xfrm>
      </p:grpSpPr>
      <p:sp>
        <p:nvSpPr>
          <p:cNvPr id="1112" name="Google Shape;1112;p63"/>
          <p:cNvSpPr/>
          <p:nvPr/>
        </p:nvSpPr>
        <p:spPr>
          <a:xfrm>
            <a:off x="8589812" y="3826122"/>
            <a:ext cx="28575" cy="4762500"/>
          </a:xfrm>
          <a:custGeom>
            <a:avLst/>
            <a:gdLst/>
            <a:ahLst/>
            <a:cxnLst/>
            <a:rect l="l" t="t" r="r" b="b"/>
            <a:pathLst>
              <a:path w="28575" h="4762500" extrusionOk="0">
                <a:moveTo>
                  <a:pt x="0" y="4762459"/>
                </a:moveTo>
                <a:lnTo>
                  <a:pt x="27946"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13" name="Google Shape;1113;p63"/>
          <p:cNvSpPr txBox="1"/>
          <p:nvPr/>
        </p:nvSpPr>
        <p:spPr>
          <a:xfrm>
            <a:off x="2444159" y="3674186"/>
            <a:ext cx="4147185" cy="517439"/>
          </a:xfrm>
          <a:prstGeom prst="rect">
            <a:avLst/>
          </a:prstGeom>
          <a:solidFill>
            <a:srgbClr val="0578D5"/>
          </a:solidFill>
          <a:ln>
            <a:noFill/>
          </a:ln>
        </p:spPr>
        <p:txBody>
          <a:bodyPr spcFirstLastPara="1" wrap="square" lIns="0" tIns="108575" rIns="0" bIns="0" anchor="t" anchorCtr="0">
            <a:spAutoFit/>
          </a:bodyPr>
          <a:lstStyle/>
          <a:p>
            <a:pPr marL="260350" marR="0" lvl="0" indent="0" algn="l" rtl="0">
              <a:lnSpc>
                <a:spcPct val="100000"/>
              </a:lnSpc>
              <a:spcBef>
                <a:spcPts val="0"/>
              </a:spcBef>
              <a:spcAft>
                <a:spcPts val="0"/>
              </a:spcAft>
              <a:buClr>
                <a:srgbClr val="000000"/>
              </a:buClr>
              <a:buSzPts val="2650"/>
              <a:buFont typeface="Arial"/>
              <a:buNone/>
            </a:pPr>
            <a:r>
              <a:rPr lang="en-US" sz="2650" b="1" i="0" u="none" strike="noStrike" cap="none">
                <a:solidFill>
                  <a:srgbClr val="FBFDFF"/>
                </a:solidFill>
                <a:latin typeface="Arial"/>
                <a:ea typeface="Arial"/>
                <a:cs typeface="Arial"/>
                <a:sym typeface="Arial"/>
              </a:rPr>
              <a:t>REGULAR FORMULA</a:t>
            </a:r>
            <a:endParaRPr sz="2650" b="1" i="0" u="none" strike="noStrike" cap="none">
              <a:solidFill>
                <a:srgbClr val="000000"/>
              </a:solidFill>
              <a:latin typeface="Arial"/>
              <a:ea typeface="Arial"/>
              <a:cs typeface="Arial"/>
              <a:sym typeface="Arial"/>
            </a:endParaRPr>
          </a:p>
        </p:txBody>
      </p:sp>
      <p:sp>
        <p:nvSpPr>
          <p:cNvPr id="1114" name="Google Shape;1114;p63"/>
          <p:cNvSpPr/>
          <p:nvPr/>
        </p:nvSpPr>
        <p:spPr>
          <a:xfrm>
            <a:off x="1241230" y="5165834"/>
            <a:ext cx="627380" cy="48260"/>
          </a:xfrm>
          <a:custGeom>
            <a:avLst/>
            <a:gdLst/>
            <a:ahLst/>
            <a:cxnLst/>
            <a:rect l="l" t="t" r="r" b="b"/>
            <a:pathLst>
              <a:path w="627380" h="48260" extrusionOk="0">
                <a:moveTo>
                  <a:pt x="626864" y="48220"/>
                </a:moveTo>
                <a:lnTo>
                  <a:pt x="0" y="48220"/>
                </a:lnTo>
                <a:lnTo>
                  <a:pt x="0" y="0"/>
                </a:lnTo>
                <a:lnTo>
                  <a:pt x="626864" y="0"/>
                </a:lnTo>
                <a:lnTo>
                  <a:pt x="626864" y="4822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aphicFrame>
        <p:nvGraphicFramePr>
          <p:cNvPr id="1115" name="Google Shape;1115;p63"/>
          <p:cNvGraphicFramePr/>
          <p:nvPr/>
        </p:nvGraphicFramePr>
        <p:xfrm>
          <a:off x="1209480" y="4854922"/>
          <a:ext cx="14711050" cy="3541654"/>
        </p:xfrm>
        <a:graphic>
          <a:graphicData uri="http://schemas.openxmlformats.org/drawingml/2006/table">
            <a:tbl>
              <a:tblPr firstRow="1" bandRow="1">
                <a:noFill/>
                <a:tableStyleId>{AB65922F-B997-4A9D-A79D-50BC973EB08F}</a:tableStyleId>
              </a:tblPr>
              <a:tblGrid>
                <a:gridCol w="3860175">
                  <a:extLst>
                    <a:ext uri="{9D8B030D-6E8A-4147-A177-3AD203B41FA5}">
                      <a16:colId xmlns:a16="http://schemas.microsoft.com/office/drawing/2014/main" val="20000"/>
                    </a:ext>
                  </a:extLst>
                </a:gridCol>
                <a:gridCol w="4270375">
                  <a:extLst>
                    <a:ext uri="{9D8B030D-6E8A-4147-A177-3AD203B41FA5}">
                      <a16:colId xmlns:a16="http://schemas.microsoft.com/office/drawing/2014/main" val="20001"/>
                    </a:ext>
                  </a:extLst>
                </a:gridCol>
                <a:gridCol w="3940175">
                  <a:extLst>
                    <a:ext uri="{9D8B030D-6E8A-4147-A177-3AD203B41FA5}">
                      <a16:colId xmlns:a16="http://schemas.microsoft.com/office/drawing/2014/main" val="20002"/>
                    </a:ext>
                  </a:extLst>
                </a:gridCol>
                <a:gridCol w="2640325">
                  <a:extLst>
                    <a:ext uri="{9D8B030D-6E8A-4147-A177-3AD203B41FA5}">
                      <a16:colId xmlns:a16="http://schemas.microsoft.com/office/drawing/2014/main" val="20003"/>
                    </a:ext>
                  </a:extLst>
                </a:gridCol>
              </a:tblGrid>
              <a:tr h="334650">
                <a:tc>
                  <a:txBody>
                    <a:bodyPr/>
                    <a:lstStyle/>
                    <a:p>
                      <a:pPr marL="31750" marR="0" lvl="0" indent="0" algn="l" rtl="0">
                        <a:lnSpc>
                          <a:spcPct val="100000"/>
                        </a:lnSpc>
                        <a:spcBef>
                          <a:spcPts val="0"/>
                        </a:spcBef>
                        <a:spcAft>
                          <a:spcPts val="0"/>
                        </a:spcAft>
                        <a:buClr>
                          <a:srgbClr val="000000"/>
                        </a:buClr>
                        <a:buSzPts val="2400"/>
                        <a:buFont typeface="Arial"/>
                        <a:buNone/>
                      </a:pPr>
                      <a:r>
                        <a:rPr lang="en-US" sz="2400" u="none" strike="noStrike" cap="none">
                          <a:latin typeface="Arial"/>
                          <a:ea typeface="Arial"/>
                          <a:cs typeface="Arial"/>
                          <a:sym typeface="Arial"/>
                        </a:rPr>
                        <a:t>90% of first $960</a:t>
                      </a:r>
                      <a:endParaRPr sz="2400" u="none" strike="noStrike" cap="none">
                        <a:latin typeface="Arial"/>
                        <a:ea typeface="Arial"/>
                        <a:cs typeface="Arial"/>
                        <a:sym typeface="Arial"/>
                      </a:endParaRPr>
                    </a:p>
                  </a:txBody>
                  <a:tcPr marL="0" marR="0" marT="0" marB="0"/>
                </a:tc>
                <a:tc>
                  <a:txBody>
                    <a:bodyPr/>
                    <a:lstStyle/>
                    <a:p>
                      <a:pPr marL="0" marR="1539240" lvl="0" indent="0" algn="r" rtl="0">
                        <a:lnSpc>
                          <a:spcPct val="101250"/>
                        </a:lnSpc>
                        <a:spcBef>
                          <a:spcPts val="0"/>
                        </a:spcBef>
                        <a:spcAft>
                          <a:spcPts val="0"/>
                        </a:spcAft>
                        <a:buClr>
                          <a:srgbClr val="000000"/>
                        </a:buClr>
                        <a:buSzPts val="2400"/>
                        <a:buFont typeface="Arial"/>
                        <a:buNone/>
                      </a:pPr>
                      <a:r>
                        <a:rPr lang="en-US" sz="2400" b="1" u="none" strike="noStrike" cap="none">
                          <a:latin typeface="Arial"/>
                          <a:ea typeface="Arial"/>
                          <a:cs typeface="Arial"/>
                          <a:sym typeface="Arial"/>
                        </a:rPr>
                        <a:t>$864.00</a:t>
                      </a:r>
                      <a:endParaRPr sz="2400" b="1" u="none" strike="noStrike" cap="none">
                        <a:latin typeface="Arial"/>
                        <a:ea typeface="Arial"/>
                        <a:cs typeface="Arial"/>
                        <a:sym typeface="Arial"/>
                      </a:endParaRPr>
                    </a:p>
                  </a:txBody>
                  <a:tcPr marL="0" marR="0" marT="0" marB="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Arial"/>
                          <a:ea typeface="Arial"/>
                          <a:cs typeface="Arial"/>
                          <a:sym typeface="Arial"/>
                        </a:rPr>
                        <a:t>40% of first $960</a:t>
                      </a:r>
                      <a:endParaRPr sz="2400" u="none" strike="noStrike" cap="none">
                        <a:latin typeface="Arial"/>
                        <a:ea typeface="Arial"/>
                        <a:cs typeface="Arial"/>
                        <a:sym typeface="Arial"/>
                      </a:endParaRPr>
                    </a:p>
                  </a:txBody>
                  <a:tcPr marL="0" marR="0" marT="0" marB="0"/>
                </a:tc>
                <a:tc>
                  <a:txBody>
                    <a:bodyPr/>
                    <a:lstStyle/>
                    <a:p>
                      <a:pPr marL="0" marR="27305" lvl="0" indent="0" algn="r" rtl="0">
                        <a:lnSpc>
                          <a:spcPct val="101250"/>
                        </a:lnSpc>
                        <a:spcBef>
                          <a:spcPts val="0"/>
                        </a:spcBef>
                        <a:spcAft>
                          <a:spcPts val="0"/>
                        </a:spcAft>
                        <a:buClr>
                          <a:srgbClr val="000000"/>
                        </a:buClr>
                        <a:buSzPts val="2400"/>
                        <a:buFont typeface="Arial"/>
                        <a:buNone/>
                      </a:pPr>
                      <a:r>
                        <a:rPr lang="en-US" sz="2400" b="1" u="none" strike="noStrike" cap="none">
                          <a:latin typeface="Arial"/>
                          <a:ea typeface="Arial"/>
                          <a:cs typeface="Arial"/>
                          <a:sym typeface="Arial"/>
                        </a:rPr>
                        <a:t>$384.00</a:t>
                      </a:r>
                      <a:endParaRPr sz="2400" b="1"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0"/>
                  </a:ext>
                </a:extLst>
              </a:tr>
              <a:tr h="1493525">
                <a:tc>
                  <a:txBody>
                    <a:bodyPr/>
                    <a:lstStyle/>
                    <a:p>
                      <a:pPr marL="0" marR="0" lvl="0" indent="0" algn="l" rtl="0">
                        <a:lnSpc>
                          <a:spcPct val="100000"/>
                        </a:lnSpc>
                        <a:spcBef>
                          <a:spcPts val="0"/>
                        </a:spcBef>
                        <a:spcAft>
                          <a:spcPts val="0"/>
                        </a:spcAft>
                        <a:buClr>
                          <a:srgbClr val="000000"/>
                        </a:buClr>
                        <a:buSzPts val="2650"/>
                        <a:buFont typeface="Arial"/>
                        <a:buNone/>
                      </a:pPr>
                      <a:endParaRPr sz="2650" u="none" strike="noStrike" cap="none">
                        <a:latin typeface="Times New Roman"/>
                        <a:ea typeface="Times New Roman"/>
                        <a:cs typeface="Times New Roman"/>
                        <a:sym typeface="Times New Roman"/>
                      </a:endParaRPr>
                    </a:p>
                    <a:p>
                      <a:pPr marL="31750" marR="1505585" lvl="0" indent="0" algn="l" rtl="0">
                        <a:lnSpc>
                          <a:spcPct val="114599"/>
                        </a:lnSpc>
                        <a:spcBef>
                          <a:spcPts val="0"/>
                        </a:spcBef>
                        <a:spcAft>
                          <a:spcPts val="0"/>
                        </a:spcAft>
                        <a:buClr>
                          <a:srgbClr val="000000"/>
                        </a:buClr>
                        <a:buSzPts val="2400"/>
                        <a:buFont typeface="Arial"/>
                        <a:buNone/>
                      </a:pPr>
                      <a:r>
                        <a:rPr lang="en-US" sz="2400" u="none" strike="noStrike" cap="none">
                          <a:solidFill>
                            <a:srgbClr val="1B1A1A"/>
                          </a:solidFill>
                          <a:latin typeface="Arial"/>
                          <a:ea typeface="Arial"/>
                          <a:cs typeface="Arial"/>
                          <a:sym typeface="Arial"/>
                        </a:rPr>
                        <a:t>32% over $960 through $5,785</a:t>
                      </a:r>
                      <a:endParaRPr sz="2400" u="none" strike="noStrike" cap="none">
                        <a:latin typeface="Arial"/>
                        <a:ea typeface="Arial"/>
                        <a:cs typeface="Arial"/>
                        <a:sym typeface="Arial"/>
                      </a:endParaRPr>
                    </a:p>
                  </a:txBody>
                  <a:tcPr marL="0" marR="0" marT="1275" marB="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Times New Roman"/>
                        <a:ea typeface="Times New Roman"/>
                        <a:cs typeface="Times New Roman"/>
                        <a:sym typeface="Times New Roman"/>
                      </a:endParaRPr>
                    </a:p>
                    <a:p>
                      <a:pPr marL="0" marR="0" lvl="0" indent="0" algn="l" rtl="0">
                        <a:lnSpc>
                          <a:spcPct val="100000"/>
                        </a:lnSpc>
                        <a:spcBef>
                          <a:spcPts val="10"/>
                        </a:spcBef>
                        <a:spcAft>
                          <a:spcPts val="0"/>
                        </a:spcAft>
                        <a:buClr>
                          <a:srgbClr val="000000"/>
                        </a:buClr>
                        <a:buSzPts val="2050"/>
                        <a:buFont typeface="Arial"/>
                        <a:buNone/>
                      </a:pPr>
                      <a:endParaRPr sz="2050" u="none" strike="noStrike" cap="none">
                        <a:latin typeface="Times New Roman"/>
                        <a:ea typeface="Times New Roman"/>
                        <a:cs typeface="Times New Roman"/>
                        <a:sym typeface="Times New Roman"/>
                      </a:endParaRPr>
                    </a:p>
                    <a:p>
                      <a:pPr marL="0" marR="1556385" lvl="0" indent="0" algn="r" rtl="0">
                        <a:lnSpc>
                          <a:spcPct val="100000"/>
                        </a:lnSpc>
                        <a:spcBef>
                          <a:spcPts val="5"/>
                        </a:spcBef>
                        <a:spcAft>
                          <a:spcPts val="0"/>
                        </a:spcAft>
                        <a:buClr>
                          <a:srgbClr val="000000"/>
                        </a:buClr>
                        <a:buSzPts val="2400"/>
                        <a:buFont typeface="Arial"/>
                        <a:buNone/>
                      </a:pPr>
                      <a:r>
                        <a:rPr lang="en-US" sz="2400" b="1" u="none" strike="noStrike" cap="none">
                          <a:latin typeface="Arial"/>
                          <a:ea typeface="Arial"/>
                          <a:cs typeface="Arial"/>
                          <a:sym typeface="Arial"/>
                        </a:rPr>
                        <a:t>$172.80</a:t>
                      </a:r>
                      <a:endParaRPr sz="2400" b="1" u="none" strike="noStrike" cap="none">
                        <a:latin typeface="Arial"/>
                        <a:ea typeface="Arial"/>
                        <a:cs typeface="Arial"/>
                        <a:sym typeface="Arial"/>
                      </a:endParaRPr>
                    </a:p>
                  </a:txBody>
                  <a:tcPr marL="0" marR="0" marT="0" marB="0"/>
                </a:tc>
                <a:tc>
                  <a:txBody>
                    <a:bodyPr/>
                    <a:lstStyle/>
                    <a:p>
                      <a:pPr marL="0" marR="0" lvl="0" indent="0" algn="l" rtl="0">
                        <a:lnSpc>
                          <a:spcPct val="100000"/>
                        </a:lnSpc>
                        <a:spcBef>
                          <a:spcPts val="0"/>
                        </a:spcBef>
                        <a:spcAft>
                          <a:spcPts val="0"/>
                        </a:spcAft>
                        <a:buClr>
                          <a:srgbClr val="000000"/>
                        </a:buClr>
                        <a:buSzPts val="2650"/>
                        <a:buFont typeface="Arial"/>
                        <a:buNone/>
                      </a:pPr>
                      <a:endParaRPr sz="2650" u="none" strike="noStrike" cap="none">
                        <a:latin typeface="Times New Roman"/>
                        <a:ea typeface="Times New Roman"/>
                        <a:cs typeface="Times New Roman"/>
                        <a:sym typeface="Times New Roman"/>
                      </a:endParaRPr>
                    </a:p>
                    <a:p>
                      <a:pPr marL="0" marR="1617345" lvl="0" indent="0" algn="l" rtl="0">
                        <a:lnSpc>
                          <a:spcPct val="114599"/>
                        </a:lnSpc>
                        <a:spcBef>
                          <a:spcPts val="0"/>
                        </a:spcBef>
                        <a:spcAft>
                          <a:spcPts val="0"/>
                        </a:spcAft>
                        <a:buClr>
                          <a:srgbClr val="000000"/>
                        </a:buClr>
                        <a:buSzPts val="2400"/>
                        <a:buFont typeface="Arial"/>
                        <a:buNone/>
                      </a:pPr>
                      <a:r>
                        <a:rPr lang="en-US" sz="2400" u="none" strike="noStrike" cap="none">
                          <a:solidFill>
                            <a:srgbClr val="1B1A1A"/>
                          </a:solidFill>
                          <a:latin typeface="Arial"/>
                          <a:ea typeface="Arial"/>
                          <a:cs typeface="Arial"/>
                          <a:sym typeface="Arial"/>
                        </a:rPr>
                        <a:t>32% over $960 through $5,785</a:t>
                      </a:r>
                      <a:endParaRPr sz="2400" u="none" strike="noStrike" cap="none">
                        <a:latin typeface="Arial"/>
                        <a:ea typeface="Arial"/>
                        <a:cs typeface="Arial"/>
                        <a:sym typeface="Arial"/>
                      </a:endParaRPr>
                    </a:p>
                  </a:txBody>
                  <a:tcPr marL="0" marR="0" marT="1275" marB="0"/>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latin typeface="Times New Roman"/>
                        <a:ea typeface="Times New Roman"/>
                        <a:cs typeface="Times New Roman"/>
                        <a:sym typeface="Times New Roman"/>
                      </a:endParaRPr>
                    </a:p>
                    <a:p>
                      <a:pPr marL="0" marR="0" lvl="0" indent="0" algn="l" rtl="0">
                        <a:lnSpc>
                          <a:spcPct val="100000"/>
                        </a:lnSpc>
                        <a:spcBef>
                          <a:spcPts val="10"/>
                        </a:spcBef>
                        <a:spcAft>
                          <a:spcPts val="0"/>
                        </a:spcAft>
                        <a:buClr>
                          <a:srgbClr val="000000"/>
                        </a:buClr>
                        <a:buSzPts val="2050"/>
                        <a:buFont typeface="Arial"/>
                        <a:buNone/>
                      </a:pPr>
                      <a:endParaRPr sz="2050" u="none" strike="noStrike" cap="none">
                        <a:latin typeface="Times New Roman"/>
                        <a:ea typeface="Times New Roman"/>
                        <a:cs typeface="Times New Roman"/>
                        <a:sym typeface="Times New Roman"/>
                      </a:endParaRPr>
                    </a:p>
                    <a:p>
                      <a:pPr marL="0" marR="38100" lvl="0" indent="0" algn="r" rtl="0">
                        <a:lnSpc>
                          <a:spcPct val="100000"/>
                        </a:lnSpc>
                        <a:spcBef>
                          <a:spcPts val="5"/>
                        </a:spcBef>
                        <a:spcAft>
                          <a:spcPts val="0"/>
                        </a:spcAft>
                        <a:buClr>
                          <a:srgbClr val="000000"/>
                        </a:buClr>
                        <a:buSzPts val="2400"/>
                        <a:buFont typeface="Arial"/>
                        <a:buNone/>
                      </a:pPr>
                      <a:r>
                        <a:rPr lang="en-US" sz="2400" b="1" u="none" strike="noStrike" cap="none">
                          <a:latin typeface="Arial"/>
                          <a:ea typeface="Arial"/>
                          <a:cs typeface="Arial"/>
                          <a:sym typeface="Arial"/>
                        </a:rPr>
                        <a:t>$172.80</a:t>
                      </a:r>
                      <a:endParaRPr sz="2400" b="1"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1"/>
                  </a:ext>
                </a:extLst>
              </a:tr>
              <a:tr h="970275">
                <a:tc>
                  <a:txBody>
                    <a:bodyPr/>
                    <a:lstStyle/>
                    <a:p>
                      <a:pPr marL="3175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1B1A1A"/>
                          </a:solidFill>
                          <a:latin typeface="Arial"/>
                          <a:ea typeface="Arial"/>
                          <a:cs typeface="Arial"/>
                          <a:sym typeface="Arial"/>
                        </a:rPr>
                        <a:t>15% over $5,785</a:t>
                      </a:r>
                      <a:endParaRPr sz="2400" u="none" strike="noStrike" cap="none">
                        <a:latin typeface="Arial"/>
                        <a:ea typeface="Arial"/>
                        <a:cs typeface="Arial"/>
                        <a:sym typeface="Arial"/>
                      </a:endParaRPr>
                    </a:p>
                  </a:txBody>
                  <a:tcPr marL="0" marR="0" marT="205750" marB="0"/>
                </a:tc>
                <a:tc>
                  <a:txBody>
                    <a:bodyPr/>
                    <a:lstStyle/>
                    <a:p>
                      <a:pPr marL="0" marR="1572260" lvl="0" indent="0" algn="r" rtl="0">
                        <a:lnSpc>
                          <a:spcPct val="100000"/>
                        </a:lnSpc>
                        <a:spcBef>
                          <a:spcPts val="0"/>
                        </a:spcBef>
                        <a:spcAft>
                          <a:spcPts val="0"/>
                        </a:spcAft>
                        <a:buClr>
                          <a:srgbClr val="000000"/>
                        </a:buClr>
                        <a:buSzPts val="2400"/>
                        <a:buFont typeface="Arial"/>
                        <a:buNone/>
                      </a:pPr>
                      <a:r>
                        <a:rPr lang="en-US" sz="2400" b="1" u="none" strike="noStrike" cap="none">
                          <a:latin typeface="Arial"/>
                          <a:ea typeface="Arial"/>
                          <a:cs typeface="Arial"/>
                          <a:sym typeface="Arial"/>
                        </a:rPr>
                        <a:t>$0.00</a:t>
                      </a:r>
                      <a:endParaRPr sz="2400" b="1" u="none" strike="noStrike" cap="none">
                        <a:latin typeface="Arial"/>
                        <a:ea typeface="Arial"/>
                        <a:cs typeface="Arial"/>
                        <a:sym typeface="Arial"/>
                      </a:endParaRPr>
                    </a:p>
                  </a:txBody>
                  <a:tcPr marL="0" marR="0" marT="232400" marB="0"/>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1B1A1A"/>
                          </a:solidFill>
                          <a:latin typeface="Arial"/>
                          <a:ea typeface="Arial"/>
                          <a:cs typeface="Arial"/>
                          <a:sym typeface="Arial"/>
                        </a:rPr>
                        <a:t>15% over $5,785</a:t>
                      </a:r>
                      <a:endParaRPr sz="2400" u="none" strike="noStrike" cap="none">
                        <a:latin typeface="Arial"/>
                        <a:ea typeface="Arial"/>
                        <a:cs typeface="Arial"/>
                        <a:sym typeface="Arial"/>
                      </a:endParaRPr>
                    </a:p>
                  </a:txBody>
                  <a:tcPr marL="0" marR="0" marT="205750" marB="0"/>
                </a:tc>
                <a:tc>
                  <a:txBody>
                    <a:bodyPr/>
                    <a:lstStyle/>
                    <a:p>
                      <a:pPr marL="0" marR="53975" lvl="0" indent="0" algn="r" rtl="0">
                        <a:lnSpc>
                          <a:spcPct val="100000"/>
                        </a:lnSpc>
                        <a:spcBef>
                          <a:spcPts val="0"/>
                        </a:spcBef>
                        <a:spcAft>
                          <a:spcPts val="0"/>
                        </a:spcAft>
                        <a:buClr>
                          <a:srgbClr val="000000"/>
                        </a:buClr>
                        <a:buSzPts val="2400"/>
                        <a:buFont typeface="Arial"/>
                        <a:buNone/>
                      </a:pPr>
                      <a:r>
                        <a:rPr lang="en-US" sz="2400" b="1" u="none" strike="noStrike" cap="none">
                          <a:latin typeface="Arial"/>
                          <a:ea typeface="Arial"/>
                          <a:cs typeface="Arial"/>
                          <a:sym typeface="Arial"/>
                        </a:rPr>
                        <a:t>$0.00</a:t>
                      </a:r>
                      <a:endParaRPr sz="2400" b="1" u="none" strike="noStrike" cap="none">
                        <a:latin typeface="Arial"/>
                        <a:ea typeface="Arial"/>
                        <a:cs typeface="Arial"/>
                        <a:sym typeface="Arial"/>
                      </a:endParaRPr>
                    </a:p>
                  </a:txBody>
                  <a:tcPr marL="0" marR="0" marT="232400" marB="0"/>
                </a:tc>
                <a:extLst>
                  <a:ext uri="{0D108BD9-81ED-4DB2-BD59-A6C34878D82A}">
                    <a16:rowId xmlns:a16="http://schemas.microsoft.com/office/drawing/2014/main" val="10002"/>
                  </a:ext>
                </a:extLst>
              </a:tr>
              <a:tr h="676900">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Times New Roman"/>
                        <a:ea typeface="Times New Roman"/>
                        <a:cs typeface="Times New Roman"/>
                        <a:sym typeface="Times New Roman"/>
                      </a:endParaRPr>
                    </a:p>
                    <a:p>
                      <a:pPr marL="31750" marR="0" lvl="0" indent="0" algn="l" rtl="0">
                        <a:lnSpc>
                          <a:spcPct val="115833"/>
                        </a:lnSpc>
                        <a:spcBef>
                          <a:spcPts val="0"/>
                        </a:spcBef>
                        <a:spcAft>
                          <a:spcPts val="0"/>
                        </a:spcAft>
                        <a:buClr>
                          <a:srgbClr val="000000"/>
                        </a:buClr>
                        <a:buSzPts val="2400"/>
                        <a:buFont typeface="Arial"/>
                        <a:buNone/>
                      </a:pPr>
                      <a:r>
                        <a:rPr lang="en-US" sz="2400" b="1" u="none" strike="noStrike" cap="none">
                          <a:solidFill>
                            <a:srgbClr val="0578D5"/>
                          </a:solidFill>
                          <a:latin typeface="Arial"/>
                          <a:ea typeface="Arial"/>
                          <a:cs typeface="Arial"/>
                          <a:sym typeface="Arial"/>
                        </a:rPr>
                        <a:t>TOTAL:</a:t>
                      </a:r>
                      <a:endParaRPr sz="2400" b="1" u="none" strike="noStrike" cap="none">
                        <a:latin typeface="Arial"/>
                        <a:ea typeface="Arial"/>
                        <a:cs typeface="Arial"/>
                        <a:sym typeface="Arial"/>
                      </a:endParaRPr>
                    </a:p>
                  </a:txBody>
                  <a:tcPr marL="0" marR="0" marT="4450" marB="0"/>
                </a:tc>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Times New Roman"/>
                        <a:ea typeface="Times New Roman"/>
                        <a:cs typeface="Times New Roman"/>
                        <a:sym typeface="Times New Roman"/>
                      </a:endParaRPr>
                    </a:p>
                    <a:p>
                      <a:pPr marL="0" marR="1553845" lvl="0" indent="0" algn="r" rtl="0">
                        <a:lnSpc>
                          <a:spcPct val="115833"/>
                        </a:lnSpc>
                        <a:spcBef>
                          <a:spcPts val="0"/>
                        </a:spcBef>
                        <a:spcAft>
                          <a:spcPts val="0"/>
                        </a:spcAft>
                        <a:buClr>
                          <a:srgbClr val="000000"/>
                        </a:buClr>
                        <a:buSzPts val="2400"/>
                        <a:buFont typeface="Arial"/>
                        <a:buNone/>
                      </a:pPr>
                      <a:r>
                        <a:rPr lang="en-US" sz="2400" b="1" u="none" strike="noStrike" cap="none">
                          <a:solidFill>
                            <a:srgbClr val="0578D5"/>
                          </a:solidFill>
                          <a:latin typeface="Arial"/>
                          <a:ea typeface="Arial"/>
                          <a:cs typeface="Arial"/>
                          <a:sym typeface="Arial"/>
                        </a:rPr>
                        <a:t>$1,036.80</a:t>
                      </a:r>
                      <a:endParaRPr sz="2400" b="1" u="none" strike="noStrike" cap="none">
                        <a:latin typeface="Arial"/>
                        <a:ea typeface="Arial"/>
                        <a:cs typeface="Arial"/>
                        <a:sym typeface="Arial"/>
                      </a:endParaRPr>
                    </a:p>
                  </a:txBody>
                  <a:tcPr marL="0" marR="0" marT="4450" marB="0"/>
                </a:tc>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Times New Roman"/>
                        <a:ea typeface="Times New Roman"/>
                        <a:cs typeface="Times New Roman"/>
                        <a:sym typeface="Times New Roman"/>
                      </a:endParaRPr>
                    </a:p>
                    <a:p>
                      <a:pPr marL="0" marR="0" lvl="0" indent="0" algn="l" rtl="0">
                        <a:lnSpc>
                          <a:spcPct val="115833"/>
                        </a:lnSpc>
                        <a:spcBef>
                          <a:spcPts val="0"/>
                        </a:spcBef>
                        <a:spcAft>
                          <a:spcPts val="0"/>
                        </a:spcAft>
                        <a:buClr>
                          <a:srgbClr val="000000"/>
                        </a:buClr>
                        <a:buSzPts val="2400"/>
                        <a:buFont typeface="Arial"/>
                        <a:buNone/>
                      </a:pPr>
                      <a:r>
                        <a:rPr lang="en-US" sz="2400" b="1" u="none" strike="noStrike" cap="none">
                          <a:solidFill>
                            <a:srgbClr val="0578D5"/>
                          </a:solidFill>
                          <a:latin typeface="Arial"/>
                          <a:ea typeface="Arial"/>
                          <a:cs typeface="Arial"/>
                          <a:sym typeface="Arial"/>
                        </a:rPr>
                        <a:t>TOTAL:</a:t>
                      </a:r>
                      <a:endParaRPr sz="2400" b="1" u="none" strike="noStrike" cap="none">
                        <a:latin typeface="Arial"/>
                        <a:ea typeface="Arial"/>
                        <a:cs typeface="Arial"/>
                        <a:sym typeface="Arial"/>
                      </a:endParaRPr>
                    </a:p>
                  </a:txBody>
                  <a:tcPr marL="0" marR="0" marT="4450" marB="0"/>
                </a:tc>
                <a:tc>
                  <a:txBody>
                    <a:bodyPr/>
                    <a:lstStyle/>
                    <a:p>
                      <a:pPr marL="0" marR="0" lvl="0" indent="0" algn="l" rtl="0">
                        <a:lnSpc>
                          <a:spcPct val="100000"/>
                        </a:lnSpc>
                        <a:spcBef>
                          <a:spcPts val="0"/>
                        </a:spcBef>
                        <a:spcAft>
                          <a:spcPts val="0"/>
                        </a:spcAft>
                        <a:buClr>
                          <a:srgbClr val="000000"/>
                        </a:buClr>
                        <a:buSzPts val="2100"/>
                        <a:buFont typeface="Arial"/>
                        <a:buNone/>
                      </a:pPr>
                      <a:endParaRPr sz="2100" u="none" strike="noStrike" cap="none">
                        <a:latin typeface="Times New Roman"/>
                        <a:ea typeface="Times New Roman"/>
                        <a:cs typeface="Times New Roman"/>
                        <a:sym typeface="Times New Roman"/>
                      </a:endParaRPr>
                    </a:p>
                    <a:p>
                      <a:pPr marL="0" marR="24130" lvl="0" indent="0" algn="r" rtl="0">
                        <a:lnSpc>
                          <a:spcPct val="115833"/>
                        </a:lnSpc>
                        <a:spcBef>
                          <a:spcPts val="0"/>
                        </a:spcBef>
                        <a:spcAft>
                          <a:spcPts val="0"/>
                        </a:spcAft>
                        <a:buClr>
                          <a:srgbClr val="000000"/>
                        </a:buClr>
                        <a:buSzPts val="2400"/>
                        <a:buFont typeface="Arial"/>
                        <a:buNone/>
                      </a:pPr>
                      <a:r>
                        <a:rPr lang="en-US" sz="2400" b="1" u="none" strike="noStrike" cap="none">
                          <a:solidFill>
                            <a:srgbClr val="0578D5"/>
                          </a:solidFill>
                          <a:latin typeface="Arial"/>
                          <a:ea typeface="Arial"/>
                          <a:cs typeface="Arial"/>
                          <a:sym typeface="Arial"/>
                        </a:rPr>
                        <a:t>$556.80</a:t>
                      </a:r>
                      <a:endParaRPr sz="2400" b="1" u="none" strike="noStrike" cap="none">
                        <a:latin typeface="Arial"/>
                        <a:ea typeface="Arial"/>
                        <a:cs typeface="Arial"/>
                        <a:sym typeface="Arial"/>
                      </a:endParaRPr>
                    </a:p>
                  </a:txBody>
                  <a:tcPr marL="0" marR="0" marT="4450" marB="0"/>
                </a:tc>
                <a:extLst>
                  <a:ext uri="{0D108BD9-81ED-4DB2-BD59-A6C34878D82A}">
                    <a16:rowId xmlns:a16="http://schemas.microsoft.com/office/drawing/2014/main" val="10003"/>
                  </a:ext>
                </a:extLst>
              </a:tr>
            </a:tbl>
          </a:graphicData>
        </a:graphic>
      </p:graphicFrame>
      <p:sp>
        <p:nvSpPr>
          <p:cNvPr id="1116" name="Google Shape;1116;p63"/>
          <p:cNvSpPr txBox="1"/>
          <p:nvPr/>
        </p:nvSpPr>
        <p:spPr>
          <a:xfrm>
            <a:off x="10761709" y="3674186"/>
            <a:ext cx="4147185" cy="517439"/>
          </a:xfrm>
          <a:prstGeom prst="rect">
            <a:avLst/>
          </a:prstGeom>
          <a:solidFill>
            <a:srgbClr val="0578D5"/>
          </a:solidFill>
          <a:ln>
            <a:noFill/>
          </a:ln>
        </p:spPr>
        <p:txBody>
          <a:bodyPr spcFirstLastPara="1" wrap="square" lIns="0" tIns="108575" rIns="0" bIns="0" anchor="t" anchorCtr="0">
            <a:spAutoFit/>
          </a:bodyPr>
          <a:lstStyle/>
          <a:p>
            <a:pPr marL="10795" marR="0" lvl="0" indent="0" algn="ctr" rtl="0">
              <a:lnSpc>
                <a:spcPct val="100000"/>
              </a:lnSpc>
              <a:spcBef>
                <a:spcPts val="0"/>
              </a:spcBef>
              <a:spcAft>
                <a:spcPts val="0"/>
              </a:spcAft>
              <a:buClr>
                <a:srgbClr val="000000"/>
              </a:buClr>
              <a:buSzPts val="2650"/>
              <a:buFont typeface="Arial"/>
              <a:buNone/>
            </a:pPr>
            <a:r>
              <a:rPr lang="en-US" sz="2650" b="1" i="0" u="none" strike="noStrike" cap="none">
                <a:solidFill>
                  <a:srgbClr val="FBFDFF"/>
                </a:solidFill>
                <a:latin typeface="Arial"/>
                <a:ea typeface="Arial"/>
                <a:cs typeface="Arial"/>
                <a:sym typeface="Arial"/>
              </a:rPr>
              <a:t>WEP FORMULA</a:t>
            </a:r>
            <a:endParaRPr sz="2650" b="1" i="0" u="none" strike="noStrike" cap="none">
              <a:solidFill>
                <a:srgbClr val="000000"/>
              </a:solidFill>
              <a:latin typeface="Arial"/>
              <a:ea typeface="Arial"/>
              <a:cs typeface="Arial"/>
              <a:sym typeface="Arial"/>
            </a:endParaRPr>
          </a:p>
        </p:txBody>
      </p:sp>
      <p:sp>
        <p:nvSpPr>
          <p:cNvPr id="1117" name="Google Shape;1117;p63"/>
          <p:cNvSpPr/>
          <p:nvPr/>
        </p:nvSpPr>
        <p:spPr>
          <a:xfrm>
            <a:off x="9339579" y="5165834"/>
            <a:ext cx="627380" cy="48260"/>
          </a:xfrm>
          <a:custGeom>
            <a:avLst/>
            <a:gdLst/>
            <a:ahLst/>
            <a:cxnLst/>
            <a:rect l="l" t="t" r="r" b="b"/>
            <a:pathLst>
              <a:path w="627379" h="48260" extrusionOk="0">
                <a:moveTo>
                  <a:pt x="626864" y="48220"/>
                </a:moveTo>
                <a:lnTo>
                  <a:pt x="0" y="48220"/>
                </a:lnTo>
                <a:lnTo>
                  <a:pt x="0" y="0"/>
                </a:lnTo>
                <a:lnTo>
                  <a:pt x="626864" y="0"/>
                </a:lnTo>
                <a:lnTo>
                  <a:pt x="626864" y="4822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18" name="Google Shape;1118;p63"/>
          <p:cNvSpPr/>
          <p:nvPr/>
        </p:nvSpPr>
        <p:spPr>
          <a:xfrm>
            <a:off x="0" y="1"/>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19" name="Google Shape;1119;p63"/>
          <p:cNvSpPr txBox="1">
            <a:spLocks noGrp="1"/>
          </p:cNvSpPr>
          <p:nvPr>
            <p:ph type="title"/>
          </p:nvPr>
        </p:nvSpPr>
        <p:spPr>
          <a:xfrm>
            <a:off x="1172022" y="956238"/>
            <a:ext cx="15943954" cy="947685"/>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sz="6050" dirty="0">
                <a:latin typeface="Arial"/>
                <a:ea typeface="Arial"/>
                <a:cs typeface="Arial"/>
                <a:sym typeface="Arial"/>
              </a:rPr>
              <a:t>WEP Formula</a:t>
            </a:r>
            <a:endParaRPr sz="6050" dirty="0">
              <a:latin typeface="Arial"/>
              <a:ea typeface="Arial"/>
              <a:cs typeface="Arial"/>
              <a:sym typeface="Arial"/>
            </a:endParaRPr>
          </a:p>
        </p:txBody>
      </p:sp>
      <p:sp>
        <p:nvSpPr>
          <p:cNvPr id="1120" name="Google Shape;1120;p63"/>
          <p:cNvSpPr txBox="1"/>
          <p:nvPr/>
        </p:nvSpPr>
        <p:spPr>
          <a:xfrm>
            <a:off x="1215501" y="2165528"/>
            <a:ext cx="11328400" cy="1039767"/>
          </a:xfrm>
          <a:prstGeom prst="rect">
            <a:avLst/>
          </a:prstGeom>
          <a:noFill/>
          <a:ln>
            <a:noFill/>
          </a:ln>
        </p:spPr>
        <p:txBody>
          <a:bodyPr spcFirstLastPara="1" wrap="square" lIns="0" tIns="90800" rIns="0" bIns="0" anchor="t" anchorCtr="0">
            <a:spAutoFit/>
          </a:bodyPr>
          <a:lstStyle/>
          <a:p>
            <a:pPr marL="12700" marR="5080" lvl="0" indent="0" algn="l" rtl="0">
              <a:lnSpc>
                <a:spcPct val="100983"/>
              </a:lnSpc>
              <a:spcBef>
                <a:spcPts val="0"/>
              </a:spcBef>
              <a:spcAft>
                <a:spcPts val="0"/>
              </a:spcAft>
              <a:buClr>
                <a:srgbClr val="000000"/>
              </a:buClr>
              <a:buSzPts val="3050"/>
              <a:buFont typeface="Arial"/>
              <a:buNone/>
            </a:pPr>
            <a:r>
              <a:rPr lang="en-US" sz="3050" b="1" i="0" u="none" strike="noStrike" cap="none" dirty="0">
                <a:solidFill>
                  <a:srgbClr val="333333"/>
                </a:solidFill>
                <a:latin typeface="Arial"/>
                <a:ea typeface="Arial"/>
                <a:cs typeface="Arial"/>
                <a:sym typeface="Arial"/>
              </a:rPr>
              <a:t>EXAMPLE: AIME of </a:t>
            </a:r>
            <a:r>
              <a:rPr lang="en-US" sz="3050" b="1" i="0" u="none" strike="noStrike" cap="none" dirty="0">
                <a:solidFill>
                  <a:srgbClr val="0578D5"/>
                </a:solidFill>
                <a:latin typeface="Arial"/>
                <a:ea typeface="Arial"/>
                <a:cs typeface="Arial"/>
                <a:sym typeface="Arial"/>
              </a:rPr>
              <a:t>$1,500 </a:t>
            </a:r>
            <a:r>
              <a:rPr lang="en-US" sz="3050" b="1" i="0" u="none" strike="noStrike" cap="none" dirty="0">
                <a:solidFill>
                  <a:srgbClr val="333333"/>
                </a:solidFill>
                <a:latin typeface="Arial"/>
                <a:ea typeface="Arial"/>
                <a:cs typeface="Arial"/>
                <a:sym typeface="Arial"/>
              </a:rPr>
              <a:t>who becomes eligible in 2024 and has </a:t>
            </a:r>
            <a:r>
              <a:rPr lang="en-US" sz="3050" b="1" i="0" u="none" strike="noStrike" cap="none" dirty="0">
                <a:solidFill>
                  <a:srgbClr val="0578D5"/>
                </a:solidFill>
                <a:latin typeface="Arial"/>
                <a:ea typeface="Arial"/>
                <a:cs typeface="Arial"/>
                <a:sym typeface="Arial"/>
              </a:rPr>
              <a:t>20 </a:t>
            </a:r>
            <a:r>
              <a:rPr lang="en-US" sz="3050" b="1" i="0" u="none" strike="noStrike" cap="none" dirty="0">
                <a:solidFill>
                  <a:srgbClr val="333333"/>
                </a:solidFill>
                <a:latin typeface="Arial"/>
                <a:ea typeface="Arial"/>
                <a:cs typeface="Arial"/>
                <a:sym typeface="Arial"/>
              </a:rPr>
              <a:t>years of Substantial Earnings</a:t>
            </a:r>
            <a:endParaRPr sz="3050" b="1" i="0" u="none" strike="noStrike" cap="none" dirty="0">
              <a:solidFill>
                <a:srgbClr val="000000"/>
              </a:solidFill>
              <a:latin typeface="Arial"/>
              <a:ea typeface="Arial"/>
              <a:cs typeface="Arial"/>
              <a:sym typeface="Arial"/>
            </a:endParaRPr>
          </a:p>
        </p:txBody>
      </p:sp>
      <p:sp>
        <p:nvSpPr>
          <p:cNvPr id="1121" name="Google Shape;1121;p63"/>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1151" name="Google Shape;1151;p66"/>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152" name="Google Shape;1152;p66"/>
          <p:cNvGrpSpPr/>
          <p:nvPr/>
        </p:nvGrpSpPr>
        <p:grpSpPr>
          <a:xfrm>
            <a:off x="0" y="2758369"/>
            <a:ext cx="18288000" cy="7529195"/>
            <a:chOff x="0" y="2758369"/>
            <a:chExt cx="18288000" cy="7529195"/>
          </a:xfrm>
        </p:grpSpPr>
        <p:sp>
          <p:nvSpPr>
            <p:cNvPr id="1153" name="Google Shape;1153;p66"/>
            <p:cNvSpPr/>
            <p:nvPr/>
          </p:nvSpPr>
          <p:spPr>
            <a:xfrm>
              <a:off x="0" y="2758369"/>
              <a:ext cx="18288000" cy="7529195"/>
            </a:xfrm>
            <a:custGeom>
              <a:avLst/>
              <a:gdLst/>
              <a:ahLst/>
              <a:cxnLst/>
              <a:rect l="l" t="t" r="r" b="b"/>
              <a:pathLst>
                <a:path w="18288000" h="7529195" extrusionOk="0">
                  <a:moveTo>
                    <a:pt x="0" y="7528630"/>
                  </a:moveTo>
                  <a:lnTo>
                    <a:pt x="0" y="0"/>
                  </a:lnTo>
                  <a:lnTo>
                    <a:pt x="18288000" y="0"/>
                  </a:lnTo>
                  <a:lnTo>
                    <a:pt x="18288000" y="7528630"/>
                  </a:lnTo>
                  <a:lnTo>
                    <a:pt x="0" y="7528630"/>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54" name="Google Shape;1154;p66"/>
            <p:cNvSpPr/>
            <p:nvPr/>
          </p:nvSpPr>
          <p:spPr>
            <a:xfrm>
              <a:off x="0" y="6399389"/>
              <a:ext cx="9125585" cy="3888104"/>
            </a:xfrm>
            <a:custGeom>
              <a:avLst/>
              <a:gdLst/>
              <a:ahLst/>
              <a:cxnLst/>
              <a:rect l="l" t="t" r="r" b="b"/>
              <a:pathLst>
                <a:path w="9125585" h="3888104" extrusionOk="0">
                  <a:moveTo>
                    <a:pt x="0" y="3887610"/>
                  </a:moveTo>
                  <a:lnTo>
                    <a:pt x="0" y="0"/>
                  </a:lnTo>
                  <a:lnTo>
                    <a:pt x="9125580" y="0"/>
                  </a:lnTo>
                  <a:lnTo>
                    <a:pt x="9125580" y="3887610"/>
                  </a:lnTo>
                  <a:lnTo>
                    <a:pt x="0" y="388761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55" name="Google Shape;1155;p66"/>
            <p:cNvSpPr/>
            <p:nvPr/>
          </p:nvSpPr>
          <p:spPr>
            <a:xfrm>
              <a:off x="9144000" y="6399389"/>
              <a:ext cx="9144000" cy="3888104"/>
            </a:xfrm>
            <a:custGeom>
              <a:avLst/>
              <a:gdLst/>
              <a:ahLst/>
              <a:cxnLst/>
              <a:rect l="l" t="t" r="r" b="b"/>
              <a:pathLst>
                <a:path w="9144000" h="3888104" extrusionOk="0">
                  <a:moveTo>
                    <a:pt x="9143999" y="3887610"/>
                  </a:moveTo>
                  <a:lnTo>
                    <a:pt x="0" y="3887610"/>
                  </a:lnTo>
                  <a:lnTo>
                    <a:pt x="0" y="0"/>
                  </a:lnTo>
                  <a:lnTo>
                    <a:pt x="9143999" y="0"/>
                  </a:lnTo>
                  <a:lnTo>
                    <a:pt x="9143999" y="3887610"/>
                  </a:lnTo>
                  <a:close/>
                </a:path>
              </a:pathLst>
            </a:custGeom>
            <a:solidFill>
              <a:srgbClr val="E7E7E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56" name="Google Shape;1156;p66"/>
          <p:cNvSpPr txBox="1">
            <a:spLocks noGrp="1"/>
          </p:cNvSpPr>
          <p:nvPr>
            <p:ph type="title"/>
          </p:nvPr>
        </p:nvSpPr>
        <p:spPr>
          <a:xfrm>
            <a:off x="4447452" y="917379"/>
            <a:ext cx="9393555" cy="1135380"/>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a:solidFill>
                  <a:srgbClr val="1B1A1A"/>
                </a:solidFill>
                <a:latin typeface="Arial"/>
                <a:ea typeface="Arial"/>
                <a:cs typeface="Arial"/>
                <a:sym typeface="Arial"/>
              </a:rPr>
              <a:t>4 Easy Action Items</a:t>
            </a:r>
            <a:endParaRPr>
              <a:latin typeface="Arial"/>
              <a:ea typeface="Arial"/>
              <a:cs typeface="Arial"/>
              <a:sym typeface="Arial"/>
            </a:endParaRPr>
          </a:p>
        </p:txBody>
      </p:sp>
      <p:sp>
        <p:nvSpPr>
          <p:cNvPr id="1157" name="Google Shape;1157;p66"/>
          <p:cNvSpPr/>
          <p:nvPr/>
        </p:nvSpPr>
        <p:spPr>
          <a:xfrm>
            <a:off x="9162415" y="2758369"/>
            <a:ext cx="9125585" cy="3641020"/>
          </a:xfrm>
          <a:prstGeom prst="rect">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8" name="Google Shape;1158;p66"/>
          <p:cNvSpPr txBox="1"/>
          <p:nvPr/>
        </p:nvSpPr>
        <p:spPr>
          <a:xfrm>
            <a:off x="9199246" y="3197732"/>
            <a:ext cx="9125584" cy="2762295"/>
          </a:xfrm>
          <a:prstGeom prst="rect">
            <a:avLst/>
          </a:prstGeom>
          <a:noFill/>
          <a:ln>
            <a:noFill/>
          </a:ln>
        </p:spPr>
        <p:txBody>
          <a:bodyPr spcFirstLastPara="1" wrap="square" lIns="91425" tIns="45700" rIns="91425" bIns="45700" anchor="t" anchorCtr="0">
            <a:spAutoFit/>
          </a:bodyPr>
          <a:lstStyle/>
          <a:p>
            <a:pPr marL="264795" marR="0" lvl="0" indent="0" algn="ctr" rtl="0">
              <a:lnSpc>
                <a:spcPct val="100000"/>
              </a:lnSpc>
              <a:spcBef>
                <a:spcPts val="0"/>
              </a:spcBef>
              <a:spcAft>
                <a:spcPts val="0"/>
              </a:spcAft>
              <a:buClr>
                <a:srgbClr val="000000"/>
              </a:buClr>
              <a:buSzPts val="5000"/>
              <a:buFont typeface="Arial"/>
              <a:buNone/>
            </a:pPr>
            <a:r>
              <a:rPr lang="en-US" sz="5000" b="1" i="0" u="none" strike="noStrike" cap="none">
                <a:solidFill>
                  <a:srgbClr val="FFFFFF"/>
                </a:solidFill>
                <a:latin typeface="Arial"/>
                <a:ea typeface="Arial"/>
                <a:cs typeface="Arial"/>
                <a:sym typeface="Arial"/>
              </a:rPr>
              <a:t>2</a:t>
            </a:r>
            <a:endParaRPr sz="5000" b="1" i="0" u="none" strike="noStrike" cap="none">
              <a:solidFill>
                <a:srgbClr val="000000"/>
              </a:solidFill>
              <a:latin typeface="Arial"/>
              <a:ea typeface="Arial"/>
              <a:cs typeface="Arial"/>
              <a:sym typeface="Arial"/>
            </a:endParaRPr>
          </a:p>
          <a:p>
            <a:pPr marL="264160" marR="0" lvl="0" indent="0" algn="ctr" rtl="0">
              <a:lnSpc>
                <a:spcPct val="100000"/>
              </a:lnSpc>
              <a:spcBef>
                <a:spcPts val="1370"/>
              </a:spcBef>
              <a:spcAft>
                <a:spcPts val="0"/>
              </a:spcAft>
              <a:buClr>
                <a:srgbClr val="000000"/>
              </a:buClr>
              <a:buSzPts val="2500"/>
              <a:buFont typeface="Arial"/>
              <a:buNone/>
            </a:pPr>
            <a:r>
              <a:rPr lang="en-US" sz="2500" b="0" i="0" u="none" strike="noStrike" cap="none">
                <a:solidFill>
                  <a:srgbClr val="FFFFFF"/>
                </a:solidFill>
                <a:latin typeface="Arial"/>
                <a:ea typeface="Arial"/>
                <a:cs typeface="Arial"/>
                <a:sym typeface="Arial"/>
              </a:rPr>
              <a:t>Know your projected retirement income</a:t>
            </a:r>
            <a:endParaRPr sz="2500" b="0" i="0" u="none" strike="noStrike" cap="none">
              <a:solidFill>
                <a:srgbClr val="000000"/>
              </a:solidFill>
              <a:latin typeface="Arial"/>
              <a:ea typeface="Arial"/>
              <a:cs typeface="Arial"/>
              <a:sym typeface="Arial"/>
            </a:endParaRPr>
          </a:p>
          <a:p>
            <a:pPr marL="2640330" marR="1910714" lvl="0" indent="-457200" algn="ctr" rtl="0">
              <a:lnSpc>
                <a:spcPct val="138830"/>
              </a:lnSpc>
              <a:spcBef>
                <a:spcPts val="200"/>
              </a:spcBef>
              <a:spcAft>
                <a:spcPts val="0"/>
              </a:spcAft>
              <a:buClr>
                <a:schemeClr val="lt1"/>
              </a:buClr>
              <a:buSzPts val="2500"/>
              <a:buFont typeface="Arial"/>
              <a:buChar char="•"/>
            </a:pPr>
            <a:r>
              <a:rPr lang="en-US" sz="2500" b="0" i="0" u="none" strike="noStrike" cap="none">
                <a:solidFill>
                  <a:srgbClr val="FFFFFF"/>
                </a:solidFill>
                <a:latin typeface="Arial"/>
                <a:ea typeface="Arial"/>
                <a:cs typeface="Arial"/>
                <a:sym typeface="Arial"/>
              </a:rPr>
              <a:t>MyTRS – </a:t>
            </a:r>
            <a:r>
              <a:rPr lang="en-US" sz="2500" b="0" i="0" u="sng" strike="noStrike" cap="none">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www.trs.texas.gov</a:t>
            </a:r>
            <a:endParaRPr sz="2500" b="0" i="0" u="sng" strike="noStrike" cap="none">
              <a:solidFill>
                <a:srgbClr val="FFFFFF"/>
              </a:solidFill>
              <a:latin typeface="Arial"/>
              <a:ea typeface="Arial"/>
              <a:cs typeface="Arial"/>
              <a:sym typeface="Arial"/>
            </a:endParaRPr>
          </a:p>
          <a:p>
            <a:pPr marL="2640330" marR="1910714" lvl="0" indent="-457200" algn="ctr" rtl="0">
              <a:lnSpc>
                <a:spcPct val="138830"/>
              </a:lnSpc>
              <a:spcBef>
                <a:spcPts val="200"/>
              </a:spcBef>
              <a:spcAft>
                <a:spcPts val="0"/>
              </a:spcAft>
              <a:buClr>
                <a:schemeClr val="lt1"/>
              </a:buClr>
              <a:buSzPts val="2500"/>
              <a:buFont typeface="Arial"/>
              <a:buChar char="•"/>
            </a:pPr>
            <a:r>
              <a:rPr lang="en-US" sz="2500" b="0" i="0" u="none" strike="noStrike" cap="none">
                <a:solidFill>
                  <a:srgbClr val="FFFFFF"/>
                </a:solidFill>
                <a:latin typeface="Arial"/>
                <a:ea typeface="Arial"/>
                <a:cs typeface="Arial"/>
                <a:sym typeface="Arial"/>
              </a:rPr>
              <a:t>Social Security – </a:t>
            </a:r>
            <a:r>
              <a:rPr lang="en-US" sz="2500" b="0" i="0"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www.ssa.gov</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66"/>
          <p:cNvSpPr txBox="1"/>
          <p:nvPr/>
        </p:nvSpPr>
        <p:spPr>
          <a:xfrm>
            <a:off x="136934" y="2911756"/>
            <a:ext cx="8621035" cy="33342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37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Write down your goals and know the cost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37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Retirement Income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370"/>
              </a:spcBef>
              <a:spcAft>
                <a:spcPts val="0"/>
              </a:spcAft>
              <a:buClr>
                <a:srgbClr val="000000"/>
              </a:buClr>
              <a:buSzPts val="2500"/>
              <a:buFont typeface="Arial"/>
              <a:buNone/>
            </a:pPr>
            <a:r>
              <a:rPr lang="en-US" sz="2500" b="1" i="0" u="none" strike="noStrike" cap="none">
                <a:solidFill>
                  <a:schemeClr val="lt1"/>
                </a:solidFill>
                <a:latin typeface="Arial"/>
                <a:ea typeface="Arial"/>
                <a:cs typeface="Arial"/>
                <a:sym typeface="Arial"/>
              </a:rPr>
              <a:t>Other: </a:t>
            </a:r>
            <a:r>
              <a:rPr lang="en-US" sz="2500" b="0" i="0" u="none" strike="noStrike" cap="none">
                <a:solidFill>
                  <a:schemeClr val="lt1"/>
                </a:solidFill>
                <a:latin typeface="Arial"/>
                <a:ea typeface="Arial"/>
                <a:cs typeface="Arial"/>
                <a:sym typeface="Arial"/>
              </a:rPr>
              <a:t>Travel, second homes,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37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children/grandchildren gifts,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66"/>
          <p:cNvSpPr txBox="1"/>
          <p:nvPr/>
        </p:nvSpPr>
        <p:spPr>
          <a:xfrm>
            <a:off x="-115341" y="6973035"/>
            <a:ext cx="9125584" cy="25263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95"/>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Identify cash flow issues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95"/>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Develop a budget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495"/>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Public Service Loan Forgiveness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66"/>
          <p:cNvSpPr txBox="1"/>
          <p:nvPr/>
        </p:nvSpPr>
        <p:spPr>
          <a:xfrm>
            <a:off x="10524243" y="6990988"/>
            <a:ext cx="6475590" cy="24904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a:solidFill>
                  <a:srgbClr val="333333"/>
                </a:solidFill>
                <a:latin typeface="Arial"/>
                <a:ea typeface="Arial"/>
                <a:cs typeface="Arial"/>
                <a:sym typeface="Arial"/>
              </a:rPr>
              <a:t>4</a:t>
            </a:r>
            <a:endParaRPr sz="5000" b="1" i="0" u="none" strike="noStrike" cap="none">
              <a:solidFill>
                <a:srgbClr val="000000"/>
              </a:solidFill>
              <a:latin typeface="Arial"/>
              <a:ea typeface="Arial"/>
              <a:cs typeface="Arial"/>
              <a:sym typeface="Arial"/>
            </a:endParaRPr>
          </a:p>
          <a:p>
            <a:pPr marL="1431925" marR="5080" lvl="0" indent="-1419860" algn="ctr" rtl="0">
              <a:lnSpc>
                <a:spcPct val="116799"/>
              </a:lnSpc>
              <a:spcBef>
                <a:spcPts val="2005"/>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Address your current savings strategy </a:t>
            </a:r>
            <a:endParaRPr sz="1400" b="0" i="0" u="none" strike="noStrike" cap="none">
              <a:solidFill>
                <a:srgbClr val="000000"/>
              </a:solidFill>
              <a:latin typeface="Arial"/>
              <a:ea typeface="Arial"/>
              <a:cs typeface="Arial"/>
              <a:sym typeface="Arial"/>
            </a:endParaRPr>
          </a:p>
          <a:p>
            <a:pPr marL="12065" marR="5080" lvl="0" indent="0" algn="ctr" rtl="0">
              <a:lnSpc>
                <a:spcPct val="116799"/>
              </a:lnSpc>
              <a:spcBef>
                <a:spcPts val="2005"/>
              </a:spcBef>
              <a:spcAft>
                <a:spcPts val="0"/>
              </a:spcAft>
              <a:buClr>
                <a:srgbClr val="000000"/>
              </a:buClr>
              <a:buSzPts val="2500"/>
              <a:buFont typeface="Arial"/>
              <a:buNone/>
            </a:pPr>
            <a:r>
              <a:rPr lang="en-US" sz="2500" b="0" i="0" u="none" strike="noStrike" cap="none">
                <a:solidFill>
                  <a:srgbClr val="333333"/>
                </a:solidFill>
                <a:latin typeface="Arial"/>
                <a:ea typeface="Arial"/>
                <a:cs typeface="Arial"/>
                <a:sym typeface="Arial"/>
              </a:rPr>
              <a:t>403(b) / 457 accounts Investment allocation</a:t>
            </a:r>
            <a:endParaRPr sz="2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1261"/>
        <p:cNvGrpSpPr/>
        <p:nvPr/>
      </p:nvGrpSpPr>
      <p:grpSpPr>
        <a:xfrm>
          <a:off x="0" y="0"/>
          <a:ext cx="0" cy="0"/>
          <a:chOff x="0" y="0"/>
          <a:chExt cx="0" cy="0"/>
        </a:xfrm>
      </p:grpSpPr>
      <p:grpSp>
        <p:nvGrpSpPr>
          <p:cNvPr id="1262" name="Google Shape;1262;p72"/>
          <p:cNvGrpSpPr/>
          <p:nvPr/>
        </p:nvGrpSpPr>
        <p:grpSpPr>
          <a:xfrm>
            <a:off x="0" y="0"/>
            <a:ext cx="18288186" cy="10287506"/>
            <a:chOff x="0" y="0"/>
            <a:chExt cx="18288186" cy="10287506"/>
          </a:xfrm>
        </p:grpSpPr>
        <p:sp>
          <p:nvSpPr>
            <p:cNvPr id="1263" name="Google Shape;1263;p72"/>
            <p:cNvSpPr/>
            <p:nvPr/>
          </p:nvSpPr>
          <p:spPr>
            <a:xfrm>
              <a:off x="10879321" y="0"/>
              <a:ext cx="123825" cy="10287000"/>
            </a:xfrm>
            <a:custGeom>
              <a:avLst/>
              <a:gdLst/>
              <a:ahLst/>
              <a:cxnLst/>
              <a:rect l="l" t="t" r="r" b="b"/>
              <a:pathLst>
                <a:path w="123825" h="10287000" extrusionOk="0">
                  <a:moveTo>
                    <a:pt x="0" y="10286999"/>
                  </a:moveTo>
                  <a:lnTo>
                    <a:pt x="123510" y="10286999"/>
                  </a:lnTo>
                  <a:lnTo>
                    <a:pt x="123510" y="0"/>
                  </a:lnTo>
                  <a:lnTo>
                    <a:pt x="0" y="0"/>
                  </a:lnTo>
                  <a:lnTo>
                    <a:pt x="0" y="10286999"/>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4" name="Google Shape;1264;p72"/>
            <p:cNvSpPr/>
            <p:nvPr/>
          </p:nvSpPr>
          <p:spPr>
            <a:xfrm>
              <a:off x="11002831" y="284986"/>
              <a:ext cx="7285355" cy="10002520"/>
            </a:xfrm>
            <a:custGeom>
              <a:avLst/>
              <a:gdLst/>
              <a:ahLst/>
              <a:cxnLst/>
              <a:rect l="l" t="t" r="r" b="b"/>
              <a:pathLst>
                <a:path w="7285355" h="10002520" extrusionOk="0">
                  <a:moveTo>
                    <a:pt x="0" y="10002013"/>
                  </a:moveTo>
                  <a:lnTo>
                    <a:pt x="7285168" y="10002013"/>
                  </a:lnTo>
                  <a:lnTo>
                    <a:pt x="7285168" y="0"/>
                  </a:lnTo>
                  <a:lnTo>
                    <a:pt x="0" y="0"/>
                  </a:lnTo>
                  <a:lnTo>
                    <a:pt x="0" y="10002013"/>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265" name="Google Shape;1265;p72"/>
            <p:cNvPicPr preferRelativeResize="0"/>
            <p:nvPr/>
          </p:nvPicPr>
          <p:blipFill rotWithShape="1">
            <a:blip r:embed="rId3">
              <a:alphaModFix/>
            </a:blip>
            <a:srcRect/>
            <a:stretch/>
          </p:blipFill>
          <p:spPr>
            <a:xfrm>
              <a:off x="12251190" y="2761338"/>
              <a:ext cx="4867274" cy="4762499"/>
            </a:xfrm>
            <a:prstGeom prst="rect">
              <a:avLst/>
            </a:prstGeom>
            <a:noFill/>
            <a:ln>
              <a:noFill/>
            </a:ln>
          </p:spPr>
        </p:pic>
        <p:sp>
          <p:nvSpPr>
            <p:cNvPr id="1266" name="Google Shape;1266;p72"/>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67" name="Google Shape;1267;p72"/>
          <p:cNvSpPr txBox="1">
            <a:spLocks noGrp="1"/>
          </p:cNvSpPr>
          <p:nvPr>
            <p:ph type="title"/>
          </p:nvPr>
        </p:nvSpPr>
        <p:spPr>
          <a:xfrm>
            <a:off x="1015999" y="2995237"/>
            <a:ext cx="9592343" cy="2946940"/>
          </a:xfrm>
          <a:prstGeom prst="rect">
            <a:avLst/>
          </a:prstGeom>
          <a:noFill/>
          <a:ln>
            <a:noFill/>
          </a:ln>
        </p:spPr>
        <p:txBody>
          <a:bodyPr spcFirstLastPara="1" wrap="square" lIns="0" tIns="236200" rIns="0" bIns="0" anchor="t" anchorCtr="0">
            <a:spAutoFit/>
          </a:bodyPr>
          <a:lstStyle/>
          <a:p>
            <a:pPr marL="12700" marR="5080" lvl="0" indent="0" algn="l" rtl="0">
              <a:lnSpc>
                <a:spcPct val="99886"/>
              </a:lnSpc>
              <a:spcBef>
                <a:spcPts val="0"/>
              </a:spcBef>
              <a:spcAft>
                <a:spcPts val="0"/>
              </a:spcAft>
              <a:buSzPts val="1400"/>
              <a:buNone/>
            </a:pPr>
            <a:r>
              <a:rPr lang="en-US" sz="8800">
                <a:latin typeface="Arial"/>
                <a:ea typeface="Arial"/>
                <a:cs typeface="Arial"/>
                <a:sym typeface="Arial"/>
              </a:rPr>
              <a:t>Can we answer any questions?</a:t>
            </a:r>
            <a:endParaRPr sz="8800">
              <a:latin typeface="Arial"/>
              <a:ea typeface="Arial"/>
              <a:cs typeface="Arial"/>
              <a:sym typeface="Arial"/>
            </a:endParaRPr>
          </a:p>
        </p:txBody>
      </p:sp>
      <p:sp>
        <p:nvSpPr>
          <p:cNvPr id="1268" name="Google Shape;1268;p72"/>
          <p:cNvSpPr txBox="1"/>
          <p:nvPr/>
        </p:nvSpPr>
        <p:spPr>
          <a:xfrm>
            <a:off x="13056592" y="7705549"/>
            <a:ext cx="3256279" cy="570230"/>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Clr>
                <a:srgbClr val="000000"/>
              </a:buClr>
              <a:buSzPts val="3550"/>
              <a:buFont typeface="Arial"/>
              <a:buNone/>
            </a:pPr>
            <a:r>
              <a:rPr lang="en-US" sz="3550" b="1" i="0" u="none" strike="noStrike" cap="none">
                <a:solidFill>
                  <a:srgbClr val="FFFFFF"/>
                </a:solidFill>
                <a:latin typeface="Arial"/>
                <a:ea typeface="Arial"/>
                <a:cs typeface="Arial"/>
                <a:sym typeface="Arial"/>
              </a:rPr>
              <a:t>Scan QR code</a:t>
            </a:r>
            <a:endParaRPr sz="3550" b="1" i="0" u="none" strike="noStrike" cap="none">
              <a:solidFill>
                <a:srgbClr val="000000"/>
              </a:solidFill>
              <a:latin typeface="Arial"/>
              <a:ea typeface="Arial"/>
              <a:cs typeface="Arial"/>
              <a:sym typeface="Arial"/>
            </a:endParaRPr>
          </a:p>
        </p:txBody>
      </p:sp>
      <p:sp>
        <p:nvSpPr>
          <p:cNvPr id="1269" name="Google Shape;1269;p72"/>
          <p:cNvSpPr txBox="1"/>
          <p:nvPr/>
        </p:nvSpPr>
        <p:spPr>
          <a:xfrm>
            <a:off x="1016000" y="6058437"/>
            <a:ext cx="7739380" cy="1270456"/>
          </a:xfrm>
          <a:prstGeom prst="rect">
            <a:avLst/>
          </a:prstGeom>
          <a:noFill/>
          <a:ln>
            <a:noFill/>
          </a:ln>
        </p:spPr>
        <p:txBody>
          <a:bodyPr spcFirstLastPara="1" wrap="square" lIns="0" tIns="67925" rIns="0" bIns="0" anchor="t" anchorCtr="0">
            <a:spAutoFit/>
          </a:bodyPr>
          <a:lstStyle/>
          <a:p>
            <a:pPr marL="12700" marR="5080" lvl="0" indent="0" algn="l" rtl="0">
              <a:lnSpc>
                <a:spcPct val="110422"/>
              </a:lnSpc>
              <a:spcBef>
                <a:spcPts val="0"/>
              </a:spcBef>
              <a:spcAft>
                <a:spcPts val="0"/>
              </a:spcAft>
              <a:buClr>
                <a:srgbClr val="000000"/>
              </a:buClr>
              <a:buSzPts val="3550"/>
              <a:buFont typeface="Arial"/>
              <a:buNone/>
            </a:pPr>
            <a:r>
              <a:rPr lang="en-US" sz="3550" b="1" i="0" u="none" strike="noStrike" cap="none">
                <a:solidFill>
                  <a:srgbClr val="333333"/>
                </a:solidFill>
                <a:latin typeface="Arial"/>
                <a:ea typeface="Arial"/>
                <a:cs typeface="Arial"/>
                <a:sym typeface="Arial"/>
              </a:rPr>
              <a:t>Get 1:1 help at: </a:t>
            </a:r>
            <a:r>
              <a:rPr lang="en-US" sz="3550" b="1" i="0" u="sng" strike="noStrike" cap="none">
                <a:solidFill>
                  <a:srgbClr val="0578D5"/>
                </a:solidFill>
                <a:latin typeface="Arial"/>
                <a:ea typeface="Arial"/>
                <a:cs typeface="Arial"/>
                <a:sym typeface="Arial"/>
                <a:hlinkClick r:id="rId4">
                  <a:extLst>
                    <a:ext uri="{A12FA001-AC4F-418D-AE19-62706E023703}">
                      <ahyp:hlinkClr xmlns:ahyp="http://schemas.microsoft.com/office/drawing/2018/hyperlinkcolor" val="tx"/>
                    </a:ext>
                  </a:extLst>
                </a:hlinkClick>
              </a:rPr>
              <a:t>www.tcgservices.com/telewealth</a:t>
            </a:r>
            <a:endParaRPr sz="3550" b="1" i="0" u="none" strike="noStrike" cap="none">
              <a:solidFill>
                <a:srgbClr val="000000"/>
              </a:solidFill>
              <a:latin typeface="Arial"/>
              <a:ea typeface="Arial"/>
              <a:cs typeface="Arial"/>
              <a:sym typeface="Arial"/>
            </a:endParaRPr>
          </a:p>
        </p:txBody>
      </p:sp>
      <p:grpSp>
        <p:nvGrpSpPr>
          <p:cNvPr id="1270" name="Google Shape;1270;p72"/>
          <p:cNvGrpSpPr/>
          <p:nvPr/>
        </p:nvGrpSpPr>
        <p:grpSpPr>
          <a:xfrm>
            <a:off x="1060002" y="1033486"/>
            <a:ext cx="1376045" cy="1377950"/>
            <a:chOff x="1060002" y="1033486"/>
            <a:chExt cx="1376045" cy="1377950"/>
          </a:xfrm>
        </p:grpSpPr>
        <p:sp>
          <p:nvSpPr>
            <p:cNvPr id="1271" name="Google Shape;1271;p72"/>
            <p:cNvSpPr/>
            <p:nvPr/>
          </p:nvSpPr>
          <p:spPr>
            <a:xfrm>
              <a:off x="1060002" y="1033486"/>
              <a:ext cx="1376045" cy="1377950"/>
            </a:xfrm>
            <a:custGeom>
              <a:avLst/>
              <a:gdLst/>
              <a:ahLst/>
              <a:cxnLst/>
              <a:rect l="l" t="t" r="r" b="b"/>
              <a:pathLst>
                <a:path w="1376045" h="1377950" extrusionOk="0">
                  <a:moveTo>
                    <a:pt x="714706" y="1377552"/>
                  </a:moveTo>
                  <a:lnTo>
                    <a:pt x="665302" y="1377674"/>
                  </a:lnTo>
                  <a:lnTo>
                    <a:pt x="616018" y="1374243"/>
                  </a:lnTo>
                  <a:lnTo>
                    <a:pt x="567107" y="1367278"/>
                  </a:lnTo>
                  <a:lnTo>
                    <a:pt x="518819" y="1356813"/>
                  </a:lnTo>
                  <a:lnTo>
                    <a:pt x="471406" y="1342902"/>
                  </a:lnTo>
                  <a:lnTo>
                    <a:pt x="425114" y="1325619"/>
                  </a:lnTo>
                  <a:lnTo>
                    <a:pt x="380179" y="1305052"/>
                  </a:lnTo>
                  <a:lnTo>
                    <a:pt x="336833" y="1281306"/>
                  </a:lnTo>
                  <a:lnTo>
                    <a:pt x="49828" y="1363456"/>
                  </a:lnTo>
                  <a:lnTo>
                    <a:pt x="15001" y="1334119"/>
                  </a:lnTo>
                  <a:lnTo>
                    <a:pt x="15064" y="1328631"/>
                  </a:lnTo>
                  <a:lnTo>
                    <a:pt x="97070" y="1041136"/>
                  </a:lnTo>
                  <a:lnTo>
                    <a:pt x="85774" y="1021448"/>
                  </a:lnTo>
                  <a:lnTo>
                    <a:pt x="65179" y="981050"/>
                  </a:lnTo>
                  <a:lnTo>
                    <a:pt x="47267" y="939335"/>
                  </a:lnTo>
                  <a:lnTo>
                    <a:pt x="32154" y="896574"/>
                  </a:lnTo>
                  <a:lnTo>
                    <a:pt x="19874" y="852862"/>
                  </a:lnTo>
                  <a:lnTo>
                    <a:pt x="10506" y="808482"/>
                  </a:lnTo>
                  <a:lnTo>
                    <a:pt x="4072" y="763531"/>
                  </a:lnTo>
                  <a:lnTo>
                    <a:pt x="611" y="718302"/>
                  </a:lnTo>
                  <a:lnTo>
                    <a:pt x="0" y="695602"/>
                  </a:lnTo>
                  <a:lnTo>
                    <a:pt x="134" y="672894"/>
                  </a:lnTo>
                  <a:lnTo>
                    <a:pt x="2641" y="627602"/>
                  </a:lnTo>
                  <a:lnTo>
                    <a:pt x="8129" y="582525"/>
                  </a:lnTo>
                  <a:lnTo>
                    <a:pt x="16560" y="537957"/>
                  </a:lnTo>
                  <a:lnTo>
                    <a:pt x="27918" y="493995"/>
                  </a:lnTo>
                  <a:lnTo>
                    <a:pt x="42127" y="450925"/>
                  </a:lnTo>
                  <a:lnTo>
                    <a:pt x="59157" y="408841"/>
                  </a:lnTo>
                  <a:lnTo>
                    <a:pt x="78898" y="368016"/>
                  </a:lnTo>
                  <a:lnTo>
                    <a:pt x="101305" y="328541"/>
                  </a:lnTo>
                  <a:lnTo>
                    <a:pt x="126233" y="290673"/>
                  </a:lnTo>
                  <a:lnTo>
                    <a:pt x="153628" y="254492"/>
                  </a:lnTo>
                  <a:lnTo>
                    <a:pt x="183311" y="220236"/>
                  </a:lnTo>
                  <a:lnTo>
                    <a:pt x="215217" y="187979"/>
                  </a:lnTo>
                  <a:lnTo>
                    <a:pt x="249140" y="157932"/>
                  </a:lnTo>
                  <a:lnTo>
                    <a:pt x="285004" y="130158"/>
                  </a:lnTo>
                  <a:lnTo>
                    <a:pt x="322576" y="104841"/>
                  </a:lnTo>
                  <a:lnTo>
                    <a:pt x="361775" y="82033"/>
                  </a:lnTo>
                  <a:lnTo>
                    <a:pt x="402345" y="61885"/>
                  </a:lnTo>
                  <a:lnTo>
                    <a:pt x="444197" y="44440"/>
                  </a:lnTo>
                  <a:lnTo>
                    <a:pt x="487060" y="29812"/>
                  </a:lnTo>
                  <a:lnTo>
                    <a:pt x="530839" y="18033"/>
                  </a:lnTo>
                  <a:lnTo>
                    <a:pt x="575249" y="9178"/>
                  </a:lnTo>
                  <a:lnTo>
                    <a:pt x="620195" y="3268"/>
                  </a:lnTo>
                  <a:lnTo>
                    <a:pt x="665382" y="342"/>
                  </a:lnTo>
                  <a:lnTo>
                    <a:pt x="688048" y="0"/>
                  </a:lnTo>
                  <a:lnTo>
                    <a:pt x="697931" y="67"/>
                  </a:lnTo>
                  <a:lnTo>
                    <a:pt x="747273" y="2536"/>
                  </a:lnTo>
                  <a:lnTo>
                    <a:pt x="796310" y="8546"/>
                  </a:lnTo>
                  <a:lnTo>
                    <a:pt x="844791" y="18068"/>
                  </a:lnTo>
                  <a:lnTo>
                    <a:pt x="892466" y="31051"/>
                  </a:lnTo>
                  <a:lnTo>
                    <a:pt x="939085" y="47428"/>
                  </a:lnTo>
                  <a:lnTo>
                    <a:pt x="984411" y="67116"/>
                  </a:lnTo>
                  <a:lnTo>
                    <a:pt x="1028211" y="90012"/>
                  </a:lnTo>
                  <a:lnTo>
                    <a:pt x="1070257" y="115999"/>
                  </a:lnTo>
                  <a:lnTo>
                    <a:pt x="1110331" y="144941"/>
                  </a:lnTo>
                  <a:lnTo>
                    <a:pt x="1148228" y="176691"/>
                  </a:lnTo>
                  <a:lnTo>
                    <a:pt x="1183753" y="211084"/>
                  </a:lnTo>
                  <a:lnTo>
                    <a:pt x="1216723" y="247944"/>
                  </a:lnTo>
                  <a:lnTo>
                    <a:pt x="1246965" y="287077"/>
                  </a:lnTo>
                  <a:lnTo>
                    <a:pt x="1274325" y="328285"/>
                  </a:lnTo>
                  <a:lnTo>
                    <a:pt x="1298662" y="371355"/>
                  </a:lnTo>
                  <a:lnTo>
                    <a:pt x="1319851" y="416064"/>
                  </a:lnTo>
                  <a:lnTo>
                    <a:pt x="1337781" y="462179"/>
                  </a:lnTo>
                  <a:lnTo>
                    <a:pt x="1352360" y="509465"/>
                  </a:lnTo>
                  <a:lnTo>
                    <a:pt x="1363514" y="557679"/>
                  </a:lnTo>
                  <a:lnTo>
                    <a:pt x="1371184" y="606571"/>
                  </a:lnTo>
                  <a:lnTo>
                    <a:pt x="1375331" y="655886"/>
                  </a:lnTo>
                  <a:lnTo>
                    <a:pt x="1375934" y="705372"/>
                  </a:lnTo>
                  <a:lnTo>
                    <a:pt x="1372989" y="754776"/>
                  </a:lnTo>
                  <a:lnTo>
                    <a:pt x="1366512" y="803840"/>
                  </a:lnTo>
                  <a:lnTo>
                    <a:pt x="1356536" y="852311"/>
                  </a:lnTo>
                  <a:lnTo>
                    <a:pt x="1343112" y="899939"/>
                  </a:lnTo>
                  <a:lnTo>
                    <a:pt x="1326310" y="946481"/>
                  </a:lnTo>
                  <a:lnTo>
                    <a:pt x="1306217" y="991694"/>
                  </a:lnTo>
                  <a:lnTo>
                    <a:pt x="1282936" y="1035344"/>
                  </a:lnTo>
                  <a:lnTo>
                    <a:pt x="1256588" y="1077208"/>
                  </a:lnTo>
                  <a:lnTo>
                    <a:pt x="1227307" y="1117071"/>
                  </a:lnTo>
                  <a:lnTo>
                    <a:pt x="1195245" y="1154725"/>
                  </a:lnTo>
                  <a:lnTo>
                    <a:pt x="1160569" y="1189975"/>
                  </a:lnTo>
                  <a:lnTo>
                    <a:pt x="1123457" y="1222641"/>
                  </a:lnTo>
                  <a:lnTo>
                    <a:pt x="1084098" y="1252555"/>
                  </a:lnTo>
                  <a:lnTo>
                    <a:pt x="1042697" y="1279562"/>
                  </a:lnTo>
                  <a:lnTo>
                    <a:pt x="999470" y="1303521"/>
                  </a:lnTo>
                  <a:lnTo>
                    <a:pt x="954637" y="1324310"/>
                  </a:lnTo>
                  <a:lnTo>
                    <a:pt x="908429" y="1341823"/>
                  </a:lnTo>
                  <a:lnTo>
                    <a:pt x="861084" y="1355967"/>
                  </a:lnTo>
                  <a:lnTo>
                    <a:pt x="812851" y="1366670"/>
                  </a:lnTo>
                  <a:lnTo>
                    <a:pt x="763975" y="1373878"/>
                  </a:lnTo>
                  <a:lnTo>
                    <a:pt x="714706" y="1377552"/>
                  </a:lnTo>
                  <a:close/>
                </a:path>
              </a:pathLst>
            </a:custGeom>
            <a:solidFill>
              <a:srgbClr val="3DB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272" name="Google Shape;1272;p72"/>
            <p:cNvPicPr preferRelativeResize="0"/>
            <p:nvPr/>
          </p:nvPicPr>
          <p:blipFill rotWithShape="1">
            <a:blip r:embed="rId5">
              <a:alphaModFix/>
            </a:blip>
            <a:srcRect/>
            <a:stretch/>
          </p:blipFill>
          <p:spPr>
            <a:xfrm>
              <a:off x="1654222" y="1973423"/>
              <a:ext cx="187656" cy="187987"/>
            </a:xfrm>
            <a:prstGeom prst="rect">
              <a:avLst/>
            </a:prstGeom>
            <a:noFill/>
            <a:ln>
              <a:noFill/>
            </a:ln>
          </p:spPr>
        </p:pic>
        <p:sp>
          <p:nvSpPr>
            <p:cNvPr id="1273" name="Google Shape;1273;p72"/>
            <p:cNvSpPr/>
            <p:nvPr/>
          </p:nvSpPr>
          <p:spPr>
            <a:xfrm>
              <a:off x="1466565" y="1283988"/>
              <a:ext cx="563245" cy="627380"/>
            </a:xfrm>
            <a:custGeom>
              <a:avLst/>
              <a:gdLst/>
              <a:ahLst/>
              <a:cxnLst/>
              <a:rect l="l" t="t" r="r" b="b"/>
              <a:pathLst>
                <a:path w="563244" h="627380" extrusionOk="0">
                  <a:moveTo>
                    <a:pt x="348184" y="626772"/>
                  </a:moveTo>
                  <a:lnTo>
                    <a:pt x="214785" y="626772"/>
                  </a:lnTo>
                  <a:lnTo>
                    <a:pt x="210795" y="625977"/>
                  </a:lnTo>
                  <a:lnTo>
                    <a:pt x="187656" y="599596"/>
                  </a:lnTo>
                  <a:lnTo>
                    <a:pt x="187656" y="470116"/>
                  </a:lnTo>
                  <a:lnTo>
                    <a:pt x="200078" y="423049"/>
                  </a:lnTo>
                  <a:lnTo>
                    <a:pt x="239905" y="385669"/>
                  </a:lnTo>
                  <a:lnTo>
                    <a:pt x="293747" y="375520"/>
                  </a:lnTo>
                  <a:lnTo>
                    <a:pt x="311699" y="371329"/>
                  </a:lnTo>
                  <a:lnTo>
                    <a:pt x="356077" y="339480"/>
                  </a:lnTo>
                  <a:lnTo>
                    <a:pt x="375313" y="288300"/>
                  </a:lnTo>
                  <a:lnTo>
                    <a:pt x="374712" y="269844"/>
                  </a:lnTo>
                  <a:lnTo>
                    <a:pt x="352188" y="220029"/>
                  </a:lnTo>
                  <a:lnTo>
                    <a:pt x="305832" y="191145"/>
                  </a:lnTo>
                  <a:lnTo>
                    <a:pt x="287645" y="188135"/>
                  </a:lnTo>
                  <a:lnTo>
                    <a:pt x="269222" y="188737"/>
                  </a:lnTo>
                  <a:lnTo>
                    <a:pt x="219494" y="211301"/>
                  </a:lnTo>
                  <a:lnTo>
                    <a:pt x="190661" y="257738"/>
                  </a:lnTo>
                  <a:lnTo>
                    <a:pt x="187656" y="275957"/>
                  </a:lnTo>
                  <a:lnTo>
                    <a:pt x="187656" y="286283"/>
                  </a:lnTo>
                  <a:lnTo>
                    <a:pt x="186863" y="290280"/>
                  </a:lnTo>
                  <a:lnTo>
                    <a:pt x="27128" y="313460"/>
                  </a:lnTo>
                  <a:lnTo>
                    <a:pt x="0" y="286283"/>
                  </a:lnTo>
                  <a:lnTo>
                    <a:pt x="977" y="258737"/>
                  </a:lnTo>
                  <a:lnTo>
                    <a:pt x="8711" y="212588"/>
                  </a:lnTo>
                  <a:lnTo>
                    <a:pt x="23945" y="168365"/>
                  </a:lnTo>
                  <a:lnTo>
                    <a:pt x="46269" y="127260"/>
                  </a:lnTo>
                  <a:lnTo>
                    <a:pt x="75058" y="90424"/>
                  </a:lnTo>
                  <a:lnTo>
                    <a:pt x="109535" y="58850"/>
                  </a:lnTo>
                  <a:lnTo>
                    <a:pt x="148735" y="33423"/>
                  </a:lnTo>
                  <a:lnTo>
                    <a:pt x="191601" y="14828"/>
                  </a:lnTo>
                  <a:lnTo>
                    <a:pt x="236933" y="3586"/>
                  </a:lnTo>
                  <a:lnTo>
                    <a:pt x="283509" y="0"/>
                  </a:lnTo>
                  <a:lnTo>
                    <a:pt x="306852" y="1118"/>
                  </a:lnTo>
                  <a:lnTo>
                    <a:pt x="358008" y="10472"/>
                  </a:lnTo>
                  <a:lnTo>
                    <a:pt x="397289" y="24668"/>
                  </a:lnTo>
                  <a:lnTo>
                    <a:pt x="434026" y="44558"/>
                  </a:lnTo>
                  <a:lnTo>
                    <a:pt x="467401" y="69701"/>
                  </a:lnTo>
                  <a:lnTo>
                    <a:pt x="496672" y="99536"/>
                  </a:lnTo>
                  <a:lnTo>
                    <a:pt x="521188" y="133401"/>
                  </a:lnTo>
                  <a:lnTo>
                    <a:pt x="540404" y="170542"/>
                  </a:lnTo>
                  <a:lnTo>
                    <a:pt x="553892" y="210132"/>
                  </a:lnTo>
                  <a:lnTo>
                    <a:pt x="561918" y="255264"/>
                  </a:lnTo>
                  <a:lnTo>
                    <a:pt x="563244" y="280171"/>
                  </a:lnTo>
                  <a:lnTo>
                    <a:pt x="562362" y="305099"/>
                  </a:lnTo>
                  <a:lnTo>
                    <a:pt x="554006" y="354227"/>
                  </a:lnTo>
                  <a:lnTo>
                    <a:pt x="537113" y="401103"/>
                  </a:lnTo>
                  <a:lnTo>
                    <a:pt x="512214" y="444249"/>
                  </a:lnTo>
                  <a:lnTo>
                    <a:pt x="480095" y="482306"/>
                  </a:lnTo>
                  <a:lnTo>
                    <a:pt x="441765" y="514077"/>
                  </a:lnTo>
                  <a:lnTo>
                    <a:pt x="398434" y="538561"/>
                  </a:lnTo>
                  <a:lnTo>
                    <a:pt x="375313" y="547817"/>
                  </a:lnTo>
                  <a:lnTo>
                    <a:pt x="375313" y="599596"/>
                  </a:lnTo>
                  <a:lnTo>
                    <a:pt x="352174" y="625977"/>
                  </a:lnTo>
                  <a:lnTo>
                    <a:pt x="348184" y="62677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1277"/>
        <p:cNvGrpSpPr/>
        <p:nvPr/>
      </p:nvGrpSpPr>
      <p:grpSpPr>
        <a:xfrm>
          <a:off x="0" y="0"/>
          <a:ext cx="0" cy="0"/>
          <a:chOff x="0" y="0"/>
          <a:chExt cx="0" cy="0"/>
        </a:xfrm>
      </p:grpSpPr>
      <p:pic>
        <p:nvPicPr>
          <p:cNvPr id="1278" name="Google Shape;1278;p73"/>
          <p:cNvPicPr preferRelativeResize="0"/>
          <p:nvPr/>
        </p:nvPicPr>
        <p:blipFill rotWithShape="1">
          <a:blip r:embed="rId3">
            <a:alphaModFix/>
          </a:blip>
          <a:srcRect/>
          <a:stretch/>
        </p:blipFill>
        <p:spPr>
          <a:xfrm>
            <a:off x="12001574" y="1028701"/>
            <a:ext cx="5257799" cy="1400174"/>
          </a:xfrm>
          <a:prstGeom prst="rect">
            <a:avLst/>
          </a:prstGeom>
          <a:noFill/>
          <a:ln>
            <a:noFill/>
          </a:ln>
        </p:spPr>
      </p:pic>
      <p:sp>
        <p:nvSpPr>
          <p:cNvPr id="1279" name="Google Shape;1279;p73"/>
          <p:cNvSpPr/>
          <p:nvPr/>
        </p:nvSpPr>
        <p:spPr>
          <a:xfrm>
            <a:off x="0" y="1"/>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280" name="Google Shape;1280;p73"/>
          <p:cNvGrpSpPr/>
          <p:nvPr/>
        </p:nvGrpSpPr>
        <p:grpSpPr>
          <a:xfrm>
            <a:off x="2499681" y="3660573"/>
            <a:ext cx="2009775" cy="2009775"/>
            <a:chOff x="2499681" y="3660573"/>
            <a:chExt cx="2009775" cy="2009775"/>
          </a:xfrm>
        </p:grpSpPr>
        <p:sp>
          <p:nvSpPr>
            <p:cNvPr id="1281" name="Google Shape;1281;p73"/>
            <p:cNvSpPr/>
            <p:nvPr/>
          </p:nvSpPr>
          <p:spPr>
            <a:xfrm>
              <a:off x="2499681" y="3660573"/>
              <a:ext cx="2009775" cy="2009775"/>
            </a:xfrm>
            <a:custGeom>
              <a:avLst/>
              <a:gdLst/>
              <a:ahLst/>
              <a:cxnLst/>
              <a:rect l="l" t="t" r="r" b="b"/>
              <a:pathLst>
                <a:path w="2009775" h="2009775" extrusionOk="0">
                  <a:moveTo>
                    <a:pt x="1004887" y="2009774"/>
                  </a:moveTo>
                  <a:lnTo>
                    <a:pt x="955579" y="2008564"/>
                  </a:lnTo>
                  <a:lnTo>
                    <a:pt x="906391" y="2004936"/>
                  </a:lnTo>
                  <a:lnTo>
                    <a:pt x="857439" y="1998898"/>
                  </a:lnTo>
                  <a:lnTo>
                    <a:pt x="808843" y="1990466"/>
                  </a:lnTo>
                  <a:lnTo>
                    <a:pt x="760719" y="1979659"/>
                  </a:lnTo>
                  <a:lnTo>
                    <a:pt x="713183" y="1966504"/>
                  </a:lnTo>
                  <a:lnTo>
                    <a:pt x="666350" y="1951032"/>
                  </a:lnTo>
                  <a:lnTo>
                    <a:pt x="620333" y="1933282"/>
                  </a:lnTo>
                  <a:lnTo>
                    <a:pt x="575242" y="1913294"/>
                  </a:lnTo>
                  <a:lnTo>
                    <a:pt x="531186" y="1891118"/>
                  </a:lnTo>
                  <a:lnTo>
                    <a:pt x="488272" y="1866807"/>
                  </a:lnTo>
                  <a:lnTo>
                    <a:pt x="446601" y="1840420"/>
                  </a:lnTo>
                  <a:lnTo>
                    <a:pt x="406276" y="1812020"/>
                  </a:lnTo>
                  <a:lnTo>
                    <a:pt x="367393" y="1781675"/>
                  </a:lnTo>
                  <a:lnTo>
                    <a:pt x="330046" y="1749459"/>
                  </a:lnTo>
                  <a:lnTo>
                    <a:pt x="294324" y="1715450"/>
                  </a:lnTo>
                  <a:lnTo>
                    <a:pt x="260314" y="1679728"/>
                  </a:lnTo>
                  <a:lnTo>
                    <a:pt x="228098" y="1642381"/>
                  </a:lnTo>
                  <a:lnTo>
                    <a:pt x="197754" y="1603498"/>
                  </a:lnTo>
                  <a:lnTo>
                    <a:pt x="169354" y="1563172"/>
                  </a:lnTo>
                  <a:lnTo>
                    <a:pt x="142966" y="1521502"/>
                  </a:lnTo>
                  <a:lnTo>
                    <a:pt x="118655" y="1478588"/>
                  </a:lnTo>
                  <a:lnTo>
                    <a:pt x="96479" y="1434532"/>
                  </a:lnTo>
                  <a:lnTo>
                    <a:pt x="76492" y="1389441"/>
                  </a:lnTo>
                  <a:lnTo>
                    <a:pt x="58741" y="1343423"/>
                  </a:lnTo>
                  <a:lnTo>
                    <a:pt x="43270" y="1296590"/>
                  </a:lnTo>
                  <a:lnTo>
                    <a:pt x="30115" y="1249055"/>
                  </a:lnTo>
                  <a:lnTo>
                    <a:pt x="19308" y="1200931"/>
                  </a:lnTo>
                  <a:lnTo>
                    <a:pt x="10876" y="1152335"/>
                  </a:lnTo>
                  <a:lnTo>
                    <a:pt x="4838" y="1103383"/>
                  </a:lnTo>
                  <a:lnTo>
                    <a:pt x="1210" y="1054194"/>
                  </a:lnTo>
                  <a:lnTo>
                    <a:pt x="0" y="1004887"/>
                  </a:lnTo>
                  <a:lnTo>
                    <a:pt x="1210" y="955579"/>
                  </a:lnTo>
                  <a:lnTo>
                    <a:pt x="4838" y="906391"/>
                  </a:lnTo>
                  <a:lnTo>
                    <a:pt x="10876" y="857439"/>
                  </a:lnTo>
                  <a:lnTo>
                    <a:pt x="19308" y="808843"/>
                  </a:lnTo>
                  <a:lnTo>
                    <a:pt x="30115" y="760719"/>
                  </a:lnTo>
                  <a:lnTo>
                    <a:pt x="43270" y="713183"/>
                  </a:lnTo>
                  <a:lnTo>
                    <a:pt x="58741" y="666350"/>
                  </a:lnTo>
                  <a:lnTo>
                    <a:pt x="76492" y="620333"/>
                  </a:lnTo>
                  <a:lnTo>
                    <a:pt x="96479" y="575242"/>
                  </a:lnTo>
                  <a:lnTo>
                    <a:pt x="118655" y="531186"/>
                  </a:lnTo>
                  <a:lnTo>
                    <a:pt x="142966" y="488272"/>
                  </a:lnTo>
                  <a:lnTo>
                    <a:pt x="169354" y="446601"/>
                  </a:lnTo>
                  <a:lnTo>
                    <a:pt x="197754" y="406276"/>
                  </a:lnTo>
                  <a:lnTo>
                    <a:pt x="228098" y="367393"/>
                  </a:lnTo>
                  <a:lnTo>
                    <a:pt x="260314" y="330046"/>
                  </a:lnTo>
                  <a:lnTo>
                    <a:pt x="294324" y="294324"/>
                  </a:lnTo>
                  <a:lnTo>
                    <a:pt x="330046" y="260314"/>
                  </a:lnTo>
                  <a:lnTo>
                    <a:pt x="367393" y="228098"/>
                  </a:lnTo>
                  <a:lnTo>
                    <a:pt x="406276" y="197754"/>
                  </a:lnTo>
                  <a:lnTo>
                    <a:pt x="446601" y="169354"/>
                  </a:lnTo>
                  <a:lnTo>
                    <a:pt x="488272" y="142966"/>
                  </a:lnTo>
                  <a:lnTo>
                    <a:pt x="531186" y="118655"/>
                  </a:lnTo>
                  <a:lnTo>
                    <a:pt x="575242" y="96479"/>
                  </a:lnTo>
                  <a:lnTo>
                    <a:pt x="620333" y="76492"/>
                  </a:lnTo>
                  <a:lnTo>
                    <a:pt x="666351" y="58741"/>
                  </a:lnTo>
                  <a:lnTo>
                    <a:pt x="713183" y="43270"/>
                  </a:lnTo>
                  <a:lnTo>
                    <a:pt x="760719" y="30115"/>
                  </a:lnTo>
                  <a:lnTo>
                    <a:pt x="808843" y="19308"/>
                  </a:lnTo>
                  <a:lnTo>
                    <a:pt x="857439" y="10876"/>
                  </a:lnTo>
                  <a:lnTo>
                    <a:pt x="906391" y="4838"/>
                  </a:lnTo>
                  <a:lnTo>
                    <a:pt x="955579" y="1210"/>
                  </a:lnTo>
                  <a:lnTo>
                    <a:pt x="1004887" y="0"/>
                  </a:lnTo>
                  <a:lnTo>
                    <a:pt x="1054194" y="1210"/>
                  </a:lnTo>
                  <a:lnTo>
                    <a:pt x="1103383" y="4838"/>
                  </a:lnTo>
                  <a:lnTo>
                    <a:pt x="1152335" y="10876"/>
                  </a:lnTo>
                  <a:lnTo>
                    <a:pt x="1200931" y="19308"/>
                  </a:lnTo>
                  <a:lnTo>
                    <a:pt x="1249055" y="30115"/>
                  </a:lnTo>
                  <a:lnTo>
                    <a:pt x="1296590" y="43270"/>
                  </a:lnTo>
                  <a:lnTo>
                    <a:pt x="1343423" y="58741"/>
                  </a:lnTo>
                  <a:lnTo>
                    <a:pt x="1389440" y="76492"/>
                  </a:lnTo>
                  <a:lnTo>
                    <a:pt x="1434531" y="96479"/>
                  </a:lnTo>
                  <a:lnTo>
                    <a:pt x="1478588" y="118655"/>
                  </a:lnTo>
                  <a:lnTo>
                    <a:pt x="1521502" y="142966"/>
                  </a:lnTo>
                  <a:lnTo>
                    <a:pt x="1563172" y="169354"/>
                  </a:lnTo>
                  <a:lnTo>
                    <a:pt x="1603497" y="197754"/>
                  </a:lnTo>
                  <a:lnTo>
                    <a:pt x="1642381" y="228098"/>
                  </a:lnTo>
                  <a:lnTo>
                    <a:pt x="1679728" y="260314"/>
                  </a:lnTo>
                  <a:lnTo>
                    <a:pt x="1715450" y="294324"/>
                  </a:lnTo>
                  <a:lnTo>
                    <a:pt x="1749459" y="330046"/>
                  </a:lnTo>
                  <a:lnTo>
                    <a:pt x="1781675" y="367393"/>
                  </a:lnTo>
                  <a:lnTo>
                    <a:pt x="1812020" y="406276"/>
                  </a:lnTo>
                  <a:lnTo>
                    <a:pt x="1840420" y="446601"/>
                  </a:lnTo>
                  <a:lnTo>
                    <a:pt x="1866807" y="488272"/>
                  </a:lnTo>
                  <a:lnTo>
                    <a:pt x="1891118" y="531186"/>
                  </a:lnTo>
                  <a:lnTo>
                    <a:pt x="1913294" y="575242"/>
                  </a:lnTo>
                  <a:lnTo>
                    <a:pt x="1933282" y="620333"/>
                  </a:lnTo>
                  <a:lnTo>
                    <a:pt x="1951033" y="666351"/>
                  </a:lnTo>
                  <a:lnTo>
                    <a:pt x="1966504" y="713183"/>
                  </a:lnTo>
                  <a:lnTo>
                    <a:pt x="1979659" y="760719"/>
                  </a:lnTo>
                  <a:lnTo>
                    <a:pt x="1990466" y="808843"/>
                  </a:lnTo>
                  <a:lnTo>
                    <a:pt x="1998898" y="857439"/>
                  </a:lnTo>
                  <a:lnTo>
                    <a:pt x="2004936" y="906391"/>
                  </a:lnTo>
                  <a:lnTo>
                    <a:pt x="2008564" y="955579"/>
                  </a:lnTo>
                  <a:lnTo>
                    <a:pt x="2009774" y="1004887"/>
                  </a:lnTo>
                  <a:lnTo>
                    <a:pt x="2008564" y="1054194"/>
                  </a:lnTo>
                  <a:lnTo>
                    <a:pt x="2004936" y="1103383"/>
                  </a:lnTo>
                  <a:lnTo>
                    <a:pt x="1998898" y="1152335"/>
                  </a:lnTo>
                  <a:lnTo>
                    <a:pt x="1990466" y="1200931"/>
                  </a:lnTo>
                  <a:lnTo>
                    <a:pt x="1979659" y="1249055"/>
                  </a:lnTo>
                  <a:lnTo>
                    <a:pt x="1966504" y="1296590"/>
                  </a:lnTo>
                  <a:lnTo>
                    <a:pt x="1951032" y="1343423"/>
                  </a:lnTo>
                  <a:lnTo>
                    <a:pt x="1933282" y="1389440"/>
                  </a:lnTo>
                  <a:lnTo>
                    <a:pt x="1913294" y="1434531"/>
                  </a:lnTo>
                  <a:lnTo>
                    <a:pt x="1891118" y="1478588"/>
                  </a:lnTo>
                  <a:lnTo>
                    <a:pt x="1866807" y="1521502"/>
                  </a:lnTo>
                  <a:lnTo>
                    <a:pt x="1840420" y="1563172"/>
                  </a:lnTo>
                  <a:lnTo>
                    <a:pt x="1812020" y="1603497"/>
                  </a:lnTo>
                  <a:lnTo>
                    <a:pt x="1781675" y="1642381"/>
                  </a:lnTo>
                  <a:lnTo>
                    <a:pt x="1749459" y="1679728"/>
                  </a:lnTo>
                  <a:lnTo>
                    <a:pt x="1715450" y="1715450"/>
                  </a:lnTo>
                  <a:lnTo>
                    <a:pt x="1679728" y="1749459"/>
                  </a:lnTo>
                  <a:lnTo>
                    <a:pt x="1642381" y="1781675"/>
                  </a:lnTo>
                  <a:lnTo>
                    <a:pt x="1603498" y="1812020"/>
                  </a:lnTo>
                  <a:lnTo>
                    <a:pt x="1563172" y="1840420"/>
                  </a:lnTo>
                  <a:lnTo>
                    <a:pt x="1521502" y="1866807"/>
                  </a:lnTo>
                  <a:lnTo>
                    <a:pt x="1478588" y="1891118"/>
                  </a:lnTo>
                  <a:lnTo>
                    <a:pt x="1434532" y="1913294"/>
                  </a:lnTo>
                  <a:lnTo>
                    <a:pt x="1389441" y="1933282"/>
                  </a:lnTo>
                  <a:lnTo>
                    <a:pt x="1343423" y="1951033"/>
                  </a:lnTo>
                  <a:lnTo>
                    <a:pt x="1296590" y="1966504"/>
                  </a:lnTo>
                  <a:lnTo>
                    <a:pt x="1249055" y="1979659"/>
                  </a:lnTo>
                  <a:lnTo>
                    <a:pt x="1200931" y="1990466"/>
                  </a:lnTo>
                  <a:lnTo>
                    <a:pt x="1152335" y="1998898"/>
                  </a:lnTo>
                  <a:lnTo>
                    <a:pt x="1103383" y="2004936"/>
                  </a:lnTo>
                  <a:lnTo>
                    <a:pt x="1054194" y="2008564"/>
                  </a:lnTo>
                  <a:lnTo>
                    <a:pt x="1004887" y="2009774"/>
                  </a:lnTo>
                  <a:close/>
                </a:path>
              </a:pathLst>
            </a:custGeom>
            <a:solidFill>
              <a:srgbClr val="3DB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2" name="Google Shape;1282;p73"/>
            <p:cNvSpPr/>
            <p:nvPr/>
          </p:nvSpPr>
          <p:spPr>
            <a:xfrm>
              <a:off x="2988651" y="4155422"/>
              <a:ext cx="1033780" cy="1022350"/>
            </a:xfrm>
            <a:custGeom>
              <a:avLst/>
              <a:gdLst/>
              <a:ahLst/>
              <a:cxnLst/>
              <a:rect l="l" t="t" r="r" b="b"/>
              <a:pathLst>
                <a:path w="1033779" h="1022350" extrusionOk="0">
                  <a:moveTo>
                    <a:pt x="841045" y="1022122"/>
                  </a:moveTo>
                  <a:lnTo>
                    <a:pt x="761479" y="1019821"/>
                  </a:lnTo>
                  <a:lnTo>
                    <a:pt x="696994" y="999373"/>
                  </a:lnTo>
                  <a:lnTo>
                    <a:pt x="609103" y="953182"/>
                  </a:lnTo>
                  <a:lnTo>
                    <a:pt x="475203" y="863611"/>
                  </a:lnTo>
                  <a:lnTo>
                    <a:pt x="305592" y="720364"/>
                  </a:lnTo>
                  <a:lnTo>
                    <a:pt x="237589" y="653651"/>
                  </a:lnTo>
                  <a:lnTo>
                    <a:pt x="180257" y="591327"/>
                  </a:lnTo>
                  <a:lnTo>
                    <a:pt x="132768" y="533994"/>
                  </a:lnTo>
                  <a:lnTo>
                    <a:pt x="94294" y="482257"/>
                  </a:lnTo>
                  <a:lnTo>
                    <a:pt x="64010" y="436717"/>
                  </a:lnTo>
                  <a:lnTo>
                    <a:pt x="41087" y="397977"/>
                  </a:lnTo>
                  <a:lnTo>
                    <a:pt x="14016" y="343311"/>
                  </a:lnTo>
                  <a:lnTo>
                    <a:pt x="0" y="290621"/>
                  </a:lnTo>
                  <a:lnTo>
                    <a:pt x="328" y="210617"/>
                  </a:lnTo>
                  <a:lnTo>
                    <a:pt x="37025" y="109142"/>
                  </a:lnTo>
                  <a:lnTo>
                    <a:pt x="139669" y="12268"/>
                  </a:lnTo>
                  <a:lnTo>
                    <a:pt x="188854" y="0"/>
                  </a:lnTo>
                  <a:lnTo>
                    <a:pt x="226428" y="14021"/>
                  </a:lnTo>
                  <a:lnTo>
                    <a:pt x="364016" y="187540"/>
                  </a:lnTo>
                  <a:lnTo>
                    <a:pt x="360218" y="238952"/>
                  </a:lnTo>
                  <a:lnTo>
                    <a:pt x="343312" y="288101"/>
                  </a:lnTo>
                  <a:lnTo>
                    <a:pt x="305592" y="339441"/>
                  </a:lnTo>
                  <a:lnTo>
                    <a:pt x="304168" y="353609"/>
                  </a:lnTo>
                  <a:lnTo>
                    <a:pt x="313479" y="396696"/>
                  </a:lnTo>
                  <a:lnTo>
                    <a:pt x="353901" y="469580"/>
                  </a:lnTo>
                  <a:lnTo>
                    <a:pt x="445809" y="573136"/>
                  </a:lnTo>
                  <a:lnTo>
                    <a:pt x="520266" y="638516"/>
                  </a:lnTo>
                  <a:lnTo>
                    <a:pt x="580313" y="679424"/>
                  </a:lnTo>
                  <a:lnTo>
                    <a:pt x="626338" y="701376"/>
                  </a:lnTo>
                  <a:lnTo>
                    <a:pt x="677881" y="710486"/>
                  </a:lnTo>
                  <a:lnTo>
                    <a:pt x="684177" y="708679"/>
                  </a:lnTo>
                  <a:lnTo>
                    <a:pt x="733180" y="671689"/>
                  </a:lnTo>
                  <a:lnTo>
                    <a:pt x="781745" y="656390"/>
                  </a:lnTo>
                  <a:lnTo>
                    <a:pt x="818917" y="653797"/>
                  </a:lnTo>
                  <a:lnTo>
                    <a:pt x="833742" y="654929"/>
                  </a:lnTo>
                  <a:lnTo>
                    <a:pt x="944163" y="740045"/>
                  </a:lnTo>
                  <a:lnTo>
                    <a:pt x="992837" y="778933"/>
                  </a:lnTo>
                  <a:lnTo>
                    <a:pt x="1016316" y="805078"/>
                  </a:lnTo>
                  <a:lnTo>
                    <a:pt x="1033222" y="844368"/>
                  </a:lnTo>
                  <a:lnTo>
                    <a:pt x="1025372" y="893298"/>
                  </a:lnTo>
                  <a:lnTo>
                    <a:pt x="938576" y="989806"/>
                  </a:lnTo>
                  <a:lnTo>
                    <a:pt x="841045" y="102212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283" name="Google Shape;1283;p73"/>
          <p:cNvGrpSpPr/>
          <p:nvPr/>
        </p:nvGrpSpPr>
        <p:grpSpPr>
          <a:xfrm>
            <a:off x="8087645" y="3660438"/>
            <a:ext cx="2115185" cy="2115185"/>
            <a:chOff x="8087645" y="3660438"/>
            <a:chExt cx="2115185" cy="2115185"/>
          </a:xfrm>
        </p:grpSpPr>
        <p:sp>
          <p:nvSpPr>
            <p:cNvPr id="1284" name="Google Shape;1284;p73"/>
            <p:cNvSpPr/>
            <p:nvPr/>
          </p:nvSpPr>
          <p:spPr>
            <a:xfrm>
              <a:off x="8087645" y="3660438"/>
              <a:ext cx="2115185" cy="2115185"/>
            </a:xfrm>
            <a:custGeom>
              <a:avLst/>
              <a:gdLst/>
              <a:ahLst/>
              <a:cxnLst/>
              <a:rect l="l" t="t" r="r" b="b"/>
              <a:pathLst>
                <a:path w="2115184" h="2115185" extrusionOk="0">
                  <a:moveTo>
                    <a:pt x="1057302" y="2114604"/>
                  </a:moveTo>
                  <a:lnTo>
                    <a:pt x="1018386" y="2113887"/>
                  </a:lnTo>
                  <a:lnTo>
                    <a:pt x="979522" y="2111739"/>
                  </a:lnTo>
                  <a:lnTo>
                    <a:pt x="940762" y="2108161"/>
                  </a:lnTo>
                  <a:lnTo>
                    <a:pt x="902163" y="2103160"/>
                  </a:lnTo>
                  <a:lnTo>
                    <a:pt x="863774" y="2096741"/>
                  </a:lnTo>
                  <a:lnTo>
                    <a:pt x="825645" y="2088913"/>
                  </a:lnTo>
                  <a:lnTo>
                    <a:pt x="787831" y="2079687"/>
                  </a:lnTo>
                  <a:lnTo>
                    <a:pt x="750383" y="2069076"/>
                  </a:lnTo>
                  <a:lnTo>
                    <a:pt x="713351" y="2057094"/>
                  </a:lnTo>
                  <a:lnTo>
                    <a:pt x="676784" y="2043756"/>
                  </a:lnTo>
                  <a:lnTo>
                    <a:pt x="640732" y="2029082"/>
                  </a:lnTo>
                  <a:lnTo>
                    <a:pt x="605247" y="2013091"/>
                  </a:lnTo>
                  <a:lnTo>
                    <a:pt x="570374" y="1995805"/>
                  </a:lnTo>
                  <a:lnTo>
                    <a:pt x="536159" y="1977246"/>
                  </a:lnTo>
                  <a:lnTo>
                    <a:pt x="502651" y="1957440"/>
                  </a:lnTo>
                  <a:lnTo>
                    <a:pt x="469896" y="1936415"/>
                  </a:lnTo>
                  <a:lnTo>
                    <a:pt x="437937" y="1914200"/>
                  </a:lnTo>
                  <a:lnTo>
                    <a:pt x="406816" y="1890822"/>
                  </a:lnTo>
                  <a:lnTo>
                    <a:pt x="376576" y="1866314"/>
                  </a:lnTo>
                  <a:lnTo>
                    <a:pt x="347261" y="1840710"/>
                  </a:lnTo>
                  <a:lnTo>
                    <a:pt x="318908" y="1814046"/>
                  </a:lnTo>
                  <a:lnTo>
                    <a:pt x="291554" y="1786354"/>
                  </a:lnTo>
                  <a:lnTo>
                    <a:pt x="265237" y="1757674"/>
                  </a:lnTo>
                  <a:lnTo>
                    <a:pt x="239996" y="1728047"/>
                  </a:lnTo>
                  <a:lnTo>
                    <a:pt x="215862" y="1697510"/>
                  </a:lnTo>
                  <a:lnTo>
                    <a:pt x="192867" y="1666104"/>
                  </a:lnTo>
                  <a:lnTo>
                    <a:pt x="171044" y="1633874"/>
                  </a:lnTo>
                  <a:lnTo>
                    <a:pt x="150423" y="1600863"/>
                  </a:lnTo>
                  <a:lnTo>
                    <a:pt x="131031" y="1567116"/>
                  </a:lnTo>
                  <a:lnTo>
                    <a:pt x="112894" y="1532676"/>
                  </a:lnTo>
                  <a:lnTo>
                    <a:pt x="96036" y="1497592"/>
                  </a:lnTo>
                  <a:lnTo>
                    <a:pt x="80482" y="1461913"/>
                  </a:lnTo>
                  <a:lnTo>
                    <a:pt x="66251" y="1425686"/>
                  </a:lnTo>
                  <a:lnTo>
                    <a:pt x="53363" y="1388958"/>
                  </a:lnTo>
                  <a:lnTo>
                    <a:pt x="41836" y="1351780"/>
                  </a:lnTo>
                  <a:lnTo>
                    <a:pt x="31685" y="1314205"/>
                  </a:lnTo>
                  <a:lnTo>
                    <a:pt x="22925" y="1276282"/>
                  </a:lnTo>
                  <a:lnTo>
                    <a:pt x="15565" y="1238060"/>
                  </a:lnTo>
                  <a:lnTo>
                    <a:pt x="9618" y="1199593"/>
                  </a:lnTo>
                  <a:lnTo>
                    <a:pt x="5091" y="1160935"/>
                  </a:lnTo>
                  <a:lnTo>
                    <a:pt x="1989" y="1122137"/>
                  </a:lnTo>
                  <a:lnTo>
                    <a:pt x="318" y="1083249"/>
                  </a:lnTo>
                  <a:lnTo>
                    <a:pt x="0" y="1057302"/>
                  </a:lnTo>
                  <a:lnTo>
                    <a:pt x="79" y="1044326"/>
                  </a:lnTo>
                  <a:lnTo>
                    <a:pt x="1273" y="1005422"/>
                  </a:lnTo>
                  <a:lnTo>
                    <a:pt x="3898" y="966589"/>
                  </a:lnTo>
                  <a:lnTo>
                    <a:pt x="7951" y="927876"/>
                  </a:lnTo>
                  <a:lnTo>
                    <a:pt x="13426" y="889340"/>
                  </a:lnTo>
                  <a:lnTo>
                    <a:pt x="20315" y="851032"/>
                  </a:lnTo>
                  <a:lnTo>
                    <a:pt x="28610" y="813004"/>
                  </a:lnTo>
                  <a:lnTo>
                    <a:pt x="38299" y="775306"/>
                  </a:lnTo>
                  <a:lnTo>
                    <a:pt x="49369" y="737989"/>
                  </a:lnTo>
                  <a:lnTo>
                    <a:pt x="61805" y="701107"/>
                  </a:lnTo>
                  <a:lnTo>
                    <a:pt x="75590" y="664708"/>
                  </a:lnTo>
                  <a:lnTo>
                    <a:pt x="90706" y="628839"/>
                  </a:lnTo>
                  <a:lnTo>
                    <a:pt x="107132" y="593551"/>
                  </a:lnTo>
                  <a:lnTo>
                    <a:pt x="124844" y="558893"/>
                  </a:lnTo>
                  <a:lnTo>
                    <a:pt x="143821" y="524910"/>
                  </a:lnTo>
                  <a:lnTo>
                    <a:pt x="164036" y="491647"/>
                  </a:lnTo>
                  <a:lnTo>
                    <a:pt x="185462" y="459151"/>
                  </a:lnTo>
                  <a:lnTo>
                    <a:pt x="208069" y="427467"/>
                  </a:lnTo>
                  <a:lnTo>
                    <a:pt x="231826" y="396637"/>
                  </a:lnTo>
                  <a:lnTo>
                    <a:pt x="256703" y="366700"/>
                  </a:lnTo>
                  <a:lnTo>
                    <a:pt x="282665" y="337700"/>
                  </a:lnTo>
                  <a:lnTo>
                    <a:pt x="309676" y="309676"/>
                  </a:lnTo>
                  <a:lnTo>
                    <a:pt x="337700" y="282665"/>
                  </a:lnTo>
                  <a:lnTo>
                    <a:pt x="366701" y="256703"/>
                  </a:lnTo>
                  <a:lnTo>
                    <a:pt x="396637" y="231826"/>
                  </a:lnTo>
                  <a:lnTo>
                    <a:pt x="427467" y="208069"/>
                  </a:lnTo>
                  <a:lnTo>
                    <a:pt x="459151" y="185462"/>
                  </a:lnTo>
                  <a:lnTo>
                    <a:pt x="491647" y="164036"/>
                  </a:lnTo>
                  <a:lnTo>
                    <a:pt x="524910" y="143821"/>
                  </a:lnTo>
                  <a:lnTo>
                    <a:pt x="558893" y="124844"/>
                  </a:lnTo>
                  <a:lnTo>
                    <a:pt x="593551" y="107132"/>
                  </a:lnTo>
                  <a:lnTo>
                    <a:pt x="628839" y="90706"/>
                  </a:lnTo>
                  <a:lnTo>
                    <a:pt x="664708" y="75590"/>
                  </a:lnTo>
                  <a:lnTo>
                    <a:pt x="701107" y="61805"/>
                  </a:lnTo>
                  <a:lnTo>
                    <a:pt x="737989" y="49369"/>
                  </a:lnTo>
                  <a:lnTo>
                    <a:pt x="775305" y="38299"/>
                  </a:lnTo>
                  <a:lnTo>
                    <a:pt x="813004" y="28610"/>
                  </a:lnTo>
                  <a:lnTo>
                    <a:pt x="851032" y="20315"/>
                  </a:lnTo>
                  <a:lnTo>
                    <a:pt x="889339" y="13426"/>
                  </a:lnTo>
                  <a:lnTo>
                    <a:pt x="927876" y="7951"/>
                  </a:lnTo>
                  <a:lnTo>
                    <a:pt x="966589" y="3898"/>
                  </a:lnTo>
                  <a:lnTo>
                    <a:pt x="1005422" y="1273"/>
                  </a:lnTo>
                  <a:lnTo>
                    <a:pt x="1044326" y="79"/>
                  </a:lnTo>
                  <a:lnTo>
                    <a:pt x="1057302" y="0"/>
                  </a:lnTo>
                  <a:lnTo>
                    <a:pt x="1070277" y="79"/>
                  </a:lnTo>
                  <a:lnTo>
                    <a:pt x="1109181" y="1273"/>
                  </a:lnTo>
                  <a:lnTo>
                    <a:pt x="1148014" y="3898"/>
                  </a:lnTo>
                  <a:lnTo>
                    <a:pt x="1186727" y="7951"/>
                  </a:lnTo>
                  <a:lnTo>
                    <a:pt x="1225263" y="13426"/>
                  </a:lnTo>
                  <a:lnTo>
                    <a:pt x="1263571" y="20315"/>
                  </a:lnTo>
                  <a:lnTo>
                    <a:pt x="1301599" y="28610"/>
                  </a:lnTo>
                  <a:lnTo>
                    <a:pt x="1339297" y="38299"/>
                  </a:lnTo>
                  <a:lnTo>
                    <a:pt x="1376614" y="49369"/>
                  </a:lnTo>
                  <a:lnTo>
                    <a:pt x="1413496" y="61805"/>
                  </a:lnTo>
                  <a:lnTo>
                    <a:pt x="1449895" y="75590"/>
                  </a:lnTo>
                  <a:lnTo>
                    <a:pt x="1485764" y="90706"/>
                  </a:lnTo>
                  <a:lnTo>
                    <a:pt x="1521052" y="107132"/>
                  </a:lnTo>
                  <a:lnTo>
                    <a:pt x="1555710" y="124844"/>
                  </a:lnTo>
                  <a:lnTo>
                    <a:pt x="1589693" y="143821"/>
                  </a:lnTo>
                  <a:lnTo>
                    <a:pt x="1622956" y="164036"/>
                  </a:lnTo>
                  <a:lnTo>
                    <a:pt x="1655452" y="185462"/>
                  </a:lnTo>
                  <a:lnTo>
                    <a:pt x="1687136" y="208069"/>
                  </a:lnTo>
                  <a:lnTo>
                    <a:pt x="1717966" y="231826"/>
                  </a:lnTo>
                  <a:lnTo>
                    <a:pt x="1747903" y="256703"/>
                  </a:lnTo>
                  <a:lnTo>
                    <a:pt x="1776903" y="282665"/>
                  </a:lnTo>
                  <a:lnTo>
                    <a:pt x="1804927" y="309676"/>
                  </a:lnTo>
                  <a:lnTo>
                    <a:pt x="1831938" y="337700"/>
                  </a:lnTo>
                  <a:lnTo>
                    <a:pt x="1857900" y="366700"/>
                  </a:lnTo>
                  <a:lnTo>
                    <a:pt x="1882777" y="396637"/>
                  </a:lnTo>
                  <a:lnTo>
                    <a:pt x="1906534" y="427467"/>
                  </a:lnTo>
                  <a:lnTo>
                    <a:pt x="1929141" y="459151"/>
                  </a:lnTo>
                  <a:lnTo>
                    <a:pt x="1950567" y="491647"/>
                  </a:lnTo>
                  <a:lnTo>
                    <a:pt x="1970782" y="524910"/>
                  </a:lnTo>
                  <a:lnTo>
                    <a:pt x="1989759" y="558893"/>
                  </a:lnTo>
                  <a:lnTo>
                    <a:pt x="2007471" y="593551"/>
                  </a:lnTo>
                  <a:lnTo>
                    <a:pt x="2023897" y="628839"/>
                  </a:lnTo>
                  <a:lnTo>
                    <a:pt x="2039013" y="664708"/>
                  </a:lnTo>
                  <a:lnTo>
                    <a:pt x="2052797" y="701107"/>
                  </a:lnTo>
                  <a:lnTo>
                    <a:pt x="2065233" y="737989"/>
                  </a:lnTo>
                  <a:lnTo>
                    <a:pt x="2076303" y="775306"/>
                  </a:lnTo>
                  <a:lnTo>
                    <a:pt x="2085993" y="813004"/>
                  </a:lnTo>
                  <a:lnTo>
                    <a:pt x="2094287" y="851032"/>
                  </a:lnTo>
                  <a:lnTo>
                    <a:pt x="2101177" y="889340"/>
                  </a:lnTo>
                  <a:lnTo>
                    <a:pt x="2106652" y="927876"/>
                  </a:lnTo>
                  <a:lnTo>
                    <a:pt x="2110705" y="966589"/>
                  </a:lnTo>
                  <a:lnTo>
                    <a:pt x="2113330" y="1005422"/>
                  </a:lnTo>
                  <a:lnTo>
                    <a:pt x="2114524" y="1044326"/>
                  </a:lnTo>
                  <a:lnTo>
                    <a:pt x="2114604" y="1057302"/>
                  </a:lnTo>
                  <a:lnTo>
                    <a:pt x="2114524" y="1070277"/>
                  </a:lnTo>
                  <a:lnTo>
                    <a:pt x="2113330" y="1109181"/>
                  </a:lnTo>
                  <a:lnTo>
                    <a:pt x="2110705" y="1148014"/>
                  </a:lnTo>
                  <a:lnTo>
                    <a:pt x="2106652" y="1186727"/>
                  </a:lnTo>
                  <a:lnTo>
                    <a:pt x="2101177" y="1225264"/>
                  </a:lnTo>
                  <a:lnTo>
                    <a:pt x="2094287" y="1263571"/>
                  </a:lnTo>
                  <a:lnTo>
                    <a:pt x="2085993" y="1301599"/>
                  </a:lnTo>
                  <a:lnTo>
                    <a:pt x="2076304" y="1339297"/>
                  </a:lnTo>
                  <a:lnTo>
                    <a:pt x="2065233" y="1376614"/>
                  </a:lnTo>
                  <a:lnTo>
                    <a:pt x="2052797" y="1413496"/>
                  </a:lnTo>
                  <a:lnTo>
                    <a:pt x="2039013" y="1449895"/>
                  </a:lnTo>
                  <a:lnTo>
                    <a:pt x="2023897" y="1485764"/>
                  </a:lnTo>
                  <a:lnTo>
                    <a:pt x="2007471" y="1521052"/>
                  </a:lnTo>
                  <a:lnTo>
                    <a:pt x="1989759" y="1555710"/>
                  </a:lnTo>
                  <a:lnTo>
                    <a:pt x="1970782" y="1589693"/>
                  </a:lnTo>
                  <a:lnTo>
                    <a:pt x="1950567" y="1622955"/>
                  </a:lnTo>
                  <a:lnTo>
                    <a:pt x="1929141" y="1655452"/>
                  </a:lnTo>
                  <a:lnTo>
                    <a:pt x="1906534" y="1687135"/>
                  </a:lnTo>
                  <a:lnTo>
                    <a:pt x="1882777" y="1717966"/>
                  </a:lnTo>
                  <a:lnTo>
                    <a:pt x="1857900" y="1747902"/>
                  </a:lnTo>
                  <a:lnTo>
                    <a:pt x="1831938" y="1776903"/>
                  </a:lnTo>
                  <a:lnTo>
                    <a:pt x="1804927" y="1804927"/>
                  </a:lnTo>
                  <a:lnTo>
                    <a:pt x="1776903" y="1831938"/>
                  </a:lnTo>
                  <a:lnTo>
                    <a:pt x="1747903" y="1857900"/>
                  </a:lnTo>
                  <a:lnTo>
                    <a:pt x="1717966" y="1882777"/>
                  </a:lnTo>
                  <a:lnTo>
                    <a:pt x="1687136" y="1906534"/>
                  </a:lnTo>
                  <a:lnTo>
                    <a:pt x="1655452" y="1929141"/>
                  </a:lnTo>
                  <a:lnTo>
                    <a:pt x="1622956" y="1950567"/>
                  </a:lnTo>
                  <a:lnTo>
                    <a:pt x="1589693" y="1970782"/>
                  </a:lnTo>
                  <a:lnTo>
                    <a:pt x="1555710" y="1989758"/>
                  </a:lnTo>
                  <a:lnTo>
                    <a:pt x="1521052" y="2007471"/>
                  </a:lnTo>
                  <a:lnTo>
                    <a:pt x="1485764" y="2023897"/>
                  </a:lnTo>
                  <a:lnTo>
                    <a:pt x="1449895" y="2039013"/>
                  </a:lnTo>
                  <a:lnTo>
                    <a:pt x="1413496" y="2052798"/>
                  </a:lnTo>
                  <a:lnTo>
                    <a:pt x="1376614" y="2065234"/>
                  </a:lnTo>
                  <a:lnTo>
                    <a:pt x="1339297" y="2076304"/>
                  </a:lnTo>
                  <a:lnTo>
                    <a:pt x="1301599" y="2085993"/>
                  </a:lnTo>
                  <a:lnTo>
                    <a:pt x="1263571" y="2094288"/>
                  </a:lnTo>
                  <a:lnTo>
                    <a:pt x="1225263" y="2101177"/>
                  </a:lnTo>
                  <a:lnTo>
                    <a:pt x="1186727" y="2106652"/>
                  </a:lnTo>
                  <a:lnTo>
                    <a:pt x="1148014" y="2110705"/>
                  </a:lnTo>
                  <a:lnTo>
                    <a:pt x="1109181" y="2113330"/>
                  </a:lnTo>
                  <a:lnTo>
                    <a:pt x="1070277" y="2114524"/>
                  </a:lnTo>
                  <a:lnTo>
                    <a:pt x="1057302" y="2114604"/>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5" name="Google Shape;1285;p73"/>
            <p:cNvSpPr/>
            <p:nvPr/>
          </p:nvSpPr>
          <p:spPr>
            <a:xfrm>
              <a:off x="8513089" y="4250499"/>
              <a:ext cx="1264285" cy="899794"/>
            </a:xfrm>
            <a:custGeom>
              <a:avLst/>
              <a:gdLst/>
              <a:ahLst/>
              <a:cxnLst/>
              <a:rect l="l" t="t" r="r" b="b"/>
              <a:pathLst>
                <a:path w="1264284" h="899795" extrusionOk="0">
                  <a:moveTo>
                    <a:pt x="1263700" y="262686"/>
                  </a:moveTo>
                  <a:lnTo>
                    <a:pt x="631850" y="675462"/>
                  </a:lnTo>
                  <a:lnTo>
                    <a:pt x="0" y="262686"/>
                  </a:lnTo>
                  <a:lnTo>
                    <a:pt x="0" y="899375"/>
                  </a:lnTo>
                  <a:lnTo>
                    <a:pt x="1263700" y="899375"/>
                  </a:lnTo>
                  <a:lnTo>
                    <a:pt x="1263700" y="262686"/>
                  </a:lnTo>
                  <a:close/>
                </a:path>
                <a:path w="1264284" h="899795" extrusionOk="0">
                  <a:moveTo>
                    <a:pt x="1263700" y="0"/>
                  </a:moveTo>
                  <a:lnTo>
                    <a:pt x="0" y="0"/>
                  </a:lnTo>
                  <a:lnTo>
                    <a:pt x="0" y="113804"/>
                  </a:lnTo>
                  <a:lnTo>
                    <a:pt x="631850" y="525348"/>
                  </a:lnTo>
                  <a:lnTo>
                    <a:pt x="1263700" y="113804"/>
                  </a:lnTo>
                  <a:lnTo>
                    <a:pt x="126370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286" name="Google Shape;1286;p73"/>
          <p:cNvGrpSpPr/>
          <p:nvPr/>
        </p:nvGrpSpPr>
        <p:grpSpPr>
          <a:xfrm>
            <a:off x="13858606" y="3660573"/>
            <a:ext cx="2209800" cy="2209800"/>
            <a:chOff x="13858606" y="3660573"/>
            <a:chExt cx="2209800" cy="2209800"/>
          </a:xfrm>
        </p:grpSpPr>
        <p:sp>
          <p:nvSpPr>
            <p:cNvPr id="1287" name="Google Shape;1287;p73"/>
            <p:cNvSpPr/>
            <p:nvPr/>
          </p:nvSpPr>
          <p:spPr>
            <a:xfrm>
              <a:off x="13858606" y="3660573"/>
              <a:ext cx="2209800" cy="2209800"/>
            </a:xfrm>
            <a:custGeom>
              <a:avLst/>
              <a:gdLst/>
              <a:ahLst/>
              <a:cxnLst/>
              <a:rect l="l" t="t" r="r" b="b"/>
              <a:pathLst>
                <a:path w="2209800" h="2209800" extrusionOk="0">
                  <a:moveTo>
                    <a:pt x="1104900" y="2209779"/>
                  </a:moveTo>
                  <a:lnTo>
                    <a:pt x="1056961" y="2208758"/>
                  </a:lnTo>
                  <a:lnTo>
                    <a:pt x="1009555" y="2205724"/>
                  </a:lnTo>
                  <a:lnTo>
                    <a:pt x="962712" y="2200716"/>
                  </a:lnTo>
                  <a:lnTo>
                    <a:pt x="916473" y="2193778"/>
                  </a:lnTo>
                  <a:lnTo>
                    <a:pt x="870880" y="2184950"/>
                  </a:lnTo>
                  <a:lnTo>
                    <a:pt x="825974" y="2174274"/>
                  </a:lnTo>
                  <a:lnTo>
                    <a:pt x="781798" y="2161791"/>
                  </a:lnTo>
                  <a:lnTo>
                    <a:pt x="738391" y="2147543"/>
                  </a:lnTo>
                  <a:lnTo>
                    <a:pt x="695796" y="2131571"/>
                  </a:lnTo>
                  <a:lnTo>
                    <a:pt x="654055" y="2113917"/>
                  </a:lnTo>
                  <a:lnTo>
                    <a:pt x="613208" y="2094622"/>
                  </a:lnTo>
                  <a:lnTo>
                    <a:pt x="573297" y="2073727"/>
                  </a:lnTo>
                  <a:lnTo>
                    <a:pt x="534364" y="2051275"/>
                  </a:lnTo>
                  <a:lnTo>
                    <a:pt x="496449" y="2027306"/>
                  </a:lnTo>
                  <a:lnTo>
                    <a:pt x="459596" y="2001862"/>
                  </a:lnTo>
                  <a:lnTo>
                    <a:pt x="423844" y="1974984"/>
                  </a:lnTo>
                  <a:lnTo>
                    <a:pt x="389235" y="1946714"/>
                  </a:lnTo>
                  <a:lnTo>
                    <a:pt x="355812" y="1917094"/>
                  </a:lnTo>
                  <a:lnTo>
                    <a:pt x="323614" y="1886164"/>
                  </a:lnTo>
                  <a:lnTo>
                    <a:pt x="292685" y="1853967"/>
                  </a:lnTo>
                  <a:lnTo>
                    <a:pt x="263064" y="1820543"/>
                  </a:lnTo>
                  <a:lnTo>
                    <a:pt x="234795" y="1785935"/>
                  </a:lnTo>
                  <a:lnTo>
                    <a:pt x="207917" y="1750183"/>
                  </a:lnTo>
                  <a:lnTo>
                    <a:pt x="182473" y="1713329"/>
                  </a:lnTo>
                  <a:lnTo>
                    <a:pt x="158504" y="1675415"/>
                  </a:lnTo>
                  <a:lnTo>
                    <a:pt x="136052" y="1636482"/>
                  </a:lnTo>
                  <a:lnTo>
                    <a:pt x="115157" y="1596571"/>
                  </a:lnTo>
                  <a:lnTo>
                    <a:pt x="95862" y="1555724"/>
                  </a:lnTo>
                  <a:lnTo>
                    <a:pt x="78208" y="1513982"/>
                  </a:lnTo>
                  <a:lnTo>
                    <a:pt x="62236" y="1471387"/>
                  </a:lnTo>
                  <a:lnTo>
                    <a:pt x="47988" y="1427981"/>
                  </a:lnTo>
                  <a:lnTo>
                    <a:pt x="35505" y="1383804"/>
                  </a:lnTo>
                  <a:lnTo>
                    <a:pt x="24829" y="1338898"/>
                  </a:lnTo>
                  <a:lnTo>
                    <a:pt x="16001" y="1293305"/>
                  </a:lnTo>
                  <a:lnTo>
                    <a:pt x="9062" y="1247067"/>
                  </a:lnTo>
                  <a:lnTo>
                    <a:pt x="4055" y="1200223"/>
                  </a:lnTo>
                  <a:lnTo>
                    <a:pt x="1020" y="1152817"/>
                  </a:lnTo>
                  <a:lnTo>
                    <a:pt x="0" y="1104883"/>
                  </a:lnTo>
                  <a:lnTo>
                    <a:pt x="1020" y="1056961"/>
                  </a:lnTo>
                  <a:lnTo>
                    <a:pt x="4055" y="1009555"/>
                  </a:lnTo>
                  <a:lnTo>
                    <a:pt x="9062" y="962712"/>
                  </a:lnTo>
                  <a:lnTo>
                    <a:pt x="16001" y="916473"/>
                  </a:lnTo>
                  <a:lnTo>
                    <a:pt x="24829" y="870880"/>
                  </a:lnTo>
                  <a:lnTo>
                    <a:pt x="35505" y="825974"/>
                  </a:lnTo>
                  <a:lnTo>
                    <a:pt x="47988" y="781798"/>
                  </a:lnTo>
                  <a:lnTo>
                    <a:pt x="62236" y="738391"/>
                  </a:lnTo>
                  <a:lnTo>
                    <a:pt x="78208" y="695796"/>
                  </a:lnTo>
                  <a:lnTo>
                    <a:pt x="95862" y="654055"/>
                  </a:lnTo>
                  <a:lnTo>
                    <a:pt x="115157" y="613208"/>
                  </a:lnTo>
                  <a:lnTo>
                    <a:pt x="136052" y="573297"/>
                  </a:lnTo>
                  <a:lnTo>
                    <a:pt x="158504" y="534364"/>
                  </a:lnTo>
                  <a:lnTo>
                    <a:pt x="182473" y="496449"/>
                  </a:lnTo>
                  <a:lnTo>
                    <a:pt x="207917" y="459596"/>
                  </a:lnTo>
                  <a:lnTo>
                    <a:pt x="234795" y="423844"/>
                  </a:lnTo>
                  <a:lnTo>
                    <a:pt x="263064" y="389235"/>
                  </a:lnTo>
                  <a:lnTo>
                    <a:pt x="292685" y="355812"/>
                  </a:lnTo>
                  <a:lnTo>
                    <a:pt x="323614" y="323614"/>
                  </a:lnTo>
                  <a:lnTo>
                    <a:pt x="355812" y="292685"/>
                  </a:lnTo>
                  <a:lnTo>
                    <a:pt x="389235" y="263064"/>
                  </a:lnTo>
                  <a:lnTo>
                    <a:pt x="423844" y="234795"/>
                  </a:lnTo>
                  <a:lnTo>
                    <a:pt x="459596" y="207917"/>
                  </a:lnTo>
                  <a:lnTo>
                    <a:pt x="496449" y="182473"/>
                  </a:lnTo>
                  <a:lnTo>
                    <a:pt x="534364" y="158504"/>
                  </a:lnTo>
                  <a:lnTo>
                    <a:pt x="573297" y="136052"/>
                  </a:lnTo>
                  <a:lnTo>
                    <a:pt x="613208" y="115157"/>
                  </a:lnTo>
                  <a:lnTo>
                    <a:pt x="654055" y="95862"/>
                  </a:lnTo>
                  <a:lnTo>
                    <a:pt x="695796" y="78208"/>
                  </a:lnTo>
                  <a:lnTo>
                    <a:pt x="738391" y="62236"/>
                  </a:lnTo>
                  <a:lnTo>
                    <a:pt x="781798" y="47988"/>
                  </a:lnTo>
                  <a:lnTo>
                    <a:pt x="825974" y="35505"/>
                  </a:lnTo>
                  <a:lnTo>
                    <a:pt x="870880" y="24829"/>
                  </a:lnTo>
                  <a:lnTo>
                    <a:pt x="916473" y="16001"/>
                  </a:lnTo>
                  <a:lnTo>
                    <a:pt x="962712" y="9062"/>
                  </a:lnTo>
                  <a:lnTo>
                    <a:pt x="1009555" y="4055"/>
                  </a:lnTo>
                  <a:lnTo>
                    <a:pt x="1056961" y="1020"/>
                  </a:lnTo>
                  <a:lnTo>
                    <a:pt x="1104889" y="0"/>
                  </a:lnTo>
                  <a:lnTo>
                    <a:pt x="1152817" y="1020"/>
                  </a:lnTo>
                  <a:lnTo>
                    <a:pt x="1200223" y="4055"/>
                  </a:lnTo>
                  <a:lnTo>
                    <a:pt x="1247067" y="9062"/>
                  </a:lnTo>
                  <a:lnTo>
                    <a:pt x="1293306" y="16001"/>
                  </a:lnTo>
                  <a:lnTo>
                    <a:pt x="1338899" y="24829"/>
                  </a:lnTo>
                  <a:lnTo>
                    <a:pt x="1383804" y="35505"/>
                  </a:lnTo>
                  <a:lnTo>
                    <a:pt x="1427981" y="47988"/>
                  </a:lnTo>
                  <a:lnTo>
                    <a:pt x="1471388" y="62236"/>
                  </a:lnTo>
                  <a:lnTo>
                    <a:pt x="1513982" y="78208"/>
                  </a:lnTo>
                  <a:lnTo>
                    <a:pt x="1555724" y="95862"/>
                  </a:lnTo>
                  <a:lnTo>
                    <a:pt x="1596571" y="115157"/>
                  </a:lnTo>
                  <a:lnTo>
                    <a:pt x="1636482" y="136052"/>
                  </a:lnTo>
                  <a:lnTo>
                    <a:pt x="1675415" y="158504"/>
                  </a:lnTo>
                  <a:lnTo>
                    <a:pt x="1713329" y="182473"/>
                  </a:lnTo>
                  <a:lnTo>
                    <a:pt x="1750183" y="207917"/>
                  </a:lnTo>
                  <a:lnTo>
                    <a:pt x="1785935" y="234795"/>
                  </a:lnTo>
                  <a:lnTo>
                    <a:pt x="1820543" y="263064"/>
                  </a:lnTo>
                  <a:lnTo>
                    <a:pt x="1853967" y="292685"/>
                  </a:lnTo>
                  <a:lnTo>
                    <a:pt x="1886164" y="323614"/>
                  </a:lnTo>
                  <a:lnTo>
                    <a:pt x="1917094" y="355812"/>
                  </a:lnTo>
                  <a:lnTo>
                    <a:pt x="1946714" y="389235"/>
                  </a:lnTo>
                  <a:lnTo>
                    <a:pt x="1974984" y="423844"/>
                  </a:lnTo>
                  <a:lnTo>
                    <a:pt x="2001862" y="459596"/>
                  </a:lnTo>
                  <a:lnTo>
                    <a:pt x="2027305" y="496449"/>
                  </a:lnTo>
                  <a:lnTo>
                    <a:pt x="2051274" y="534364"/>
                  </a:lnTo>
                  <a:lnTo>
                    <a:pt x="2073727" y="573297"/>
                  </a:lnTo>
                  <a:lnTo>
                    <a:pt x="2094621" y="613208"/>
                  </a:lnTo>
                  <a:lnTo>
                    <a:pt x="2113916" y="654055"/>
                  </a:lnTo>
                  <a:lnTo>
                    <a:pt x="2131571" y="695796"/>
                  </a:lnTo>
                  <a:lnTo>
                    <a:pt x="2147542" y="738391"/>
                  </a:lnTo>
                  <a:lnTo>
                    <a:pt x="2161790" y="781798"/>
                  </a:lnTo>
                  <a:lnTo>
                    <a:pt x="2174273" y="825974"/>
                  </a:lnTo>
                  <a:lnTo>
                    <a:pt x="2184949" y="870880"/>
                  </a:lnTo>
                  <a:lnTo>
                    <a:pt x="2193777" y="916473"/>
                  </a:lnTo>
                  <a:lnTo>
                    <a:pt x="2200716" y="962712"/>
                  </a:lnTo>
                  <a:lnTo>
                    <a:pt x="2205723" y="1009555"/>
                  </a:lnTo>
                  <a:lnTo>
                    <a:pt x="2208758" y="1056961"/>
                  </a:lnTo>
                  <a:lnTo>
                    <a:pt x="2209778" y="1104889"/>
                  </a:lnTo>
                  <a:lnTo>
                    <a:pt x="2208758" y="1152817"/>
                  </a:lnTo>
                  <a:lnTo>
                    <a:pt x="2205723" y="1200223"/>
                  </a:lnTo>
                  <a:lnTo>
                    <a:pt x="2200716" y="1247067"/>
                  </a:lnTo>
                  <a:lnTo>
                    <a:pt x="2193777" y="1293305"/>
                  </a:lnTo>
                  <a:lnTo>
                    <a:pt x="2184949" y="1338898"/>
                  </a:lnTo>
                  <a:lnTo>
                    <a:pt x="2174273" y="1383804"/>
                  </a:lnTo>
                  <a:lnTo>
                    <a:pt x="2161790" y="1427981"/>
                  </a:lnTo>
                  <a:lnTo>
                    <a:pt x="2147542" y="1471387"/>
                  </a:lnTo>
                  <a:lnTo>
                    <a:pt x="2131571" y="1513982"/>
                  </a:lnTo>
                  <a:lnTo>
                    <a:pt x="2113916" y="1555724"/>
                  </a:lnTo>
                  <a:lnTo>
                    <a:pt x="2094621" y="1596571"/>
                  </a:lnTo>
                  <a:lnTo>
                    <a:pt x="2073727" y="1636482"/>
                  </a:lnTo>
                  <a:lnTo>
                    <a:pt x="2051274" y="1675415"/>
                  </a:lnTo>
                  <a:lnTo>
                    <a:pt x="2027305" y="1713329"/>
                  </a:lnTo>
                  <a:lnTo>
                    <a:pt x="2001862" y="1750183"/>
                  </a:lnTo>
                  <a:lnTo>
                    <a:pt x="1974984" y="1785935"/>
                  </a:lnTo>
                  <a:lnTo>
                    <a:pt x="1946714" y="1820543"/>
                  </a:lnTo>
                  <a:lnTo>
                    <a:pt x="1917094" y="1853967"/>
                  </a:lnTo>
                  <a:lnTo>
                    <a:pt x="1886164" y="1886164"/>
                  </a:lnTo>
                  <a:lnTo>
                    <a:pt x="1853967" y="1917094"/>
                  </a:lnTo>
                  <a:lnTo>
                    <a:pt x="1820543" y="1946714"/>
                  </a:lnTo>
                  <a:lnTo>
                    <a:pt x="1785935" y="1974984"/>
                  </a:lnTo>
                  <a:lnTo>
                    <a:pt x="1750183" y="2001862"/>
                  </a:lnTo>
                  <a:lnTo>
                    <a:pt x="1713329" y="2027306"/>
                  </a:lnTo>
                  <a:lnTo>
                    <a:pt x="1675415" y="2051275"/>
                  </a:lnTo>
                  <a:lnTo>
                    <a:pt x="1636482" y="2073727"/>
                  </a:lnTo>
                  <a:lnTo>
                    <a:pt x="1596571" y="2094622"/>
                  </a:lnTo>
                  <a:lnTo>
                    <a:pt x="1555724" y="2113917"/>
                  </a:lnTo>
                  <a:lnTo>
                    <a:pt x="1513982" y="2131571"/>
                  </a:lnTo>
                  <a:lnTo>
                    <a:pt x="1471388" y="2147543"/>
                  </a:lnTo>
                  <a:lnTo>
                    <a:pt x="1427981" y="2161791"/>
                  </a:lnTo>
                  <a:lnTo>
                    <a:pt x="1383804" y="2174274"/>
                  </a:lnTo>
                  <a:lnTo>
                    <a:pt x="1338899" y="2184950"/>
                  </a:lnTo>
                  <a:lnTo>
                    <a:pt x="1293306" y="2193778"/>
                  </a:lnTo>
                  <a:lnTo>
                    <a:pt x="1247067" y="2200716"/>
                  </a:lnTo>
                  <a:lnTo>
                    <a:pt x="1200223" y="2205724"/>
                  </a:lnTo>
                  <a:lnTo>
                    <a:pt x="1152817" y="2208758"/>
                  </a:lnTo>
                  <a:lnTo>
                    <a:pt x="1104900" y="2209779"/>
                  </a:lnTo>
                  <a:close/>
                </a:path>
              </a:pathLst>
            </a:custGeom>
            <a:solidFill>
              <a:srgbClr val="F2B9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8" name="Google Shape;1288;p73"/>
            <p:cNvSpPr/>
            <p:nvPr/>
          </p:nvSpPr>
          <p:spPr>
            <a:xfrm>
              <a:off x="14332579" y="4156118"/>
              <a:ext cx="1264920" cy="1216660"/>
            </a:xfrm>
            <a:custGeom>
              <a:avLst/>
              <a:gdLst/>
              <a:ahLst/>
              <a:cxnLst/>
              <a:rect l="l" t="t" r="r" b="b"/>
              <a:pathLst>
                <a:path w="1264919" h="1216660" extrusionOk="0">
                  <a:moveTo>
                    <a:pt x="928800" y="1193800"/>
                  </a:moveTo>
                  <a:lnTo>
                    <a:pt x="848522" y="979170"/>
                  </a:lnTo>
                  <a:lnTo>
                    <a:pt x="20326" y="979170"/>
                  </a:lnTo>
                  <a:lnTo>
                    <a:pt x="12416" y="977900"/>
                  </a:lnTo>
                  <a:lnTo>
                    <a:pt x="5954" y="974090"/>
                  </a:lnTo>
                  <a:lnTo>
                    <a:pt x="1597" y="967740"/>
                  </a:lnTo>
                  <a:lnTo>
                    <a:pt x="0" y="958850"/>
                  </a:lnTo>
                  <a:lnTo>
                    <a:pt x="0" y="19050"/>
                  </a:lnTo>
                  <a:lnTo>
                    <a:pt x="1597" y="11430"/>
                  </a:lnTo>
                  <a:lnTo>
                    <a:pt x="5954" y="5080"/>
                  </a:lnTo>
                  <a:lnTo>
                    <a:pt x="12416" y="1270"/>
                  </a:lnTo>
                  <a:lnTo>
                    <a:pt x="20326" y="0"/>
                  </a:lnTo>
                  <a:lnTo>
                    <a:pt x="1132017" y="0"/>
                  </a:lnTo>
                  <a:lnTo>
                    <a:pt x="1139927" y="1270"/>
                  </a:lnTo>
                  <a:lnTo>
                    <a:pt x="1146388" y="5080"/>
                  </a:lnTo>
                  <a:lnTo>
                    <a:pt x="1150745" y="11430"/>
                  </a:lnTo>
                  <a:lnTo>
                    <a:pt x="1152343" y="19050"/>
                  </a:lnTo>
                  <a:lnTo>
                    <a:pt x="1152343" y="39370"/>
                  </a:lnTo>
                  <a:lnTo>
                    <a:pt x="40652" y="39370"/>
                  </a:lnTo>
                  <a:lnTo>
                    <a:pt x="40652" y="175260"/>
                  </a:lnTo>
                  <a:lnTo>
                    <a:pt x="1152343" y="175260"/>
                  </a:lnTo>
                  <a:lnTo>
                    <a:pt x="1152343" y="215900"/>
                  </a:lnTo>
                  <a:lnTo>
                    <a:pt x="40652" y="215900"/>
                  </a:lnTo>
                  <a:lnTo>
                    <a:pt x="40652" y="938530"/>
                  </a:lnTo>
                  <a:lnTo>
                    <a:pt x="878378" y="938530"/>
                  </a:lnTo>
                  <a:lnTo>
                    <a:pt x="883011" y="953770"/>
                  </a:lnTo>
                  <a:lnTo>
                    <a:pt x="938426" y="1135380"/>
                  </a:lnTo>
                  <a:lnTo>
                    <a:pt x="996213" y="1135380"/>
                  </a:lnTo>
                  <a:lnTo>
                    <a:pt x="943168" y="1188720"/>
                  </a:lnTo>
                  <a:lnTo>
                    <a:pt x="936446" y="1192530"/>
                  </a:lnTo>
                  <a:lnTo>
                    <a:pt x="928800" y="1193800"/>
                  </a:lnTo>
                  <a:close/>
                </a:path>
                <a:path w="1264919" h="1216660" extrusionOk="0">
                  <a:moveTo>
                    <a:pt x="1152343" y="175260"/>
                  </a:moveTo>
                  <a:lnTo>
                    <a:pt x="1111690" y="175260"/>
                  </a:lnTo>
                  <a:lnTo>
                    <a:pt x="1111690" y="39370"/>
                  </a:lnTo>
                  <a:lnTo>
                    <a:pt x="1152343" y="39370"/>
                  </a:lnTo>
                  <a:lnTo>
                    <a:pt x="1152343" y="175260"/>
                  </a:lnTo>
                  <a:close/>
                </a:path>
                <a:path w="1264919" h="1216660" extrusionOk="0">
                  <a:moveTo>
                    <a:pt x="210565" y="127000"/>
                  </a:moveTo>
                  <a:lnTo>
                    <a:pt x="202655" y="125730"/>
                  </a:lnTo>
                  <a:lnTo>
                    <a:pt x="196194" y="120650"/>
                  </a:lnTo>
                  <a:lnTo>
                    <a:pt x="191837" y="114300"/>
                  </a:lnTo>
                  <a:lnTo>
                    <a:pt x="190239" y="106680"/>
                  </a:lnTo>
                  <a:lnTo>
                    <a:pt x="190239" y="105410"/>
                  </a:lnTo>
                  <a:lnTo>
                    <a:pt x="191837" y="97790"/>
                  </a:lnTo>
                  <a:lnTo>
                    <a:pt x="196194" y="91440"/>
                  </a:lnTo>
                  <a:lnTo>
                    <a:pt x="202655" y="86360"/>
                  </a:lnTo>
                  <a:lnTo>
                    <a:pt x="210565" y="85090"/>
                  </a:lnTo>
                  <a:lnTo>
                    <a:pt x="218476" y="86360"/>
                  </a:lnTo>
                  <a:lnTo>
                    <a:pt x="224937" y="91440"/>
                  </a:lnTo>
                  <a:lnTo>
                    <a:pt x="229294" y="97790"/>
                  </a:lnTo>
                  <a:lnTo>
                    <a:pt x="230892" y="105410"/>
                  </a:lnTo>
                  <a:lnTo>
                    <a:pt x="230892" y="106680"/>
                  </a:lnTo>
                  <a:lnTo>
                    <a:pt x="229294" y="114300"/>
                  </a:lnTo>
                  <a:lnTo>
                    <a:pt x="224937" y="120650"/>
                  </a:lnTo>
                  <a:lnTo>
                    <a:pt x="218476" y="125730"/>
                  </a:lnTo>
                  <a:lnTo>
                    <a:pt x="210565" y="127000"/>
                  </a:lnTo>
                  <a:close/>
                </a:path>
                <a:path w="1264919" h="1216660" extrusionOk="0">
                  <a:moveTo>
                    <a:pt x="298667" y="127000"/>
                  </a:moveTo>
                  <a:lnTo>
                    <a:pt x="290757" y="125730"/>
                  </a:lnTo>
                  <a:lnTo>
                    <a:pt x="284296" y="120650"/>
                  </a:lnTo>
                  <a:lnTo>
                    <a:pt x="279939" y="114300"/>
                  </a:lnTo>
                  <a:lnTo>
                    <a:pt x="278341" y="106680"/>
                  </a:lnTo>
                  <a:lnTo>
                    <a:pt x="278341" y="105410"/>
                  </a:lnTo>
                  <a:lnTo>
                    <a:pt x="279939" y="97790"/>
                  </a:lnTo>
                  <a:lnTo>
                    <a:pt x="284296" y="91440"/>
                  </a:lnTo>
                  <a:lnTo>
                    <a:pt x="290757" y="86360"/>
                  </a:lnTo>
                  <a:lnTo>
                    <a:pt x="298667" y="85090"/>
                  </a:lnTo>
                  <a:lnTo>
                    <a:pt x="306578" y="86360"/>
                  </a:lnTo>
                  <a:lnTo>
                    <a:pt x="313039" y="91440"/>
                  </a:lnTo>
                  <a:lnTo>
                    <a:pt x="317396" y="97790"/>
                  </a:lnTo>
                  <a:lnTo>
                    <a:pt x="318994" y="105410"/>
                  </a:lnTo>
                  <a:lnTo>
                    <a:pt x="318994" y="106680"/>
                  </a:lnTo>
                  <a:lnTo>
                    <a:pt x="317396" y="114300"/>
                  </a:lnTo>
                  <a:lnTo>
                    <a:pt x="313039" y="120650"/>
                  </a:lnTo>
                  <a:lnTo>
                    <a:pt x="306578" y="125730"/>
                  </a:lnTo>
                  <a:lnTo>
                    <a:pt x="298667" y="127000"/>
                  </a:lnTo>
                  <a:close/>
                </a:path>
                <a:path w="1264919" h="1216660" extrusionOk="0">
                  <a:moveTo>
                    <a:pt x="122463" y="129540"/>
                  </a:moveTo>
                  <a:lnTo>
                    <a:pt x="114553" y="127000"/>
                  </a:lnTo>
                  <a:lnTo>
                    <a:pt x="108092" y="123190"/>
                  </a:lnTo>
                  <a:lnTo>
                    <a:pt x="103735" y="116840"/>
                  </a:lnTo>
                  <a:lnTo>
                    <a:pt x="102137" y="109220"/>
                  </a:lnTo>
                  <a:lnTo>
                    <a:pt x="102137" y="106680"/>
                  </a:lnTo>
                  <a:lnTo>
                    <a:pt x="103735" y="99060"/>
                  </a:lnTo>
                  <a:lnTo>
                    <a:pt x="108092" y="92710"/>
                  </a:lnTo>
                  <a:lnTo>
                    <a:pt x="114553" y="87630"/>
                  </a:lnTo>
                  <a:lnTo>
                    <a:pt x="122463" y="86360"/>
                  </a:lnTo>
                  <a:lnTo>
                    <a:pt x="130374" y="87630"/>
                  </a:lnTo>
                  <a:lnTo>
                    <a:pt x="136835" y="92710"/>
                  </a:lnTo>
                  <a:lnTo>
                    <a:pt x="141192" y="99060"/>
                  </a:lnTo>
                  <a:lnTo>
                    <a:pt x="142790" y="106680"/>
                  </a:lnTo>
                  <a:lnTo>
                    <a:pt x="142790" y="109220"/>
                  </a:lnTo>
                  <a:lnTo>
                    <a:pt x="141192" y="116840"/>
                  </a:lnTo>
                  <a:lnTo>
                    <a:pt x="136835" y="123190"/>
                  </a:lnTo>
                  <a:lnTo>
                    <a:pt x="130374" y="127000"/>
                  </a:lnTo>
                  <a:lnTo>
                    <a:pt x="122463" y="129540"/>
                  </a:lnTo>
                  <a:close/>
                </a:path>
                <a:path w="1264919" h="1216660" extrusionOk="0">
                  <a:moveTo>
                    <a:pt x="1152343" y="828040"/>
                  </a:moveTo>
                  <a:lnTo>
                    <a:pt x="1111659" y="828040"/>
                  </a:lnTo>
                  <a:lnTo>
                    <a:pt x="1111659" y="215900"/>
                  </a:lnTo>
                  <a:lnTo>
                    <a:pt x="1152343" y="215900"/>
                  </a:lnTo>
                  <a:lnTo>
                    <a:pt x="1152343" y="828040"/>
                  </a:lnTo>
                  <a:close/>
                </a:path>
                <a:path w="1264919" h="1216660" extrusionOk="0">
                  <a:moveTo>
                    <a:pt x="234812" y="664210"/>
                  </a:moveTo>
                  <a:lnTo>
                    <a:pt x="226836" y="664210"/>
                  </a:lnTo>
                  <a:lnTo>
                    <a:pt x="219350" y="662940"/>
                  </a:lnTo>
                  <a:lnTo>
                    <a:pt x="213185" y="657860"/>
                  </a:lnTo>
                  <a:lnTo>
                    <a:pt x="209174" y="651510"/>
                  </a:lnTo>
                  <a:lnTo>
                    <a:pt x="151989" y="481330"/>
                  </a:lnTo>
                  <a:lnTo>
                    <a:pt x="150988" y="473710"/>
                  </a:lnTo>
                  <a:lnTo>
                    <a:pt x="153064" y="466090"/>
                  </a:lnTo>
                  <a:lnTo>
                    <a:pt x="157795" y="459740"/>
                  </a:lnTo>
                  <a:lnTo>
                    <a:pt x="164760" y="455930"/>
                  </a:lnTo>
                  <a:lnTo>
                    <a:pt x="172736" y="454660"/>
                  </a:lnTo>
                  <a:lnTo>
                    <a:pt x="180222" y="457200"/>
                  </a:lnTo>
                  <a:lnTo>
                    <a:pt x="186387" y="461010"/>
                  </a:lnTo>
                  <a:lnTo>
                    <a:pt x="190397" y="468630"/>
                  </a:lnTo>
                  <a:lnTo>
                    <a:pt x="228363" y="581660"/>
                  </a:lnTo>
                  <a:lnTo>
                    <a:pt x="270952" y="581660"/>
                  </a:lnTo>
                  <a:lnTo>
                    <a:pt x="245623" y="656590"/>
                  </a:lnTo>
                  <a:lnTo>
                    <a:pt x="241071" y="661670"/>
                  </a:lnTo>
                  <a:lnTo>
                    <a:pt x="234812" y="664210"/>
                  </a:lnTo>
                  <a:close/>
                </a:path>
                <a:path w="1264919" h="1216660" extrusionOk="0">
                  <a:moveTo>
                    <a:pt x="270952" y="581660"/>
                  </a:moveTo>
                  <a:lnTo>
                    <a:pt x="228363" y="581660"/>
                  </a:lnTo>
                  <a:lnTo>
                    <a:pt x="266329" y="468630"/>
                  </a:lnTo>
                  <a:lnTo>
                    <a:pt x="270339" y="461010"/>
                  </a:lnTo>
                  <a:lnTo>
                    <a:pt x="276504" y="457200"/>
                  </a:lnTo>
                  <a:lnTo>
                    <a:pt x="283990" y="454660"/>
                  </a:lnTo>
                  <a:lnTo>
                    <a:pt x="291966" y="455930"/>
                  </a:lnTo>
                  <a:lnTo>
                    <a:pt x="298225" y="457200"/>
                  </a:lnTo>
                  <a:lnTo>
                    <a:pt x="302777" y="462280"/>
                  </a:lnTo>
                  <a:lnTo>
                    <a:pt x="328261" y="538480"/>
                  </a:lnTo>
                  <a:lnTo>
                    <a:pt x="285549" y="538480"/>
                  </a:lnTo>
                  <a:lnTo>
                    <a:pt x="270952" y="581660"/>
                  </a:lnTo>
                  <a:close/>
                </a:path>
                <a:path w="1264919" h="1216660" extrusionOk="0">
                  <a:moveTo>
                    <a:pt x="385236" y="581660"/>
                  </a:moveTo>
                  <a:lnTo>
                    <a:pt x="342703" y="581660"/>
                  </a:lnTo>
                  <a:lnTo>
                    <a:pt x="380668" y="468630"/>
                  </a:lnTo>
                  <a:lnTo>
                    <a:pt x="384679" y="461010"/>
                  </a:lnTo>
                  <a:lnTo>
                    <a:pt x="390843" y="457200"/>
                  </a:lnTo>
                  <a:lnTo>
                    <a:pt x="398330" y="454660"/>
                  </a:lnTo>
                  <a:lnTo>
                    <a:pt x="406305" y="455930"/>
                  </a:lnTo>
                  <a:lnTo>
                    <a:pt x="413271" y="459740"/>
                  </a:lnTo>
                  <a:lnTo>
                    <a:pt x="418002" y="466090"/>
                  </a:lnTo>
                  <a:lnTo>
                    <a:pt x="420077" y="473710"/>
                  </a:lnTo>
                  <a:lnTo>
                    <a:pt x="419077" y="481330"/>
                  </a:lnTo>
                  <a:lnTo>
                    <a:pt x="385236" y="581660"/>
                  </a:lnTo>
                  <a:close/>
                </a:path>
                <a:path w="1264919" h="1216660" extrusionOk="0">
                  <a:moveTo>
                    <a:pt x="525450" y="664210"/>
                  </a:moveTo>
                  <a:lnTo>
                    <a:pt x="517475" y="664210"/>
                  </a:lnTo>
                  <a:lnTo>
                    <a:pt x="509988" y="662940"/>
                  </a:lnTo>
                  <a:lnTo>
                    <a:pt x="503823" y="657860"/>
                  </a:lnTo>
                  <a:lnTo>
                    <a:pt x="499813" y="651510"/>
                  </a:lnTo>
                  <a:lnTo>
                    <a:pt x="442627" y="481330"/>
                  </a:lnTo>
                  <a:lnTo>
                    <a:pt x="441627" y="473710"/>
                  </a:lnTo>
                  <a:lnTo>
                    <a:pt x="443702" y="466090"/>
                  </a:lnTo>
                  <a:lnTo>
                    <a:pt x="448433" y="459740"/>
                  </a:lnTo>
                  <a:lnTo>
                    <a:pt x="455399" y="455930"/>
                  </a:lnTo>
                  <a:lnTo>
                    <a:pt x="463374" y="454660"/>
                  </a:lnTo>
                  <a:lnTo>
                    <a:pt x="470861" y="457200"/>
                  </a:lnTo>
                  <a:lnTo>
                    <a:pt x="477025" y="461010"/>
                  </a:lnTo>
                  <a:lnTo>
                    <a:pt x="481036" y="468630"/>
                  </a:lnTo>
                  <a:lnTo>
                    <a:pt x="519001" y="581660"/>
                  </a:lnTo>
                  <a:lnTo>
                    <a:pt x="561591" y="581660"/>
                  </a:lnTo>
                  <a:lnTo>
                    <a:pt x="536261" y="656590"/>
                  </a:lnTo>
                  <a:lnTo>
                    <a:pt x="531709" y="661670"/>
                  </a:lnTo>
                  <a:lnTo>
                    <a:pt x="525450" y="664210"/>
                  </a:lnTo>
                  <a:close/>
                </a:path>
                <a:path w="1264919" h="1216660" extrusionOk="0">
                  <a:moveTo>
                    <a:pt x="561591" y="581660"/>
                  </a:moveTo>
                  <a:lnTo>
                    <a:pt x="519001" y="581660"/>
                  </a:lnTo>
                  <a:lnTo>
                    <a:pt x="556967" y="468630"/>
                  </a:lnTo>
                  <a:lnTo>
                    <a:pt x="560977" y="461010"/>
                  </a:lnTo>
                  <a:lnTo>
                    <a:pt x="567142" y="457200"/>
                  </a:lnTo>
                  <a:lnTo>
                    <a:pt x="574629" y="454660"/>
                  </a:lnTo>
                  <a:lnTo>
                    <a:pt x="582604" y="455930"/>
                  </a:lnTo>
                  <a:lnTo>
                    <a:pt x="588863" y="457200"/>
                  </a:lnTo>
                  <a:lnTo>
                    <a:pt x="593415" y="462280"/>
                  </a:lnTo>
                  <a:lnTo>
                    <a:pt x="618900" y="538480"/>
                  </a:lnTo>
                  <a:lnTo>
                    <a:pt x="576187" y="538480"/>
                  </a:lnTo>
                  <a:lnTo>
                    <a:pt x="561591" y="581660"/>
                  </a:lnTo>
                  <a:close/>
                </a:path>
                <a:path w="1264919" h="1216660" extrusionOk="0">
                  <a:moveTo>
                    <a:pt x="675874" y="581660"/>
                  </a:moveTo>
                  <a:lnTo>
                    <a:pt x="633341" y="581660"/>
                  </a:lnTo>
                  <a:lnTo>
                    <a:pt x="671307" y="468630"/>
                  </a:lnTo>
                  <a:lnTo>
                    <a:pt x="675317" y="461010"/>
                  </a:lnTo>
                  <a:lnTo>
                    <a:pt x="681482" y="457200"/>
                  </a:lnTo>
                  <a:lnTo>
                    <a:pt x="688968" y="454660"/>
                  </a:lnTo>
                  <a:lnTo>
                    <a:pt x="696944" y="455930"/>
                  </a:lnTo>
                  <a:lnTo>
                    <a:pt x="703909" y="459740"/>
                  </a:lnTo>
                  <a:lnTo>
                    <a:pt x="708640" y="466090"/>
                  </a:lnTo>
                  <a:lnTo>
                    <a:pt x="710716" y="473710"/>
                  </a:lnTo>
                  <a:lnTo>
                    <a:pt x="709715" y="481330"/>
                  </a:lnTo>
                  <a:lnTo>
                    <a:pt x="675874" y="581660"/>
                  </a:lnTo>
                  <a:close/>
                </a:path>
                <a:path w="1264919" h="1216660" extrusionOk="0">
                  <a:moveTo>
                    <a:pt x="816057" y="664210"/>
                  </a:moveTo>
                  <a:lnTo>
                    <a:pt x="808081" y="664210"/>
                  </a:lnTo>
                  <a:lnTo>
                    <a:pt x="800595" y="662940"/>
                  </a:lnTo>
                  <a:lnTo>
                    <a:pt x="794430" y="657860"/>
                  </a:lnTo>
                  <a:lnTo>
                    <a:pt x="790420" y="651510"/>
                  </a:lnTo>
                  <a:lnTo>
                    <a:pt x="733234" y="481330"/>
                  </a:lnTo>
                  <a:lnTo>
                    <a:pt x="732233" y="473710"/>
                  </a:lnTo>
                  <a:lnTo>
                    <a:pt x="734309" y="466090"/>
                  </a:lnTo>
                  <a:lnTo>
                    <a:pt x="739040" y="459740"/>
                  </a:lnTo>
                  <a:lnTo>
                    <a:pt x="746005" y="455930"/>
                  </a:lnTo>
                  <a:lnTo>
                    <a:pt x="753981" y="454660"/>
                  </a:lnTo>
                  <a:lnTo>
                    <a:pt x="761467" y="457200"/>
                  </a:lnTo>
                  <a:lnTo>
                    <a:pt x="767632" y="461010"/>
                  </a:lnTo>
                  <a:lnTo>
                    <a:pt x="771642" y="468630"/>
                  </a:lnTo>
                  <a:lnTo>
                    <a:pt x="809608" y="581660"/>
                  </a:lnTo>
                  <a:lnTo>
                    <a:pt x="852197" y="581660"/>
                  </a:lnTo>
                  <a:lnTo>
                    <a:pt x="826868" y="656590"/>
                  </a:lnTo>
                  <a:lnTo>
                    <a:pt x="822316" y="661670"/>
                  </a:lnTo>
                  <a:lnTo>
                    <a:pt x="816057" y="664210"/>
                  </a:lnTo>
                  <a:close/>
                </a:path>
                <a:path w="1264919" h="1216660" extrusionOk="0">
                  <a:moveTo>
                    <a:pt x="852197" y="581660"/>
                  </a:moveTo>
                  <a:lnTo>
                    <a:pt x="809608" y="581660"/>
                  </a:lnTo>
                  <a:lnTo>
                    <a:pt x="847574" y="468630"/>
                  </a:lnTo>
                  <a:lnTo>
                    <a:pt x="851584" y="461010"/>
                  </a:lnTo>
                  <a:lnTo>
                    <a:pt x="857749" y="457200"/>
                  </a:lnTo>
                  <a:lnTo>
                    <a:pt x="865235" y="454660"/>
                  </a:lnTo>
                  <a:lnTo>
                    <a:pt x="873211" y="455930"/>
                  </a:lnTo>
                  <a:lnTo>
                    <a:pt x="879470" y="457200"/>
                  </a:lnTo>
                  <a:lnTo>
                    <a:pt x="884022" y="462280"/>
                  </a:lnTo>
                  <a:lnTo>
                    <a:pt x="909507" y="538480"/>
                  </a:lnTo>
                  <a:lnTo>
                    <a:pt x="866794" y="538480"/>
                  </a:lnTo>
                  <a:lnTo>
                    <a:pt x="852197" y="581660"/>
                  </a:lnTo>
                  <a:close/>
                </a:path>
                <a:path w="1264919" h="1216660" extrusionOk="0">
                  <a:moveTo>
                    <a:pt x="966481" y="581660"/>
                  </a:moveTo>
                  <a:lnTo>
                    <a:pt x="923948" y="581660"/>
                  </a:lnTo>
                  <a:lnTo>
                    <a:pt x="961914" y="468630"/>
                  </a:lnTo>
                  <a:lnTo>
                    <a:pt x="965924" y="461010"/>
                  </a:lnTo>
                  <a:lnTo>
                    <a:pt x="972089" y="457200"/>
                  </a:lnTo>
                  <a:lnTo>
                    <a:pt x="979575" y="454660"/>
                  </a:lnTo>
                  <a:lnTo>
                    <a:pt x="987551" y="455930"/>
                  </a:lnTo>
                  <a:lnTo>
                    <a:pt x="994512" y="459740"/>
                  </a:lnTo>
                  <a:lnTo>
                    <a:pt x="999235" y="466090"/>
                  </a:lnTo>
                  <a:lnTo>
                    <a:pt x="1001309" y="473710"/>
                  </a:lnTo>
                  <a:lnTo>
                    <a:pt x="1000322" y="481330"/>
                  </a:lnTo>
                  <a:lnTo>
                    <a:pt x="966481" y="581660"/>
                  </a:lnTo>
                  <a:close/>
                </a:path>
                <a:path w="1264919" h="1216660" extrusionOk="0">
                  <a:moveTo>
                    <a:pt x="349151" y="664210"/>
                  </a:moveTo>
                  <a:lnTo>
                    <a:pt x="341176" y="664210"/>
                  </a:lnTo>
                  <a:lnTo>
                    <a:pt x="333689" y="662940"/>
                  </a:lnTo>
                  <a:lnTo>
                    <a:pt x="327524" y="657860"/>
                  </a:lnTo>
                  <a:lnTo>
                    <a:pt x="323514" y="651510"/>
                  </a:lnTo>
                  <a:lnTo>
                    <a:pt x="285549" y="538480"/>
                  </a:lnTo>
                  <a:lnTo>
                    <a:pt x="328261" y="538480"/>
                  </a:lnTo>
                  <a:lnTo>
                    <a:pt x="342703" y="581660"/>
                  </a:lnTo>
                  <a:lnTo>
                    <a:pt x="385236" y="581660"/>
                  </a:lnTo>
                  <a:lnTo>
                    <a:pt x="359963" y="656590"/>
                  </a:lnTo>
                  <a:lnTo>
                    <a:pt x="355411" y="661670"/>
                  </a:lnTo>
                  <a:lnTo>
                    <a:pt x="349151" y="664210"/>
                  </a:lnTo>
                  <a:close/>
                </a:path>
                <a:path w="1264919" h="1216660" extrusionOk="0">
                  <a:moveTo>
                    <a:pt x="639790" y="664210"/>
                  </a:moveTo>
                  <a:lnTo>
                    <a:pt x="631814" y="664210"/>
                  </a:lnTo>
                  <a:lnTo>
                    <a:pt x="624328" y="662940"/>
                  </a:lnTo>
                  <a:lnTo>
                    <a:pt x="618163" y="657860"/>
                  </a:lnTo>
                  <a:lnTo>
                    <a:pt x="614153" y="651510"/>
                  </a:lnTo>
                  <a:lnTo>
                    <a:pt x="576187" y="538480"/>
                  </a:lnTo>
                  <a:lnTo>
                    <a:pt x="618900" y="538480"/>
                  </a:lnTo>
                  <a:lnTo>
                    <a:pt x="633341" y="581660"/>
                  </a:lnTo>
                  <a:lnTo>
                    <a:pt x="675874" y="581660"/>
                  </a:lnTo>
                  <a:lnTo>
                    <a:pt x="650601" y="656590"/>
                  </a:lnTo>
                  <a:lnTo>
                    <a:pt x="646049" y="661670"/>
                  </a:lnTo>
                  <a:lnTo>
                    <a:pt x="639790" y="664210"/>
                  </a:lnTo>
                  <a:close/>
                </a:path>
                <a:path w="1264919" h="1216660" extrusionOk="0">
                  <a:moveTo>
                    <a:pt x="930397" y="664210"/>
                  </a:moveTo>
                  <a:lnTo>
                    <a:pt x="922421" y="664210"/>
                  </a:lnTo>
                  <a:lnTo>
                    <a:pt x="914935" y="662940"/>
                  </a:lnTo>
                  <a:lnTo>
                    <a:pt x="908770" y="657860"/>
                  </a:lnTo>
                  <a:lnTo>
                    <a:pt x="904760" y="651510"/>
                  </a:lnTo>
                  <a:lnTo>
                    <a:pt x="866794" y="538480"/>
                  </a:lnTo>
                  <a:lnTo>
                    <a:pt x="909507" y="538480"/>
                  </a:lnTo>
                  <a:lnTo>
                    <a:pt x="923948" y="581660"/>
                  </a:lnTo>
                  <a:lnTo>
                    <a:pt x="966481" y="581660"/>
                  </a:lnTo>
                  <a:lnTo>
                    <a:pt x="941208" y="656590"/>
                  </a:lnTo>
                  <a:lnTo>
                    <a:pt x="936656" y="661670"/>
                  </a:lnTo>
                  <a:lnTo>
                    <a:pt x="930397" y="664210"/>
                  </a:lnTo>
                  <a:close/>
                </a:path>
                <a:path w="1264919" h="1216660" extrusionOk="0">
                  <a:moveTo>
                    <a:pt x="878378" y="938530"/>
                  </a:moveTo>
                  <a:lnTo>
                    <a:pt x="836225" y="938530"/>
                  </a:lnTo>
                  <a:lnTo>
                    <a:pt x="782138" y="760730"/>
                  </a:lnTo>
                  <a:lnTo>
                    <a:pt x="781389" y="753110"/>
                  </a:lnTo>
                  <a:lnTo>
                    <a:pt x="783691" y="745490"/>
                  </a:lnTo>
                  <a:lnTo>
                    <a:pt x="788606" y="739140"/>
                  </a:lnTo>
                  <a:lnTo>
                    <a:pt x="795699" y="735330"/>
                  </a:lnTo>
                  <a:lnTo>
                    <a:pt x="799682" y="734060"/>
                  </a:lnTo>
                  <a:lnTo>
                    <a:pt x="803728" y="735330"/>
                  </a:lnTo>
                  <a:lnTo>
                    <a:pt x="807459" y="735330"/>
                  </a:lnTo>
                  <a:lnTo>
                    <a:pt x="974144" y="786130"/>
                  </a:lnTo>
                  <a:lnTo>
                    <a:pt x="832053" y="786130"/>
                  </a:lnTo>
                  <a:lnTo>
                    <a:pt x="878378" y="938530"/>
                  </a:lnTo>
                  <a:close/>
                </a:path>
                <a:path w="1264919" h="1216660" extrusionOk="0">
                  <a:moveTo>
                    <a:pt x="1199670" y="1167130"/>
                  </a:moveTo>
                  <a:lnTo>
                    <a:pt x="1141816" y="1167130"/>
                  </a:lnTo>
                  <a:lnTo>
                    <a:pt x="1215408" y="1094740"/>
                  </a:lnTo>
                  <a:lnTo>
                    <a:pt x="1111975" y="991870"/>
                  </a:lnTo>
                  <a:lnTo>
                    <a:pt x="1107512" y="984250"/>
                  </a:lnTo>
                  <a:lnTo>
                    <a:pt x="1106024" y="976630"/>
                  </a:lnTo>
                  <a:lnTo>
                    <a:pt x="1107512" y="969010"/>
                  </a:lnTo>
                  <a:lnTo>
                    <a:pt x="1111975" y="962660"/>
                  </a:lnTo>
                  <a:lnTo>
                    <a:pt x="1183196" y="891540"/>
                  </a:lnTo>
                  <a:lnTo>
                    <a:pt x="832053" y="786130"/>
                  </a:lnTo>
                  <a:lnTo>
                    <a:pt x="974144" y="786130"/>
                  </a:lnTo>
                  <a:lnTo>
                    <a:pt x="1111659" y="828040"/>
                  </a:lnTo>
                  <a:lnTo>
                    <a:pt x="1152343" y="828040"/>
                  </a:lnTo>
                  <a:lnTo>
                    <a:pt x="1152343" y="839470"/>
                  </a:lnTo>
                  <a:lnTo>
                    <a:pt x="1227452" y="862330"/>
                  </a:lnTo>
                  <a:lnTo>
                    <a:pt x="1234564" y="866140"/>
                  </a:lnTo>
                  <a:lnTo>
                    <a:pt x="1239485" y="872490"/>
                  </a:lnTo>
                  <a:lnTo>
                    <a:pt x="1241780" y="880110"/>
                  </a:lnTo>
                  <a:lnTo>
                    <a:pt x="1241014" y="887730"/>
                  </a:lnTo>
                  <a:lnTo>
                    <a:pt x="1239971" y="891540"/>
                  </a:lnTo>
                  <a:lnTo>
                    <a:pt x="1238106" y="894080"/>
                  </a:lnTo>
                  <a:lnTo>
                    <a:pt x="1235703" y="896620"/>
                  </a:lnTo>
                  <a:lnTo>
                    <a:pt x="1155093" y="976630"/>
                  </a:lnTo>
                  <a:lnTo>
                    <a:pt x="1258527" y="1079500"/>
                  </a:lnTo>
                  <a:lnTo>
                    <a:pt x="1262990" y="1087120"/>
                  </a:lnTo>
                  <a:lnTo>
                    <a:pt x="1264478" y="1094740"/>
                  </a:lnTo>
                  <a:lnTo>
                    <a:pt x="1262990" y="1102360"/>
                  </a:lnTo>
                  <a:lnTo>
                    <a:pt x="1258527" y="1108710"/>
                  </a:lnTo>
                  <a:lnTo>
                    <a:pt x="1199670" y="1167130"/>
                  </a:lnTo>
                  <a:close/>
                </a:path>
                <a:path w="1264919" h="1216660" extrusionOk="0">
                  <a:moveTo>
                    <a:pt x="996213" y="1135380"/>
                  </a:moveTo>
                  <a:lnTo>
                    <a:pt x="938426" y="1135380"/>
                  </a:lnTo>
                  <a:lnTo>
                    <a:pt x="1009647" y="1064260"/>
                  </a:lnTo>
                  <a:lnTo>
                    <a:pt x="1016369" y="1060450"/>
                  </a:lnTo>
                  <a:lnTo>
                    <a:pt x="1024015" y="1059180"/>
                  </a:lnTo>
                  <a:lnTo>
                    <a:pt x="1031661" y="1060450"/>
                  </a:lnTo>
                  <a:lnTo>
                    <a:pt x="1038382" y="1064260"/>
                  </a:lnTo>
                  <a:lnTo>
                    <a:pt x="1081799" y="1107440"/>
                  </a:lnTo>
                  <a:lnTo>
                    <a:pt x="1023999" y="1107440"/>
                  </a:lnTo>
                  <a:lnTo>
                    <a:pt x="996213" y="1135380"/>
                  </a:lnTo>
                  <a:close/>
                </a:path>
                <a:path w="1264919" h="1216660" extrusionOk="0">
                  <a:moveTo>
                    <a:pt x="1141800" y="1216660"/>
                  </a:moveTo>
                  <a:lnTo>
                    <a:pt x="1134154" y="1215390"/>
                  </a:lnTo>
                  <a:lnTo>
                    <a:pt x="1127433" y="1210310"/>
                  </a:lnTo>
                  <a:lnTo>
                    <a:pt x="1023999" y="1107440"/>
                  </a:lnTo>
                  <a:lnTo>
                    <a:pt x="1081799" y="1107440"/>
                  </a:lnTo>
                  <a:lnTo>
                    <a:pt x="1141816" y="1167130"/>
                  </a:lnTo>
                  <a:lnTo>
                    <a:pt x="1199670" y="1167130"/>
                  </a:lnTo>
                  <a:lnTo>
                    <a:pt x="1156168" y="1210310"/>
                  </a:lnTo>
                  <a:lnTo>
                    <a:pt x="1149446" y="1215390"/>
                  </a:lnTo>
                  <a:lnTo>
                    <a:pt x="1141800" y="121666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89" name="Google Shape;1289;p73"/>
          <p:cNvSpPr txBox="1">
            <a:spLocks noGrp="1"/>
          </p:cNvSpPr>
          <p:nvPr>
            <p:ph type="title"/>
          </p:nvPr>
        </p:nvSpPr>
        <p:spPr>
          <a:xfrm>
            <a:off x="1191841" y="890268"/>
            <a:ext cx="7321248" cy="1431925"/>
          </a:xfrm>
          <a:prstGeom prst="rect">
            <a:avLst/>
          </a:prstGeom>
          <a:noFill/>
          <a:ln>
            <a:noFill/>
          </a:ln>
        </p:spPr>
        <p:txBody>
          <a:bodyPr spcFirstLastPara="1" wrap="square" lIns="0" tIns="15875" rIns="0" bIns="0" anchor="t" anchorCtr="0">
            <a:spAutoFit/>
          </a:bodyPr>
          <a:lstStyle/>
          <a:p>
            <a:pPr marL="12700" lvl="0" indent="0" algn="l" rtl="0">
              <a:lnSpc>
                <a:spcPct val="100000"/>
              </a:lnSpc>
              <a:spcBef>
                <a:spcPts val="0"/>
              </a:spcBef>
              <a:spcAft>
                <a:spcPts val="0"/>
              </a:spcAft>
              <a:buSzPts val="1400"/>
              <a:buNone/>
            </a:pPr>
            <a:r>
              <a:rPr lang="en-US" sz="9200">
                <a:latin typeface="Arial"/>
                <a:ea typeface="Arial"/>
                <a:cs typeface="Arial"/>
                <a:sym typeface="Arial"/>
              </a:rPr>
              <a:t>Contact us</a:t>
            </a:r>
            <a:endParaRPr sz="9200">
              <a:latin typeface="Arial"/>
              <a:ea typeface="Arial"/>
              <a:cs typeface="Arial"/>
              <a:sym typeface="Arial"/>
            </a:endParaRPr>
          </a:p>
        </p:txBody>
      </p:sp>
      <p:sp>
        <p:nvSpPr>
          <p:cNvPr id="1290" name="Google Shape;1290;p73"/>
          <p:cNvSpPr txBox="1"/>
          <p:nvPr/>
        </p:nvSpPr>
        <p:spPr>
          <a:xfrm>
            <a:off x="2036887" y="6273804"/>
            <a:ext cx="2891790" cy="1025399"/>
          </a:xfrm>
          <a:prstGeom prst="rect">
            <a:avLst/>
          </a:prstGeom>
          <a:noFill/>
          <a:ln>
            <a:noFill/>
          </a:ln>
        </p:spPr>
        <p:txBody>
          <a:bodyPr spcFirstLastPara="1" wrap="square" lIns="0" tIns="16500" rIns="0" bIns="0" anchor="t" anchorCtr="0">
            <a:spAutoFit/>
          </a:bodyPr>
          <a:lstStyle/>
          <a:p>
            <a:pPr marL="130175" marR="0" lvl="0" indent="0" algn="ctr" rtl="0">
              <a:lnSpc>
                <a:spcPct val="115263"/>
              </a:lnSpc>
              <a:spcBef>
                <a:spcPts val="0"/>
              </a:spcBef>
              <a:spcAft>
                <a:spcPts val="0"/>
              </a:spcAft>
              <a:buClr>
                <a:srgbClr val="000000"/>
              </a:buClr>
              <a:buSzPts val="2850"/>
              <a:buFont typeface="Arial"/>
              <a:buNone/>
            </a:pPr>
            <a:r>
              <a:rPr lang="en-US" sz="2850" b="0" i="0" u="none" strike="noStrike" cap="none">
                <a:solidFill>
                  <a:srgbClr val="333333"/>
                </a:solidFill>
                <a:latin typeface="Arial"/>
                <a:ea typeface="Arial"/>
                <a:cs typeface="Arial"/>
                <a:sym typeface="Arial"/>
              </a:rPr>
              <a:t>512-600-5204</a:t>
            </a:r>
            <a:endParaRPr sz="2850" b="0" i="0" u="none" strike="noStrike" cap="none">
              <a:solidFill>
                <a:srgbClr val="000000"/>
              </a:solidFill>
              <a:latin typeface="Arial"/>
              <a:ea typeface="Arial"/>
              <a:cs typeface="Arial"/>
              <a:sym typeface="Arial"/>
            </a:endParaRPr>
          </a:p>
          <a:p>
            <a:pPr marL="12700" marR="0" lvl="0" indent="0" algn="ctr" rtl="0">
              <a:lnSpc>
                <a:spcPct val="115263"/>
              </a:lnSpc>
              <a:spcBef>
                <a:spcPts val="0"/>
              </a:spcBef>
              <a:spcAft>
                <a:spcPts val="0"/>
              </a:spcAft>
              <a:buClr>
                <a:srgbClr val="000000"/>
              </a:buClr>
              <a:buSzPts val="2850"/>
              <a:buFont typeface="Arial"/>
              <a:buNone/>
            </a:pPr>
            <a:r>
              <a:rPr lang="en-US" sz="2850" b="0" i="0" u="none" strike="noStrike" cap="none">
                <a:solidFill>
                  <a:srgbClr val="333333"/>
                </a:solidFill>
                <a:latin typeface="Arial"/>
                <a:ea typeface="Arial"/>
                <a:cs typeface="Arial"/>
                <a:sym typeface="Arial"/>
              </a:rPr>
              <a:t>Advisor Hotline</a:t>
            </a:r>
            <a:endParaRPr sz="2850" b="0" i="0" u="none" strike="noStrike" cap="none">
              <a:solidFill>
                <a:srgbClr val="000000"/>
              </a:solidFill>
              <a:latin typeface="Arial"/>
              <a:ea typeface="Arial"/>
              <a:cs typeface="Arial"/>
              <a:sym typeface="Arial"/>
            </a:endParaRPr>
          </a:p>
        </p:txBody>
      </p:sp>
      <p:sp>
        <p:nvSpPr>
          <p:cNvPr id="1291" name="Google Shape;1291;p73"/>
          <p:cNvSpPr txBox="1"/>
          <p:nvPr/>
        </p:nvSpPr>
        <p:spPr>
          <a:xfrm>
            <a:off x="6687518" y="6473829"/>
            <a:ext cx="4913630" cy="464820"/>
          </a:xfrm>
          <a:prstGeom prst="rect">
            <a:avLst/>
          </a:prstGeom>
          <a:noFill/>
          <a:ln>
            <a:noFill/>
          </a:ln>
        </p:spPr>
        <p:txBody>
          <a:bodyPr spcFirstLastPara="1" wrap="square" lIns="0" tIns="16500" rIns="0" bIns="0" anchor="t" anchorCtr="0">
            <a:spAutoFit/>
          </a:bodyPr>
          <a:lstStyle/>
          <a:p>
            <a:pPr marL="12700" marR="0" lvl="0" indent="0" algn="ctr" rtl="0">
              <a:lnSpc>
                <a:spcPct val="100000"/>
              </a:lnSpc>
              <a:spcBef>
                <a:spcPts val="0"/>
              </a:spcBef>
              <a:spcAft>
                <a:spcPts val="0"/>
              </a:spcAft>
              <a:buClr>
                <a:srgbClr val="000000"/>
              </a:buClr>
              <a:buSzPts val="2850"/>
              <a:buFont typeface="Arial"/>
              <a:buNone/>
            </a:pPr>
            <a:r>
              <a:rPr lang="en-US" sz="2850" b="0" i="0" u="sng" strike="noStrike" cap="none">
                <a:solidFill>
                  <a:srgbClr val="333333"/>
                </a:solidFill>
                <a:latin typeface="Arial"/>
                <a:ea typeface="Arial"/>
                <a:cs typeface="Arial"/>
                <a:sym typeface="Arial"/>
                <a:hlinkClick r:id="rId4">
                  <a:extLst>
                    <a:ext uri="{A12FA001-AC4F-418D-AE19-62706E023703}">
                      <ahyp:hlinkClr xmlns:ahyp="http://schemas.microsoft.com/office/drawing/2018/hyperlinkcolor" val="tx"/>
                    </a:ext>
                  </a:extLst>
                </a:hlinkClick>
              </a:rPr>
              <a:t>advisors@tcgservices.com</a:t>
            </a:r>
            <a:endParaRPr sz="2850" b="0" i="0" u="none" strike="noStrike" cap="none">
              <a:solidFill>
                <a:srgbClr val="000000"/>
              </a:solidFill>
              <a:latin typeface="Arial"/>
              <a:ea typeface="Arial"/>
              <a:cs typeface="Arial"/>
              <a:sym typeface="Arial"/>
            </a:endParaRPr>
          </a:p>
        </p:txBody>
      </p:sp>
      <p:sp>
        <p:nvSpPr>
          <p:cNvPr id="1292" name="Google Shape;1292;p73"/>
          <p:cNvSpPr txBox="1"/>
          <p:nvPr/>
        </p:nvSpPr>
        <p:spPr>
          <a:xfrm>
            <a:off x="12934631" y="6473829"/>
            <a:ext cx="4058285" cy="464820"/>
          </a:xfrm>
          <a:prstGeom prst="rect">
            <a:avLst/>
          </a:prstGeom>
          <a:noFill/>
          <a:ln>
            <a:noFill/>
          </a:ln>
        </p:spPr>
        <p:txBody>
          <a:bodyPr spcFirstLastPara="1" wrap="square" lIns="0" tIns="16500" rIns="0" bIns="0" anchor="t" anchorCtr="0">
            <a:spAutoFit/>
          </a:bodyPr>
          <a:lstStyle/>
          <a:p>
            <a:pPr marL="12700" marR="0" lvl="0" indent="0" algn="ctr" rtl="0">
              <a:lnSpc>
                <a:spcPct val="100000"/>
              </a:lnSpc>
              <a:spcBef>
                <a:spcPts val="0"/>
              </a:spcBef>
              <a:spcAft>
                <a:spcPts val="0"/>
              </a:spcAft>
              <a:buClr>
                <a:srgbClr val="000000"/>
              </a:buClr>
              <a:buSzPts val="2850"/>
              <a:buFont typeface="Arial"/>
              <a:buNone/>
            </a:pPr>
            <a:r>
              <a:rPr lang="en-US" sz="2850" b="0" i="0" u="sng" strike="noStrike" cap="none">
                <a:solidFill>
                  <a:srgbClr val="333333"/>
                </a:solidFill>
                <a:latin typeface="Arial"/>
                <a:ea typeface="Arial"/>
                <a:cs typeface="Arial"/>
                <a:sym typeface="Arial"/>
                <a:hlinkClick r:id="rId5">
                  <a:extLst>
                    <a:ext uri="{A12FA001-AC4F-418D-AE19-62706E023703}">
                      <ahyp:hlinkClr xmlns:ahyp="http://schemas.microsoft.com/office/drawing/2018/hyperlinkcolor" val="tx"/>
                    </a:ext>
                  </a:extLst>
                </a:hlinkClick>
              </a:rPr>
              <a:t>www.tcgservices.com</a:t>
            </a:r>
            <a:endParaRPr sz="2850" b="0" i="0" u="none" strike="noStrike" cap="none">
              <a:solidFill>
                <a:srgbClr val="000000"/>
              </a:solidFill>
              <a:latin typeface="Arial"/>
              <a:ea typeface="Arial"/>
              <a:cs typeface="Arial"/>
              <a:sym typeface="Arial"/>
            </a:endParaRPr>
          </a:p>
        </p:txBody>
      </p:sp>
      <p:sp>
        <p:nvSpPr>
          <p:cNvPr id="1293" name="Google Shape;1293;p73"/>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1297"/>
        <p:cNvGrpSpPr/>
        <p:nvPr/>
      </p:nvGrpSpPr>
      <p:grpSpPr>
        <a:xfrm>
          <a:off x="0" y="0"/>
          <a:ext cx="0" cy="0"/>
          <a:chOff x="0" y="0"/>
          <a:chExt cx="0" cy="0"/>
        </a:xfrm>
      </p:grpSpPr>
      <p:sp>
        <p:nvSpPr>
          <p:cNvPr id="1298" name="Google Shape;1298;p74"/>
          <p:cNvSpPr txBox="1">
            <a:spLocks noGrp="1"/>
          </p:cNvSpPr>
          <p:nvPr>
            <p:ph type="title"/>
          </p:nvPr>
        </p:nvSpPr>
        <p:spPr>
          <a:xfrm>
            <a:off x="1016000" y="917377"/>
            <a:ext cx="12411242" cy="1135380"/>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SzPts val="1400"/>
              <a:buNone/>
            </a:pPr>
            <a:r>
              <a:rPr lang="en-US">
                <a:latin typeface="Arial"/>
                <a:ea typeface="Arial"/>
                <a:cs typeface="Arial"/>
                <a:sym typeface="Arial"/>
              </a:rPr>
              <a:t>Important Disclosures</a:t>
            </a:r>
            <a:endParaRPr>
              <a:latin typeface="Arial"/>
              <a:ea typeface="Arial"/>
              <a:cs typeface="Arial"/>
              <a:sym typeface="Arial"/>
            </a:endParaRPr>
          </a:p>
        </p:txBody>
      </p:sp>
      <p:sp>
        <p:nvSpPr>
          <p:cNvPr id="1299" name="Google Shape;1299;p74"/>
          <p:cNvSpPr txBox="1"/>
          <p:nvPr/>
        </p:nvSpPr>
        <p:spPr>
          <a:xfrm>
            <a:off x="1016000" y="2767266"/>
            <a:ext cx="16255365" cy="6803830"/>
          </a:xfrm>
          <a:prstGeom prst="rect">
            <a:avLst/>
          </a:prstGeom>
          <a:noFill/>
          <a:ln>
            <a:noFill/>
          </a:ln>
        </p:spPr>
        <p:txBody>
          <a:bodyPr spcFirstLastPara="1" wrap="square" lIns="0" tIns="13950" rIns="0" bIns="0" anchor="t" anchorCtr="0">
            <a:spAutoFit/>
          </a:bodyPr>
          <a:lstStyle/>
          <a:p>
            <a:pPr marL="12700" marR="0" lvl="0" indent="0" rtl="0">
              <a:lnSpc>
                <a:spcPct val="100000"/>
              </a:lnSpc>
              <a:spcBef>
                <a:spcPts val="0"/>
              </a:spcBef>
              <a:spcAft>
                <a:spcPts val="0"/>
              </a:spcAft>
              <a:buClr>
                <a:srgbClr val="000000"/>
              </a:buClr>
              <a:buSzPts val="1450"/>
              <a:buFont typeface="Arial"/>
              <a:buNone/>
            </a:pPr>
            <a:r>
              <a:rPr lang="en-US" sz="1450" b="0" i="0" u="none" strike="noStrike" cap="none" dirty="0">
                <a:solidFill>
                  <a:srgbClr val="333333"/>
                </a:solidFill>
                <a:latin typeface="Arial"/>
                <a:ea typeface="Arial"/>
                <a:cs typeface="Arial"/>
                <a:sym typeface="Arial"/>
              </a:rPr>
              <a:t>Investment advisory services offered through HUB Investment Partners LLC, an SEC registered investment advisor f/k/a TCG Advisors LLC. </a:t>
            </a:r>
            <a:br>
              <a:rPr lang="en-US" sz="1450" b="0" i="0" u="none" strike="noStrike" cap="none" dirty="0">
                <a:solidFill>
                  <a:srgbClr val="333333"/>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12700" marR="7620" lvl="0" indent="0" rtl="0">
              <a:lnSpc>
                <a:spcPct val="108275"/>
              </a:lnSpc>
              <a:spcBef>
                <a:spcPts val="0"/>
              </a:spcBef>
              <a:spcAft>
                <a:spcPts val="0"/>
              </a:spcAft>
              <a:buClr>
                <a:srgbClr val="000000"/>
              </a:buClr>
              <a:buSzPts val="1450"/>
              <a:buFont typeface="Arial"/>
              <a:buNone/>
            </a:pPr>
            <a:r>
              <a:rPr lang="en-US" sz="1450" b="0" i="0" u="none" strike="noStrike" cap="none" dirty="0">
                <a:solidFill>
                  <a:srgbClr val="333333"/>
                </a:solidFill>
                <a:latin typeface="Arial"/>
                <a:ea typeface="Arial"/>
                <a:cs typeface="Arial"/>
                <a:sym typeface="Arial"/>
              </a:rPr>
              <a:t>HUB Investment Partners is a registered investment advisor regulated by the U.S. Securities and Exchange Commission (SEC), subject to the Rules and Regulations of the Investment Advisor Act of 1940, and is a part of HUB International. Registration does not imply a certain level of skill or training. TCG Advisors’ parent company, HUB International, owns and operates several other entities which provide various services to employers across the U.S. Those affiliates sometimes provide services to TCG Advisors’ Clients. These affiliates are TCG Consulting Services, LLC, and TCG Administrators, LP (f/k/a JEM Resource Partners, LP). The business activities of these companies are discussed in its ADV Part 2A. TCG Advisors is located in Austin, Texas, and a copy of its Form ADV Part 2 and Part 3 are available upon request.</a:t>
            </a:r>
            <a:endParaRPr sz="1450" b="0" i="0" u="none" strike="noStrike" cap="none" dirty="0">
              <a:solidFill>
                <a:srgbClr val="000000"/>
              </a:solidFill>
              <a:latin typeface="Arial"/>
              <a:ea typeface="Arial"/>
              <a:cs typeface="Arial"/>
              <a:sym typeface="Arial"/>
            </a:endParaRPr>
          </a:p>
          <a:p>
            <a:pPr marL="0" marR="0" lvl="0" indent="0" rtl="0">
              <a:lnSpc>
                <a:spcPct val="100000"/>
              </a:lnSpc>
              <a:spcBef>
                <a:spcPts val="5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12700" marR="8255" lvl="0" indent="0" rtl="0">
              <a:lnSpc>
                <a:spcPct val="108965"/>
              </a:lnSpc>
              <a:spcBef>
                <a:spcPts val="0"/>
              </a:spcBef>
              <a:spcAft>
                <a:spcPts val="0"/>
              </a:spcAft>
              <a:buClr>
                <a:srgbClr val="000000"/>
              </a:buClr>
              <a:buSzPts val="1450"/>
              <a:buFont typeface="Arial"/>
              <a:buNone/>
            </a:pPr>
            <a:r>
              <a:rPr lang="en-US" sz="1450" b="0" i="0" u="none" strike="noStrike" cap="none" dirty="0">
                <a:solidFill>
                  <a:srgbClr val="333333"/>
                </a:solidFill>
                <a:latin typeface="Arial"/>
                <a:ea typeface="Arial"/>
                <a:cs typeface="Arial"/>
                <a:sym typeface="Arial"/>
              </a:rPr>
              <a:t>This presentation is not authorized for use as an offer of sale or a solicitation of an offer to purchase investments in any of the plans discussed or an affiliated entity. An investment in the plans carries the potential for loss. This presentation is for informational purposes only and does not constitute an offer to sell, a solicitation to buy, or a recommendation for any security, or as an offer to provide advisory or other services in any jurisdiction in which such offer, solicitation, purchase or sale would be unlawful under the securities laws of such jurisdiction.</a:t>
            </a:r>
            <a:endParaRPr sz="1450" b="0" i="0" u="none" strike="noStrike" cap="none" dirty="0">
              <a:solidFill>
                <a:srgbClr val="000000"/>
              </a:solidFill>
              <a:latin typeface="Arial"/>
              <a:ea typeface="Arial"/>
              <a:cs typeface="Arial"/>
              <a:sym typeface="Arial"/>
            </a:endParaRPr>
          </a:p>
          <a:p>
            <a:pPr marL="0" marR="0" lvl="0" indent="0" rtl="0">
              <a:lnSpc>
                <a:spcPct val="100000"/>
              </a:lnSpc>
              <a:spcBef>
                <a:spcPts val="15"/>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12700" marR="5080" lvl="0" indent="0" rtl="0">
              <a:lnSpc>
                <a:spcPct val="108965"/>
              </a:lnSpc>
              <a:spcBef>
                <a:spcPts val="0"/>
              </a:spcBef>
              <a:spcAft>
                <a:spcPts val="0"/>
              </a:spcAft>
              <a:buClr>
                <a:srgbClr val="000000"/>
              </a:buClr>
              <a:buSzPts val="1450"/>
              <a:buFont typeface="Arial"/>
              <a:buNone/>
            </a:pPr>
            <a:r>
              <a:rPr lang="en-US" sz="1450" b="0" i="0" u="none" strike="noStrike" cap="none" dirty="0">
                <a:solidFill>
                  <a:srgbClr val="333333"/>
                </a:solidFill>
                <a:latin typeface="Arial"/>
                <a:ea typeface="Arial"/>
                <a:cs typeface="Arial"/>
                <a:sym typeface="Arial"/>
              </a:rPr>
              <a:t>Past performance may not be indicative of any future results. No current or prospective client should assume that the future performance of any investment or investment strategy referenced directly or indirectly in this report will perform in the same manner in the future. Different types of investments and investment strategies involve varying degrees of risk—all investing involves risk—and may experience positive or negative growth. Nothing in this presentation should be construed as guaranteeing any investment performance.</a:t>
            </a:r>
            <a:endParaRPr sz="1450" b="0" i="0" u="none" strike="noStrike" cap="none" dirty="0">
              <a:solidFill>
                <a:srgbClr val="000000"/>
              </a:solidFill>
              <a:latin typeface="Arial"/>
              <a:ea typeface="Arial"/>
              <a:cs typeface="Arial"/>
              <a:sym typeface="Arial"/>
            </a:endParaRPr>
          </a:p>
          <a:p>
            <a:pPr marL="0" marR="0" lvl="0" indent="0" rtl="0">
              <a:lnSpc>
                <a:spcPct val="100000"/>
              </a:lnSpc>
              <a:spcBef>
                <a:spcPts val="15"/>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12700" marR="5715" lvl="0" indent="0" rtl="0">
              <a:lnSpc>
                <a:spcPct val="108965"/>
              </a:lnSpc>
              <a:spcBef>
                <a:spcPts val="0"/>
              </a:spcBef>
              <a:spcAft>
                <a:spcPts val="0"/>
              </a:spcAft>
              <a:buClr>
                <a:srgbClr val="000000"/>
              </a:buClr>
              <a:buSzPts val="1450"/>
              <a:buFont typeface="Arial"/>
              <a:buNone/>
            </a:pPr>
            <a:r>
              <a:rPr lang="en-US" sz="1450" b="0" i="0" u="none" strike="noStrike" cap="none" dirty="0">
                <a:solidFill>
                  <a:srgbClr val="333333"/>
                </a:solidFill>
                <a:latin typeface="Arial"/>
                <a:ea typeface="Arial"/>
                <a:cs typeface="Arial"/>
                <a:sym typeface="Arial"/>
              </a:rPr>
              <a:t>An investment in the plans discussed will involve a significant degree of risk, and there can be no assurance that the investment objectives will be achieved or that an investment therein will be profitable. The hypothetical performance presented herein reflects the reinvestment of dividends and other earnings, the deduction of all management fees, performance-based allocations, brokerage fees and other expenses applicable to the Fund. Investors will experience individual returns that vary materially from those illustrated in this presentation depending on various factors, including but not limited to, the timing of their investment, the level of fees, and the effects of additions and withdrawals from their capital accounts. Certain of the performance information presented herein are unaudited estimates based upon the information available to the Firm as of the date hereof, and are subject to subsequent revision as a result of the Fund’s audit. Past performance is not necessarily indicative of the future performance or the profitability of an investment in a plan. An investment in a plan will be subject to a wide variety of risks and considerations as detailed in the offering documents. The information set forth herein will be qualified in its entirety by the information set forth in the offering documents.</a:t>
            </a:r>
            <a:endParaRPr sz="1450" b="0" i="0" u="none" strike="noStrike" cap="none" dirty="0">
              <a:solidFill>
                <a:srgbClr val="000000"/>
              </a:solidFill>
              <a:latin typeface="Arial"/>
              <a:ea typeface="Arial"/>
              <a:cs typeface="Arial"/>
              <a:sym typeface="Arial"/>
            </a:endParaRPr>
          </a:p>
          <a:p>
            <a:pPr marL="0" marR="0" lvl="0" indent="0" rtl="0">
              <a:lnSpc>
                <a:spcPct val="100000"/>
              </a:lnSpc>
              <a:spcBef>
                <a:spcPts val="5"/>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12700" marR="6985" lvl="0" indent="0" rtl="0">
              <a:lnSpc>
                <a:spcPct val="108275"/>
              </a:lnSpc>
              <a:spcBef>
                <a:spcPts val="0"/>
              </a:spcBef>
              <a:spcAft>
                <a:spcPts val="0"/>
              </a:spcAft>
              <a:buClr>
                <a:srgbClr val="000000"/>
              </a:buClr>
              <a:buSzPts val="1450"/>
              <a:buFont typeface="Arial"/>
              <a:buNone/>
            </a:pPr>
            <a:r>
              <a:rPr lang="en-US" sz="1450" b="0" i="0" u="none" strike="noStrike" cap="none" dirty="0">
                <a:solidFill>
                  <a:srgbClr val="333333"/>
                </a:solidFill>
                <a:latin typeface="Arial"/>
                <a:ea typeface="Arial"/>
                <a:cs typeface="Arial"/>
                <a:sym typeface="Arial"/>
              </a:rPr>
              <a:t>This presentation includes forward-looking statements. All statements that are not historical facts are forward-looking statements, including any statements that relate to future market conditions, results, operations, strategies or other future conditions or developments and any statements regarding objectives, opportunities, positioning or prospects. Forward-looking statements are necessarily based upon speculation, expectations, estimates and assumptions that are inherently unreliable and subject to significant business, economic and competitive uncertainties and contingencies. Forward-looking statements are not a promise or guaranty about future events. TCG.35.2023</a:t>
            </a:r>
            <a:endParaRPr sz="145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rtl="0">
              <a:lnSpc>
                <a:spcPct val="100000"/>
              </a:lnSpc>
              <a:spcBef>
                <a:spcPts val="2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p:txBody>
      </p:sp>
      <p:sp>
        <p:nvSpPr>
          <p:cNvPr id="1300" name="Google Shape;1300;p74"/>
          <p:cNvSpPr/>
          <p:nvPr/>
        </p:nvSpPr>
        <p:spPr>
          <a:xfrm>
            <a:off x="0" y="0"/>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01" name="Google Shape;1301;p74"/>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chemeClr val="dk1"/>
                </a:solidFill>
                <a:latin typeface="Arial"/>
                <a:ea typeface="Arial"/>
                <a:cs typeface="Arial"/>
                <a:sym typeface="Arial"/>
              </a:rPr>
              <a:t>www.tcgservices.com</a:t>
            </a:r>
            <a:endParaRPr sz="1550" b="1"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91"/>
        <p:cNvGrpSpPr/>
        <p:nvPr/>
      </p:nvGrpSpPr>
      <p:grpSpPr>
        <a:xfrm>
          <a:off x="0" y="0"/>
          <a:ext cx="0" cy="0"/>
          <a:chOff x="0" y="0"/>
          <a:chExt cx="0" cy="0"/>
        </a:xfrm>
      </p:grpSpPr>
      <p:sp>
        <p:nvSpPr>
          <p:cNvPr id="292" name="Google Shape;292;p8"/>
          <p:cNvSpPr txBox="1"/>
          <p:nvPr/>
        </p:nvSpPr>
        <p:spPr>
          <a:xfrm>
            <a:off x="1035559" y="3450119"/>
            <a:ext cx="6687820" cy="3386761"/>
          </a:xfrm>
          <a:prstGeom prst="rect">
            <a:avLst/>
          </a:prstGeom>
          <a:noFill/>
          <a:ln>
            <a:noFill/>
          </a:ln>
        </p:spPr>
        <p:txBody>
          <a:bodyPr spcFirstLastPara="1" wrap="square" lIns="0" tIns="12700" rIns="0" bIns="0" anchor="t" anchorCtr="0">
            <a:spAutoFit/>
          </a:bodyPr>
          <a:lstStyle/>
          <a:p>
            <a:pPr marL="469900" marR="5080" lvl="0" indent="-457200" algn="l" rtl="0">
              <a:lnSpc>
                <a:spcPct val="115700"/>
              </a:lnSpc>
              <a:spcBef>
                <a:spcPts val="0"/>
              </a:spcBef>
              <a:spcAft>
                <a:spcPts val="0"/>
              </a:spcAft>
              <a:buClr>
                <a:srgbClr val="000000"/>
              </a:buClr>
              <a:buSzPts val="2700"/>
              <a:buFont typeface="Arial"/>
              <a:buChar char="•"/>
            </a:pPr>
            <a:r>
              <a:rPr lang="en-US" sz="2700" b="0" i="0" u="none" strike="noStrike" cap="none">
                <a:solidFill>
                  <a:srgbClr val="333333"/>
                </a:solidFill>
                <a:latin typeface="Arial"/>
                <a:ea typeface="Arial"/>
                <a:cs typeface="Arial"/>
                <a:sym typeface="Arial"/>
              </a:rPr>
              <a:t>Third-Party Administration Services for the Region 10 RAMS program</a:t>
            </a:r>
            <a:endParaRPr sz="2700" b="0" i="0" u="none" strike="noStrike" cap="none">
              <a:solidFill>
                <a:srgbClr val="000000"/>
              </a:solidFill>
              <a:latin typeface="Arial"/>
              <a:ea typeface="Arial"/>
              <a:cs typeface="Arial"/>
              <a:sym typeface="Arial"/>
            </a:endParaRPr>
          </a:p>
          <a:p>
            <a:pPr marL="469900" marR="5080" lvl="0" indent="-457200" algn="l" rtl="0">
              <a:lnSpc>
                <a:spcPct val="115700"/>
              </a:lnSpc>
              <a:spcBef>
                <a:spcPts val="0"/>
              </a:spcBef>
              <a:spcAft>
                <a:spcPts val="0"/>
              </a:spcAft>
              <a:buClr>
                <a:srgbClr val="000000"/>
              </a:buClr>
              <a:buSzPts val="2700"/>
              <a:buFont typeface="Arial"/>
              <a:buChar char="•"/>
            </a:pPr>
            <a:r>
              <a:rPr lang="en-US" sz="2700" b="0" i="0" u="none" strike="noStrike" cap="none">
                <a:solidFill>
                  <a:srgbClr val="333333"/>
                </a:solidFill>
                <a:latin typeface="Arial"/>
                <a:ea typeface="Arial"/>
                <a:cs typeface="Arial"/>
                <a:sym typeface="Arial"/>
              </a:rPr>
              <a:t>One of the nation's largest retirement plan administrators</a:t>
            </a:r>
            <a:endParaRPr sz="2700" b="0" i="0" u="none" strike="noStrike" cap="none">
              <a:solidFill>
                <a:srgbClr val="000000"/>
              </a:solidFill>
              <a:latin typeface="Arial"/>
              <a:ea typeface="Arial"/>
              <a:cs typeface="Arial"/>
              <a:sym typeface="Arial"/>
            </a:endParaRPr>
          </a:p>
          <a:p>
            <a:pPr marL="469900" marR="5080" lvl="0" indent="-457200" algn="l" rtl="0">
              <a:lnSpc>
                <a:spcPct val="115700"/>
              </a:lnSpc>
              <a:spcBef>
                <a:spcPts val="0"/>
              </a:spcBef>
              <a:spcAft>
                <a:spcPts val="0"/>
              </a:spcAft>
              <a:buClr>
                <a:srgbClr val="000000"/>
              </a:buClr>
              <a:buSzPts val="2700"/>
              <a:buFont typeface="Arial"/>
              <a:buChar char="•"/>
            </a:pPr>
            <a:r>
              <a:rPr lang="en-US" sz="2700" b="0" i="0" u="none" strike="noStrike" cap="none">
                <a:solidFill>
                  <a:srgbClr val="333333"/>
                </a:solidFill>
                <a:latin typeface="Arial"/>
                <a:ea typeface="Arial"/>
                <a:cs typeface="Arial"/>
                <a:sym typeface="Arial"/>
              </a:rPr>
              <a:t>Focused on K12/Public Service Employees</a:t>
            </a:r>
            <a:endParaRPr sz="2700" b="0" i="0" u="none" strike="noStrike" cap="none">
              <a:solidFill>
                <a:srgbClr val="000000"/>
              </a:solidFill>
              <a:latin typeface="Arial"/>
              <a:ea typeface="Arial"/>
              <a:cs typeface="Arial"/>
              <a:sym typeface="Arial"/>
            </a:endParaRPr>
          </a:p>
          <a:p>
            <a:pPr marL="469900" marR="5080" lvl="0" indent="-457200" algn="l" rtl="0">
              <a:lnSpc>
                <a:spcPct val="115700"/>
              </a:lnSpc>
              <a:spcBef>
                <a:spcPts val="0"/>
              </a:spcBef>
              <a:spcAft>
                <a:spcPts val="0"/>
              </a:spcAft>
              <a:buClr>
                <a:srgbClr val="000000"/>
              </a:buClr>
              <a:buSzPts val="2700"/>
              <a:buFont typeface="Arial"/>
              <a:buChar char="•"/>
            </a:pPr>
            <a:r>
              <a:rPr lang="en-US" sz="2700" b="0" i="0" u="none" strike="noStrike" cap="none">
                <a:solidFill>
                  <a:srgbClr val="333333"/>
                </a:solidFill>
                <a:latin typeface="Arial"/>
                <a:ea typeface="Arial"/>
                <a:cs typeface="Arial"/>
                <a:sym typeface="Arial"/>
              </a:rPr>
              <a:t>Nationwide presence</a:t>
            </a:r>
            <a:endParaRPr sz="2700" b="0" i="0" u="none" strike="noStrike" cap="none">
              <a:solidFill>
                <a:srgbClr val="000000"/>
              </a:solidFill>
              <a:latin typeface="Arial"/>
              <a:ea typeface="Arial"/>
              <a:cs typeface="Arial"/>
              <a:sym typeface="Arial"/>
            </a:endParaRPr>
          </a:p>
        </p:txBody>
      </p:sp>
      <p:sp>
        <p:nvSpPr>
          <p:cNvPr id="293" name="Google Shape;293;p8"/>
          <p:cNvSpPr txBox="1">
            <a:spLocks noGrp="1"/>
          </p:cNvSpPr>
          <p:nvPr>
            <p:ph type="title"/>
          </p:nvPr>
        </p:nvSpPr>
        <p:spPr>
          <a:xfrm>
            <a:off x="1016053" y="1066410"/>
            <a:ext cx="7674609" cy="1424305"/>
          </a:xfrm>
          <a:prstGeom prst="rect">
            <a:avLst/>
          </a:prstGeom>
          <a:noFill/>
          <a:ln>
            <a:noFill/>
          </a:ln>
        </p:spPr>
        <p:txBody>
          <a:bodyPr spcFirstLastPara="1" wrap="square" lIns="0" tIns="74925" rIns="0" bIns="0" anchor="t" anchorCtr="0">
            <a:spAutoFit/>
          </a:bodyPr>
          <a:lstStyle/>
          <a:p>
            <a:pPr marL="12700" lvl="0" indent="0" algn="l" rtl="0">
              <a:lnSpc>
                <a:spcPct val="100000"/>
              </a:lnSpc>
              <a:spcBef>
                <a:spcPts val="0"/>
              </a:spcBef>
              <a:spcAft>
                <a:spcPts val="0"/>
              </a:spcAft>
              <a:buSzPts val="1400"/>
              <a:buNone/>
            </a:pPr>
            <a:r>
              <a:rPr lang="en-US" sz="6000">
                <a:latin typeface="Arial"/>
                <a:ea typeface="Arial"/>
                <a:cs typeface="Arial"/>
                <a:sym typeface="Arial"/>
              </a:rPr>
              <a:t>TCG	Administrators</a:t>
            </a:r>
            <a:endParaRPr sz="6000">
              <a:latin typeface="Arial"/>
              <a:ea typeface="Arial"/>
              <a:cs typeface="Arial"/>
              <a:sym typeface="Arial"/>
            </a:endParaRPr>
          </a:p>
          <a:p>
            <a:pPr marL="12700" lvl="0" indent="0" algn="l" rtl="0">
              <a:lnSpc>
                <a:spcPct val="100000"/>
              </a:lnSpc>
              <a:spcBef>
                <a:spcPts val="200"/>
              </a:spcBef>
              <a:spcAft>
                <a:spcPts val="0"/>
              </a:spcAft>
              <a:buSzPts val="1400"/>
              <a:buNone/>
            </a:pPr>
            <a:r>
              <a:rPr lang="en-US" sz="2600">
                <a:latin typeface="Arial"/>
                <a:ea typeface="Arial"/>
                <a:cs typeface="Arial"/>
                <a:sym typeface="Arial"/>
              </a:rPr>
              <a:t>a HUB International Company</a:t>
            </a:r>
            <a:endParaRPr sz="2600">
              <a:latin typeface="Arial"/>
              <a:ea typeface="Arial"/>
              <a:cs typeface="Arial"/>
              <a:sym typeface="Arial"/>
            </a:endParaRPr>
          </a:p>
        </p:txBody>
      </p:sp>
      <p:grpSp>
        <p:nvGrpSpPr>
          <p:cNvPr id="294" name="Google Shape;294;p8"/>
          <p:cNvGrpSpPr/>
          <p:nvPr/>
        </p:nvGrpSpPr>
        <p:grpSpPr>
          <a:xfrm>
            <a:off x="10059610" y="1"/>
            <a:ext cx="8228699" cy="10287000"/>
            <a:chOff x="10059610" y="1"/>
            <a:chExt cx="8228699" cy="10287000"/>
          </a:xfrm>
        </p:grpSpPr>
        <p:sp>
          <p:nvSpPr>
            <p:cNvPr id="295" name="Google Shape;295;p8"/>
            <p:cNvSpPr/>
            <p:nvPr/>
          </p:nvSpPr>
          <p:spPr>
            <a:xfrm>
              <a:off x="10059610" y="1"/>
              <a:ext cx="437515" cy="10287000"/>
            </a:xfrm>
            <a:custGeom>
              <a:avLst/>
              <a:gdLst/>
              <a:ahLst/>
              <a:cxnLst/>
              <a:rect l="l" t="t" r="r" b="b"/>
              <a:pathLst>
                <a:path w="437515" h="10287000" extrusionOk="0">
                  <a:moveTo>
                    <a:pt x="0" y="10286998"/>
                  </a:moveTo>
                  <a:lnTo>
                    <a:pt x="437249" y="10286998"/>
                  </a:lnTo>
                  <a:lnTo>
                    <a:pt x="437249" y="0"/>
                  </a:lnTo>
                  <a:lnTo>
                    <a:pt x="0" y="0"/>
                  </a:lnTo>
                  <a:lnTo>
                    <a:pt x="0" y="10286998"/>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6" name="Google Shape;296;p8"/>
            <p:cNvSpPr/>
            <p:nvPr/>
          </p:nvSpPr>
          <p:spPr>
            <a:xfrm>
              <a:off x="10496859" y="1"/>
              <a:ext cx="7791450" cy="10287000"/>
            </a:xfrm>
            <a:custGeom>
              <a:avLst/>
              <a:gdLst/>
              <a:ahLst/>
              <a:cxnLst/>
              <a:rect l="l" t="t" r="r" b="b"/>
              <a:pathLst>
                <a:path w="7791450" h="10287000" extrusionOk="0">
                  <a:moveTo>
                    <a:pt x="7791139" y="10286998"/>
                  </a:moveTo>
                  <a:lnTo>
                    <a:pt x="0" y="10286998"/>
                  </a:lnTo>
                  <a:lnTo>
                    <a:pt x="0" y="0"/>
                  </a:lnTo>
                  <a:lnTo>
                    <a:pt x="7791139" y="0"/>
                  </a:lnTo>
                  <a:lnTo>
                    <a:pt x="7791139" y="10286998"/>
                  </a:lnTo>
                  <a:close/>
                </a:path>
              </a:pathLst>
            </a:custGeom>
            <a:solidFill>
              <a:srgbClr val="0578D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97" name="Google Shape;297;p8"/>
          <p:cNvSpPr txBox="1">
            <a:spLocks noGrp="1"/>
          </p:cNvSpPr>
          <p:nvPr>
            <p:ph type="body" idx="2"/>
          </p:nvPr>
        </p:nvSpPr>
        <p:spPr>
          <a:xfrm>
            <a:off x="9794564" y="2121382"/>
            <a:ext cx="7925425" cy="6044233"/>
          </a:xfrm>
          <a:prstGeom prst="rect">
            <a:avLst/>
          </a:prstGeom>
          <a:noFill/>
          <a:ln>
            <a:noFill/>
          </a:ln>
        </p:spPr>
        <p:txBody>
          <a:bodyPr spcFirstLastPara="1" wrap="square" lIns="0" tIns="351550" rIns="0" bIns="0" anchor="t" anchorCtr="0">
            <a:spAutoFit/>
          </a:bodyPr>
          <a:lstStyle/>
          <a:p>
            <a:pPr marL="1734820" lvl="0" indent="0" algn="l" rtl="0">
              <a:lnSpc>
                <a:spcPct val="100000"/>
              </a:lnSpc>
              <a:spcBef>
                <a:spcPts val="0"/>
              </a:spcBef>
              <a:spcAft>
                <a:spcPts val="0"/>
              </a:spcAft>
              <a:buSzPts val="1400"/>
              <a:buNone/>
            </a:pPr>
            <a:r>
              <a:rPr lang="en-US" sz="3200">
                <a:latin typeface="Arial"/>
                <a:ea typeface="Arial"/>
                <a:cs typeface="Arial"/>
                <a:sym typeface="Arial"/>
              </a:rPr>
              <a:t>Administration Services</a:t>
            </a:r>
            <a:endParaRPr sz="3200">
              <a:latin typeface="Arial"/>
              <a:ea typeface="Arial"/>
              <a:cs typeface="Arial"/>
              <a:sym typeface="Arial"/>
            </a:endParaRPr>
          </a:p>
          <a:p>
            <a:pPr marL="2772410" marR="5080" lvl="0" indent="-457200" algn="l" rtl="0">
              <a:lnSpc>
                <a:spcPct val="141500"/>
              </a:lnSpc>
              <a:spcBef>
                <a:spcPts val="1060"/>
              </a:spcBef>
              <a:spcAft>
                <a:spcPts val="0"/>
              </a:spcAft>
              <a:buClr>
                <a:schemeClr val="lt1"/>
              </a:buClr>
              <a:buSzPts val="2650"/>
              <a:buFont typeface="Arial"/>
              <a:buChar char="•"/>
            </a:pPr>
            <a:r>
              <a:rPr lang="en-US" sz="2650">
                <a:latin typeface="Arial"/>
                <a:ea typeface="Arial"/>
                <a:cs typeface="Arial"/>
                <a:sym typeface="Arial"/>
              </a:rPr>
              <a:t>Handles sending salary deferrals to vendor of choice</a:t>
            </a:r>
            <a:endParaRPr/>
          </a:p>
          <a:p>
            <a:pPr marL="2772410" marR="5080" lvl="0" indent="-457200" algn="l" rtl="0">
              <a:lnSpc>
                <a:spcPct val="141500"/>
              </a:lnSpc>
              <a:spcBef>
                <a:spcPts val="1060"/>
              </a:spcBef>
              <a:spcAft>
                <a:spcPts val="0"/>
              </a:spcAft>
              <a:buClr>
                <a:schemeClr val="lt1"/>
              </a:buClr>
              <a:buSzPts val="2650"/>
              <a:buFont typeface="Arial"/>
              <a:buChar char="•"/>
            </a:pPr>
            <a:r>
              <a:rPr lang="en-US" sz="2650">
                <a:latin typeface="Arial"/>
                <a:ea typeface="Arial"/>
                <a:cs typeface="Arial"/>
                <a:sym typeface="Arial"/>
              </a:rPr>
              <a:t>Handles salary elections and contributions</a:t>
            </a:r>
            <a:endParaRPr/>
          </a:p>
          <a:p>
            <a:pPr marL="2772410" marR="5080" lvl="0" indent="-457200" algn="l" rtl="0">
              <a:lnSpc>
                <a:spcPct val="141500"/>
              </a:lnSpc>
              <a:spcBef>
                <a:spcPts val="1060"/>
              </a:spcBef>
              <a:spcAft>
                <a:spcPts val="0"/>
              </a:spcAft>
              <a:buClr>
                <a:schemeClr val="lt1"/>
              </a:buClr>
              <a:buSzPts val="2650"/>
              <a:buFont typeface="Arial"/>
              <a:buChar char="•"/>
            </a:pPr>
            <a:r>
              <a:rPr lang="en-US" sz="2650">
                <a:latin typeface="Arial"/>
                <a:ea typeface="Arial"/>
                <a:cs typeface="Arial"/>
                <a:sym typeface="Arial"/>
              </a:rPr>
              <a:t>Responsible for processing loans and distributions daily</a:t>
            </a:r>
            <a:endParaRPr/>
          </a:p>
          <a:p>
            <a:pPr marL="2772410" marR="5080" lvl="0" indent="-457200" algn="l" rtl="0">
              <a:lnSpc>
                <a:spcPct val="141500"/>
              </a:lnSpc>
              <a:spcBef>
                <a:spcPts val="1060"/>
              </a:spcBef>
              <a:spcAft>
                <a:spcPts val="0"/>
              </a:spcAft>
              <a:buClr>
                <a:schemeClr val="lt1"/>
              </a:buClr>
              <a:buSzPts val="2650"/>
              <a:buFont typeface="Arial"/>
              <a:buChar char="•"/>
            </a:pPr>
            <a:r>
              <a:rPr lang="en-US" sz="2650">
                <a:latin typeface="Arial"/>
                <a:ea typeface="Arial"/>
                <a:cs typeface="Arial"/>
                <a:sym typeface="Arial"/>
              </a:rPr>
              <a:t>Handles all paperwork and compliance for plans</a:t>
            </a:r>
            <a:endParaRPr sz="2650">
              <a:latin typeface="Arial"/>
              <a:ea typeface="Arial"/>
              <a:cs typeface="Arial"/>
              <a:sym typeface="Arial"/>
            </a:endParaRPr>
          </a:p>
        </p:txBody>
      </p:sp>
      <p:sp>
        <p:nvSpPr>
          <p:cNvPr id="298" name="Google Shape;298;p8"/>
          <p:cNvSpPr txBox="1"/>
          <p:nvPr/>
        </p:nvSpPr>
        <p:spPr>
          <a:xfrm>
            <a:off x="1016946" y="9514086"/>
            <a:ext cx="2157095" cy="222885"/>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0" i="0" u="sng" strike="noStrike" cap="none">
                <a:solidFill>
                  <a:srgbClr val="FFFFFF"/>
                </a:solidFill>
                <a:latin typeface="Arial"/>
                <a:ea typeface="Arial"/>
                <a:cs typeface="Arial"/>
                <a:sym typeface="Arial"/>
                <a:hlinkClick r:id="rId3">
                  <a:extLst>
                    <a:ext uri="{A12FA001-AC4F-418D-AE19-62706E023703}">
                      <ahyp:hlinkClr xmlns:ahyp="http://schemas.microsoft.com/office/drawing/2018/hyperlinkcolor" val="tx"/>
                    </a:ext>
                  </a:extLst>
                </a:hlinkClick>
              </a:rPr>
              <a:t>www.tcgservices.com</a:t>
            </a:r>
            <a:endParaRPr sz="155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251c1f2a69c_0_41"/>
          <p:cNvPicPr preferRelativeResize="0"/>
          <p:nvPr/>
        </p:nvPicPr>
        <p:blipFill rotWithShape="1">
          <a:blip r:embed="rId3">
            <a:alphaModFix/>
          </a:blip>
          <a:srcRect l="1576" t="8561" r="1596" b="13237"/>
          <a:stretch/>
        </p:blipFill>
        <p:spPr>
          <a:xfrm>
            <a:off x="911100" y="1314863"/>
            <a:ext cx="16465805" cy="748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02"/>
        <p:cNvGrpSpPr/>
        <p:nvPr/>
      </p:nvGrpSpPr>
      <p:grpSpPr>
        <a:xfrm>
          <a:off x="0" y="0"/>
          <a:ext cx="0" cy="0"/>
          <a:chOff x="0" y="0"/>
          <a:chExt cx="0" cy="0"/>
        </a:xfrm>
      </p:grpSpPr>
      <p:grpSp>
        <p:nvGrpSpPr>
          <p:cNvPr id="303" name="Google Shape;303;p9"/>
          <p:cNvGrpSpPr/>
          <p:nvPr/>
        </p:nvGrpSpPr>
        <p:grpSpPr>
          <a:xfrm>
            <a:off x="0" y="0"/>
            <a:ext cx="18287999" cy="10287000"/>
            <a:chOff x="0" y="0"/>
            <a:chExt cx="18287999" cy="10287000"/>
          </a:xfrm>
        </p:grpSpPr>
        <p:pic>
          <p:nvPicPr>
            <p:cNvPr id="304" name="Google Shape;304;p9"/>
            <p:cNvPicPr preferRelativeResize="0"/>
            <p:nvPr/>
          </p:nvPicPr>
          <p:blipFill rotWithShape="1">
            <a:blip r:embed="rId3">
              <a:alphaModFix/>
            </a:blip>
            <a:srcRect/>
            <a:stretch/>
          </p:blipFill>
          <p:spPr>
            <a:xfrm>
              <a:off x="7620067" y="0"/>
              <a:ext cx="10667932" cy="10286999"/>
            </a:xfrm>
            <a:prstGeom prst="rect">
              <a:avLst/>
            </a:prstGeom>
            <a:noFill/>
            <a:ln>
              <a:noFill/>
            </a:ln>
          </p:spPr>
        </p:pic>
        <p:sp>
          <p:nvSpPr>
            <p:cNvPr id="305" name="Google Shape;305;p9"/>
            <p:cNvSpPr/>
            <p:nvPr/>
          </p:nvSpPr>
          <p:spPr>
            <a:xfrm>
              <a:off x="7855670" y="0"/>
              <a:ext cx="182245" cy="10287000"/>
            </a:xfrm>
            <a:custGeom>
              <a:avLst/>
              <a:gdLst/>
              <a:ahLst/>
              <a:cxnLst/>
              <a:rect l="l" t="t" r="r" b="b"/>
              <a:pathLst>
                <a:path w="182245" h="10287000" extrusionOk="0">
                  <a:moveTo>
                    <a:pt x="0" y="10287000"/>
                  </a:moveTo>
                  <a:lnTo>
                    <a:pt x="181642" y="10287000"/>
                  </a:lnTo>
                  <a:lnTo>
                    <a:pt x="181642" y="0"/>
                  </a:lnTo>
                  <a:lnTo>
                    <a:pt x="0" y="0"/>
                  </a:lnTo>
                  <a:lnTo>
                    <a:pt x="0" y="10287000"/>
                  </a:lnTo>
                  <a:close/>
                </a:path>
              </a:pathLst>
            </a:custGeom>
            <a:solidFill>
              <a:srgbClr val="3DB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6" name="Google Shape;306;p9"/>
            <p:cNvSpPr/>
            <p:nvPr/>
          </p:nvSpPr>
          <p:spPr>
            <a:xfrm>
              <a:off x="0" y="0"/>
              <a:ext cx="7856220" cy="10287000"/>
            </a:xfrm>
            <a:custGeom>
              <a:avLst/>
              <a:gdLst/>
              <a:ahLst/>
              <a:cxnLst/>
              <a:rect l="l" t="t" r="r" b="b"/>
              <a:pathLst>
                <a:path w="7856220" h="10287000" extrusionOk="0">
                  <a:moveTo>
                    <a:pt x="0" y="10287000"/>
                  </a:moveTo>
                  <a:lnTo>
                    <a:pt x="0" y="0"/>
                  </a:lnTo>
                  <a:lnTo>
                    <a:pt x="7855670" y="0"/>
                  </a:lnTo>
                  <a:lnTo>
                    <a:pt x="7855670" y="10287000"/>
                  </a:lnTo>
                  <a:lnTo>
                    <a:pt x="0" y="1028700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07" name="Google Shape;307;p9"/>
          <p:cNvSpPr txBox="1">
            <a:spLocks noGrp="1"/>
          </p:cNvSpPr>
          <p:nvPr>
            <p:ph type="ctrTitle"/>
          </p:nvPr>
        </p:nvSpPr>
        <p:spPr>
          <a:xfrm>
            <a:off x="1016000" y="835736"/>
            <a:ext cx="1221105" cy="2107565"/>
          </a:xfrm>
          <a:prstGeom prst="rect">
            <a:avLst/>
          </a:prstGeom>
          <a:noFill/>
          <a:ln>
            <a:noFill/>
          </a:ln>
        </p:spPr>
        <p:txBody>
          <a:bodyPr spcFirstLastPara="1" wrap="square" lIns="0" tIns="13950" rIns="0" bIns="0" anchor="t" anchorCtr="0">
            <a:spAutoFit/>
          </a:bodyPr>
          <a:lstStyle/>
          <a:p>
            <a:pPr marL="12700" lvl="0" indent="0" algn="l" rtl="0">
              <a:lnSpc>
                <a:spcPct val="100000"/>
              </a:lnSpc>
              <a:spcBef>
                <a:spcPts val="0"/>
              </a:spcBef>
              <a:spcAft>
                <a:spcPts val="0"/>
              </a:spcAft>
              <a:buSzPts val="1400"/>
              <a:buNone/>
            </a:pPr>
            <a:r>
              <a:rPr lang="en-US" sz="13650" b="1">
                <a:solidFill>
                  <a:srgbClr val="FFFFFF"/>
                </a:solidFill>
                <a:latin typeface="Montserrat"/>
                <a:ea typeface="Montserrat"/>
                <a:cs typeface="Montserrat"/>
                <a:sym typeface="Montserrat"/>
              </a:rPr>
              <a:t>1</a:t>
            </a:r>
            <a:endParaRPr sz="13650" b="1">
              <a:latin typeface="Montserrat"/>
              <a:ea typeface="Montserrat"/>
              <a:cs typeface="Montserrat"/>
              <a:sym typeface="Montserrat"/>
            </a:endParaRPr>
          </a:p>
        </p:txBody>
      </p:sp>
      <p:sp>
        <p:nvSpPr>
          <p:cNvPr id="308" name="Google Shape;308;p9"/>
          <p:cNvSpPr txBox="1"/>
          <p:nvPr/>
        </p:nvSpPr>
        <p:spPr>
          <a:xfrm>
            <a:off x="1016000" y="3295201"/>
            <a:ext cx="5069205" cy="3155474"/>
          </a:xfrm>
          <a:prstGeom prst="rect">
            <a:avLst/>
          </a:prstGeom>
          <a:noFill/>
          <a:ln>
            <a:noFill/>
          </a:ln>
        </p:spPr>
        <p:txBody>
          <a:bodyPr spcFirstLastPara="1" wrap="square" lIns="0" tIns="182875" rIns="0" bIns="0" anchor="t" anchorCtr="0">
            <a:spAutoFit/>
          </a:bodyPr>
          <a:lstStyle/>
          <a:p>
            <a:pPr marL="12700" marR="5080" lvl="0" indent="0" algn="l" rtl="0">
              <a:lnSpc>
                <a:spcPct val="99230"/>
              </a:lnSpc>
              <a:spcBef>
                <a:spcPts val="0"/>
              </a:spcBef>
              <a:spcAft>
                <a:spcPts val="0"/>
              </a:spcAft>
              <a:buClr>
                <a:srgbClr val="000000"/>
              </a:buClr>
              <a:buSzPts val="6500"/>
              <a:buFont typeface="Arial"/>
              <a:buNone/>
            </a:pPr>
            <a:r>
              <a:rPr lang="en-US" sz="6500" b="1" i="0" u="none" strike="noStrike" cap="none">
                <a:solidFill>
                  <a:srgbClr val="F2B920"/>
                </a:solidFill>
                <a:latin typeface="Arial"/>
                <a:ea typeface="Arial"/>
                <a:cs typeface="Arial"/>
                <a:sym typeface="Arial"/>
              </a:rPr>
              <a:t>The Retirement Income Gap</a:t>
            </a:r>
            <a:endParaRPr sz="6500" b="1" i="0" u="none" strike="noStrike" cap="none">
              <a:solidFill>
                <a:srgbClr val="000000"/>
              </a:solidFill>
              <a:latin typeface="Arial"/>
              <a:ea typeface="Arial"/>
              <a:cs typeface="Arial"/>
              <a:sym typeface="Arial"/>
            </a:endParaRPr>
          </a:p>
        </p:txBody>
      </p:sp>
      <p:sp>
        <p:nvSpPr>
          <p:cNvPr id="309" name="Google Shape;309;p9"/>
          <p:cNvSpPr txBox="1"/>
          <p:nvPr/>
        </p:nvSpPr>
        <p:spPr>
          <a:xfrm>
            <a:off x="1016946" y="9514086"/>
            <a:ext cx="2157095" cy="255198"/>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1" i="0" u="none" strike="noStrike" cap="none">
                <a:solidFill>
                  <a:srgbClr val="FFFFFF"/>
                </a:solidFill>
                <a:latin typeface="Arial"/>
                <a:ea typeface="Arial"/>
                <a:cs typeface="Arial"/>
                <a:sym typeface="Arial"/>
              </a:rPr>
              <a:t>www.tcgservices.com</a:t>
            </a:r>
            <a:endParaRPr sz="155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13"/>
        <p:cNvGrpSpPr/>
        <p:nvPr/>
      </p:nvGrpSpPr>
      <p:grpSpPr>
        <a:xfrm>
          <a:off x="0" y="0"/>
          <a:ext cx="0" cy="0"/>
          <a:chOff x="0" y="0"/>
          <a:chExt cx="0" cy="0"/>
        </a:xfrm>
      </p:grpSpPr>
      <p:pic>
        <p:nvPicPr>
          <p:cNvPr id="314" name="Google Shape;314;p10"/>
          <p:cNvPicPr preferRelativeResize="0"/>
          <p:nvPr/>
        </p:nvPicPr>
        <p:blipFill rotWithShape="1">
          <a:blip r:embed="rId3">
            <a:alphaModFix/>
          </a:blip>
          <a:srcRect/>
          <a:stretch/>
        </p:blipFill>
        <p:spPr>
          <a:xfrm>
            <a:off x="7216381" y="3561361"/>
            <a:ext cx="5191124" cy="3619499"/>
          </a:xfrm>
          <a:prstGeom prst="rect">
            <a:avLst/>
          </a:prstGeom>
          <a:noFill/>
          <a:ln>
            <a:noFill/>
          </a:ln>
        </p:spPr>
      </p:pic>
      <p:sp>
        <p:nvSpPr>
          <p:cNvPr id="315" name="Google Shape;315;p10"/>
          <p:cNvSpPr txBox="1"/>
          <p:nvPr/>
        </p:nvSpPr>
        <p:spPr>
          <a:xfrm>
            <a:off x="1016000" y="2882908"/>
            <a:ext cx="5379085" cy="4972495"/>
          </a:xfrm>
          <a:prstGeom prst="rect">
            <a:avLst/>
          </a:prstGeom>
          <a:noFill/>
          <a:ln>
            <a:noFill/>
          </a:ln>
        </p:spPr>
        <p:txBody>
          <a:bodyPr spcFirstLastPara="1" wrap="square" lIns="0" tIns="207625" rIns="0" bIns="0" anchor="t" anchorCtr="0">
            <a:spAutoFit/>
          </a:bodyPr>
          <a:lstStyle/>
          <a:p>
            <a:pPr marL="12700" marR="5080" lvl="0" indent="0" algn="l" rtl="0">
              <a:lnSpc>
                <a:spcPct val="99324"/>
              </a:lnSpc>
              <a:spcBef>
                <a:spcPts val="0"/>
              </a:spcBef>
              <a:spcAft>
                <a:spcPts val="0"/>
              </a:spcAft>
              <a:buClr>
                <a:srgbClr val="000000"/>
              </a:buClr>
              <a:buSzPts val="7400"/>
              <a:buFont typeface="Arial"/>
              <a:buNone/>
            </a:pPr>
            <a:r>
              <a:rPr lang="en-US" sz="7400" b="1" i="0" u="none" strike="noStrike" cap="none">
                <a:solidFill>
                  <a:srgbClr val="333333"/>
                </a:solidFill>
                <a:latin typeface="Arial"/>
                <a:ea typeface="Arial"/>
                <a:cs typeface="Arial"/>
                <a:sym typeface="Arial"/>
              </a:rPr>
              <a:t>TRS vs. Corporate Retirement</a:t>
            </a:r>
            <a:endParaRPr sz="7400" b="1" i="0" u="none" strike="noStrike" cap="none">
              <a:solidFill>
                <a:srgbClr val="000000"/>
              </a:solidFill>
              <a:latin typeface="Arial"/>
              <a:ea typeface="Arial"/>
              <a:cs typeface="Arial"/>
              <a:sym typeface="Arial"/>
            </a:endParaRPr>
          </a:p>
          <a:p>
            <a:pPr marL="12700" marR="462915" lvl="0" indent="0" algn="l" rtl="0">
              <a:lnSpc>
                <a:spcPct val="116500"/>
              </a:lnSpc>
              <a:spcBef>
                <a:spcPts val="1525"/>
              </a:spcBef>
              <a:spcAft>
                <a:spcPts val="0"/>
              </a:spcAft>
              <a:buClr>
                <a:srgbClr val="000000"/>
              </a:buClr>
              <a:buSzPts val="2200"/>
              <a:buFont typeface="Arial"/>
              <a:buNone/>
            </a:pPr>
            <a:r>
              <a:rPr lang="en-US" sz="2200" b="0" i="0" u="none" strike="noStrike" cap="none">
                <a:solidFill>
                  <a:srgbClr val="1B1A1A"/>
                </a:solidFill>
                <a:latin typeface="Arial"/>
                <a:ea typeface="Arial"/>
                <a:cs typeface="Arial"/>
                <a:sym typeface="Arial"/>
              </a:rPr>
              <a:t>Income in retirement is very different for educators than it is for their spouses and neighbors outside of education.</a:t>
            </a:r>
            <a:endParaRPr sz="2200" b="0" i="0" u="none" strike="noStrike" cap="none">
              <a:solidFill>
                <a:srgbClr val="000000"/>
              </a:solidFill>
              <a:latin typeface="Arial"/>
              <a:ea typeface="Arial"/>
              <a:cs typeface="Arial"/>
              <a:sym typeface="Arial"/>
            </a:endParaRPr>
          </a:p>
        </p:txBody>
      </p:sp>
      <p:pic>
        <p:nvPicPr>
          <p:cNvPr id="316" name="Google Shape;316;p10"/>
          <p:cNvPicPr preferRelativeResize="0"/>
          <p:nvPr/>
        </p:nvPicPr>
        <p:blipFill rotWithShape="1">
          <a:blip r:embed="rId4">
            <a:alphaModFix/>
          </a:blip>
          <a:srcRect/>
          <a:stretch/>
        </p:blipFill>
        <p:spPr>
          <a:xfrm>
            <a:off x="12822453" y="3561361"/>
            <a:ext cx="5184432" cy="3619499"/>
          </a:xfrm>
          <a:prstGeom prst="rect">
            <a:avLst/>
          </a:prstGeom>
          <a:noFill/>
          <a:ln>
            <a:noFill/>
          </a:ln>
        </p:spPr>
      </p:pic>
      <p:sp>
        <p:nvSpPr>
          <p:cNvPr id="317" name="Google Shape;317;p10"/>
          <p:cNvSpPr/>
          <p:nvPr/>
        </p:nvSpPr>
        <p:spPr>
          <a:xfrm>
            <a:off x="0" y="3"/>
            <a:ext cx="18275935" cy="285115"/>
          </a:xfrm>
          <a:custGeom>
            <a:avLst/>
            <a:gdLst/>
            <a:ahLst/>
            <a:cxnLst/>
            <a:rect l="l" t="t" r="r" b="b"/>
            <a:pathLst>
              <a:path w="18275935" h="285115" extrusionOk="0">
                <a:moveTo>
                  <a:pt x="0" y="0"/>
                </a:moveTo>
                <a:lnTo>
                  <a:pt x="18275497" y="0"/>
                </a:lnTo>
                <a:lnTo>
                  <a:pt x="18275497" y="284985"/>
                </a:lnTo>
                <a:lnTo>
                  <a:pt x="0" y="284985"/>
                </a:lnTo>
                <a:lnTo>
                  <a:pt x="0" y="0"/>
                </a:lnTo>
                <a:close/>
              </a:path>
            </a:pathLst>
          </a:custGeom>
          <a:solidFill>
            <a:srgbClr val="25374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8" name="Google Shape;318;p10"/>
          <p:cNvSpPr txBox="1"/>
          <p:nvPr/>
        </p:nvSpPr>
        <p:spPr>
          <a:xfrm>
            <a:off x="1016000" y="9482915"/>
            <a:ext cx="3419475" cy="222885"/>
          </a:xfrm>
          <a:prstGeom prst="rect">
            <a:avLst/>
          </a:prstGeom>
          <a:noFill/>
          <a:ln>
            <a:noFill/>
          </a:ln>
        </p:spPr>
        <p:txBody>
          <a:bodyPr spcFirstLastPara="1" wrap="square" lIns="0" tIns="0" rIns="0" bIns="0" anchor="t" anchorCtr="0">
            <a:spAutoFit/>
          </a:bodyPr>
          <a:lstStyle/>
          <a:p>
            <a:pPr marL="12700" marR="0" lvl="0" indent="0" algn="l" rtl="0">
              <a:lnSpc>
                <a:spcPct val="106774"/>
              </a:lnSpc>
              <a:spcBef>
                <a:spcPts val="0"/>
              </a:spcBef>
              <a:spcAft>
                <a:spcPts val="0"/>
              </a:spcAft>
              <a:buClr>
                <a:srgbClr val="000000"/>
              </a:buClr>
              <a:buSzPts val="1550"/>
              <a:buFont typeface="Arial"/>
              <a:buNone/>
            </a:pPr>
            <a:r>
              <a:rPr lang="en-US" sz="1550" b="0" i="0" u="none" strike="noStrike" cap="none">
                <a:solidFill>
                  <a:srgbClr val="333333"/>
                </a:solidFill>
                <a:latin typeface="Arial"/>
                <a:ea typeface="Arial"/>
                <a:cs typeface="Arial"/>
                <a:sym typeface="Arial"/>
              </a:rPr>
              <a:t>TCG, a HUB International company</a:t>
            </a:r>
            <a:endParaRPr sz="1550" b="0" i="0" u="none" strike="noStrike" cap="none">
              <a:solidFill>
                <a:srgbClr val="000000"/>
              </a:solidFill>
              <a:latin typeface="Arial"/>
              <a:ea typeface="Arial"/>
              <a:cs typeface="Arial"/>
              <a:sym typeface="Arial"/>
            </a:endParaRPr>
          </a:p>
        </p:txBody>
      </p:sp>
      <p:sp>
        <p:nvSpPr>
          <p:cNvPr id="319" name="Google Shape;319;p10"/>
          <p:cNvSpPr txBox="1"/>
          <p:nvPr/>
        </p:nvSpPr>
        <p:spPr>
          <a:xfrm>
            <a:off x="7489117" y="6728568"/>
            <a:ext cx="2742920" cy="411331"/>
          </a:xfrm>
          <a:prstGeom prst="rect">
            <a:avLst/>
          </a:prstGeom>
          <a:noFill/>
          <a:ln>
            <a:noFill/>
          </a:ln>
        </p:spPr>
        <p:txBody>
          <a:bodyPr spcFirstLastPara="1" wrap="square" lIns="0" tIns="0" rIns="0" bIns="0" anchor="t" anchorCtr="0">
            <a:spAutoFit/>
          </a:bodyPr>
          <a:lstStyle/>
          <a:p>
            <a:pPr marL="0" marR="0" lvl="0" indent="0" algn="ctr" rtl="0">
              <a:lnSpc>
                <a:spcPct val="99444"/>
              </a:lnSpc>
              <a:spcBef>
                <a:spcPts val="0"/>
              </a:spcBef>
              <a:spcAft>
                <a:spcPts val="0"/>
              </a:spcAft>
              <a:buClr>
                <a:srgbClr val="000000"/>
              </a:buClr>
              <a:buSzPts val="2700"/>
              <a:buFont typeface="Arial"/>
              <a:buNone/>
            </a:pPr>
            <a:r>
              <a:rPr lang="en-US" sz="2700" b="1" i="0" u="none" strike="noStrike" cap="none">
                <a:solidFill>
                  <a:srgbClr val="0578D5"/>
                </a:solidFill>
                <a:latin typeface="Montserrat"/>
                <a:ea typeface="Montserrat"/>
                <a:cs typeface="Montserrat"/>
                <a:sym typeface="Montserrat"/>
              </a:rPr>
              <a:t>Educators</a:t>
            </a:r>
            <a:endParaRPr sz="2700" b="1" i="0" u="none" strike="noStrike" cap="none">
              <a:solidFill>
                <a:srgbClr val="000000"/>
              </a:solidFill>
              <a:latin typeface="Montserrat"/>
              <a:ea typeface="Montserrat"/>
              <a:cs typeface="Montserrat"/>
              <a:sym typeface="Montserrat"/>
            </a:endParaRPr>
          </a:p>
        </p:txBody>
      </p:sp>
      <p:sp>
        <p:nvSpPr>
          <p:cNvPr id="320" name="Google Shape;320;p10"/>
          <p:cNvSpPr txBox="1"/>
          <p:nvPr/>
        </p:nvSpPr>
        <p:spPr>
          <a:xfrm>
            <a:off x="13012905" y="6728567"/>
            <a:ext cx="2742920" cy="411331"/>
          </a:xfrm>
          <a:prstGeom prst="rect">
            <a:avLst/>
          </a:prstGeom>
          <a:noFill/>
          <a:ln>
            <a:noFill/>
          </a:ln>
        </p:spPr>
        <p:txBody>
          <a:bodyPr spcFirstLastPara="1" wrap="square" lIns="0" tIns="0" rIns="0" bIns="0" anchor="t" anchorCtr="0">
            <a:spAutoFit/>
          </a:bodyPr>
          <a:lstStyle/>
          <a:p>
            <a:pPr marL="0" marR="0" lvl="0" indent="0" algn="ctr" rtl="0">
              <a:lnSpc>
                <a:spcPct val="99444"/>
              </a:lnSpc>
              <a:spcBef>
                <a:spcPts val="0"/>
              </a:spcBef>
              <a:spcAft>
                <a:spcPts val="0"/>
              </a:spcAft>
              <a:buClr>
                <a:srgbClr val="000000"/>
              </a:buClr>
              <a:buSzPts val="2700"/>
              <a:buFont typeface="Arial"/>
              <a:buNone/>
            </a:pPr>
            <a:r>
              <a:rPr lang="en-US" sz="2700" b="1" i="0" u="none" strike="noStrike" cap="none">
                <a:solidFill>
                  <a:srgbClr val="0578D5"/>
                </a:solidFill>
                <a:latin typeface="Montserrat"/>
                <a:ea typeface="Montserrat"/>
                <a:cs typeface="Montserrat"/>
                <a:sym typeface="Montserrat"/>
              </a:rPr>
              <a:t>Neighbors</a:t>
            </a:r>
            <a:endParaRPr sz="2700" b="1" i="0" u="none" strike="noStrike" cap="non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4614</Words>
  <Application>Microsoft Office PowerPoint</Application>
  <PresentationFormat>Custom</PresentationFormat>
  <Paragraphs>575</Paragraphs>
  <Slides>55</Slides>
  <Notes>55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Helvetica Neue</vt:lpstr>
      <vt:lpstr>Montserrat</vt:lpstr>
      <vt:lpstr>Montserrat Medium</vt:lpstr>
      <vt:lpstr>Times New Roman</vt:lpstr>
      <vt:lpstr>Office Theme</vt:lpstr>
      <vt:lpstr>Office Theme</vt:lpstr>
      <vt:lpstr>Retirement Planning Strategies for Educators</vt:lpstr>
      <vt:lpstr>Today's Topics</vt:lpstr>
      <vt:lpstr>RAMS: A National Cooperative</vt:lpstr>
      <vt:lpstr>Retirement &amp; Private Wealth Services</vt:lpstr>
      <vt:lpstr>HUB Investment Partners</vt:lpstr>
      <vt:lpstr>TCG Administrators a HUB International Company</vt:lpstr>
      <vt:lpstr>PowerPoint Presentation</vt:lpstr>
      <vt:lpstr>1</vt:lpstr>
      <vt:lpstr>PowerPoint Presentation</vt:lpstr>
      <vt:lpstr>Texas Teacher Retirement System</vt:lpstr>
      <vt:lpstr>TRS Financial Awareness Series</vt:lpstr>
      <vt:lpstr>TRS Service Credit</vt:lpstr>
      <vt:lpstr>TRS Computation Year</vt:lpstr>
      <vt:lpstr>Grandfathered or Non-Grandfathered</vt:lpstr>
      <vt:lpstr>TRS Retirement Formula</vt:lpstr>
      <vt:lpstr>Ways to Maximize Your TRS</vt:lpstr>
      <vt:lpstr>Rule of 80!</vt:lpstr>
      <vt:lpstr>What is My Tier?</vt:lpstr>
      <vt:lpstr>TRS Annuity Options</vt:lpstr>
      <vt:lpstr>Early-age Service Retirement</vt:lpstr>
      <vt:lpstr>Partial Lump Sum</vt:lpstr>
      <vt:lpstr>Other Items</vt:lpstr>
      <vt:lpstr>2</vt:lpstr>
      <vt:lpstr>Additional Options for Educator Retirement Savings</vt:lpstr>
      <vt:lpstr>Comparison of 403(b) &amp; 457(b)</vt:lpstr>
      <vt:lpstr>About Roth Savings</vt:lpstr>
      <vt:lpstr>Benefits of Contributing</vt:lpstr>
      <vt:lpstr>403(b) Retirement Plan</vt:lpstr>
      <vt:lpstr>What is a 403(b) Savings Plan?</vt:lpstr>
      <vt:lpstr>403(b) Plan Investments</vt:lpstr>
      <vt:lpstr>403(b) Vendor Examples</vt:lpstr>
      <vt:lpstr>403(b) Plan Administration</vt:lpstr>
      <vt:lpstr>How to get started</vt:lpstr>
      <vt:lpstr>457(b) Retirement Plan</vt:lpstr>
      <vt:lpstr>What is a 457(b) Savings Plan?</vt:lpstr>
      <vt:lpstr>RAMS 457(b) Plan Highlights</vt:lpstr>
      <vt:lpstr>RAMS 457(b) Account Holder Perks</vt:lpstr>
      <vt:lpstr>RAMS 457(b) Plan Investments</vt:lpstr>
      <vt:lpstr>PowerPoint Presentation</vt:lpstr>
      <vt:lpstr>RAMS Investment Advisory Committee (IAC)</vt:lpstr>
      <vt:lpstr>How to get started</vt:lpstr>
      <vt:lpstr>3</vt:lpstr>
      <vt:lpstr>PowerPoint Presentation</vt:lpstr>
      <vt:lpstr>Social Security Considerations</vt:lpstr>
      <vt:lpstr>Government Pension Offset SPOUSAL BENEFIT</vt:lpstr>
      <vt:lpstr>Government Pension Offset</vt:lpstr>
      <vt:lpstr>Windfall Elimination  Provision</vt:lpstr>
      <vt:lpstr>SS Service Credits vs. Years of Substantial Earnings</vt:lpstr>
      <vt:lpstr>PowerPoint Presentation</vt:lpstr>
      <vt:lpstr>Windfall Elimination Provision</vt:lpstr>
      <vt:lpstr>WEP Formula</vt:lpstr>
      <vt:lpstr>4 Easy Action Items</vt:lpstr>
      <vt:lpstr>Can we answer any questions?</vt:lpstr>
      <vt:lpstr>Contact us</vt:lpstr>
      <vt:lpstr>Important 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Schiele</dc:creator>
  <cp:lastModifiedBy>Jamie McNutt-Erwin</cp:lastModifiedBy>
  <cp:revision>3</cp:revision>
  <dcterms:created xsi:type="dcterms:W3CDTF">2023-03-31T22:05:28Z</dcterms:created>
  <dcterms:modified xsi:type="dcterms:W3CDTF">2024-11-21T18:56:04Z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2023-03-31T00:00:00Z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2023-03-31T00:00:00Z</vt:filetime>
  </property>
</Properties>
</file>